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1.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1"/>
  </p:notesMasterIdLst>
  <p:sldIdLst>
    <p:sldId id="256" r:id="rId5"/>
    <p:sldId id="257" r:id="rId6"/>
    <p:sldId id="258" r:id="rId7"/>
    <p:sldId id="259" r:id="rId8"/>
    <p:sldId id="260" r:id="rId9"/>
    <p:sldId id="308" r:id="rId10"/>
    <p:sldId id="330" r:id="rId11"/>
    <p:sldId id="329" r:id="rId12"/>
    <p:sldId id="328" r:id="rId13"/>
    <p:sldId id="327"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x="9144000" cy="5143500" type="screen16x9"/>
  <p:notesSz cx="6858000" cy="9144000"/>
  <p:embeddedFontLst>
    <p:embeddedFont>
      <p:font typeface="Oswald" panose="00000500000000000000" pitchFamily="2" charset="0"/>
      <p:regular r:id="rId62"/>
      <p:bold r:id="rId63"/>
    </p:embeddedFont>
    <p:embeddedFont>
      <p:font typeface="Oswald SemiBold" panose="00000700000000000000" pitchFamily="2" charset="0"/>
      <p:regular r:id="rId64"/>
      <p:bold r:id="rId65"/>
    </p:embeddedFont>
    <p:embeddedFont>
      <p:font typeface="Raleway" pitchFamily="2" charset="0"/>
      <p:regular r:id="rId66"/>
      <p:bold r:id="rId67"/>
      <p:italic r:id="rId68"/>
      <p:boldItalic r:id="rId69"/>
    </p:embeddedFont>
    <p:embeddedFont>
      <p:font typeface="Raleway Medium" pitchFamily="2" charset="0"/>
      <p:regular r:id="rId70"/>
      <p:bold r:id="rId71"/>
      <p:italic r:id="rId72"/>
      <p:boldItalic r:id="rId73"/>
    </p:embeddedFont>
    <p:embeddedFont>
      <p:font typeface="Raleway SemiBold"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guide id="2" pos="265">
          <p15:clr>
            <a:srgbClr val="747775"/>
          </p15:clr>
        </p15:guide>
        <p15:guide id="3" pos="2766">
          <p15:clr>
            <a:srgbClr val="747775"/>
          </p15:clr>
        </p15:guide>
        <p15:guide id="4" pos="2994">
          <p15:clr>
            <a:srgbClr val="747775"/>
          </p15:clr>
        </p15:guide>
        <p15:guide id="5" pos="5495">
          <p15:clr>
            <a:srgbClr val="747775"/>
          </p15:clr>
        </p15:guide>
        <p15:guide id="6" orient="horz" pos="162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ERAvHVCmWcWzHP7C8BdHgVw9rp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han Riddington" initials="" lastIdx="1" clrIdx="0"/>
  <p:cmAuthor id="1" name="Sophie Weston"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C37B3D-E522-42CA-ADEA-8AA0D787EF0E}" v="5" dt="2025-08-19T23:44:31.232"/>
  </p1510:revLst>
</p1510:revInfo>
</file>

<file path=ppt/tableStyles.xml><?xml version="1.0" encoding="utf-8"?>
<a:tblStyleLst xmlns:a="http://schemas.openxmlformats.org/drawingml/2006/main" def="{FD2989FB-2EB0-4BDB-AD87-F06DFDFC173A}">
  <a:tblStyle styleId="{FD2989FB-2EB0-4BDB-AD87-F06DFDFC173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57"/>
    <p:restoredTop sz="94655"/>
  </p:normalViewPr>
  <p:slideViewPr>
    <p:cSldViewPr snapToGrid="0">
      <p:cViewPr varScale="1">
        <p:scale>
          <a:sx n="47" d="100"/>
          <a:sy n="47" d="100"/>
        </p:scale>
        <p:origin x="378" y="48"/>
      </p:cViewPr>
      <p:guideLst>
        <p:guide pos="2880"/>
        <p:guide pos="265"/>
        <p:guide pos="2766"/>
        <p:guide pos="2994"/>
        <p:guide pos="549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5-13T06:19:18.771" idx="3">
    <p:pos x="6000" y="0"/>
    <p:text>First one not sliding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jJbYO2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985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1" name="Google Shape;71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 name="Google Shape;77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4" name="Google Shape;83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8" name="Google Shape;86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7" name="Google Shape;95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0" name="Google Shape;107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1" name="Google Shape;118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2" name="Google Shape;119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0" name="Google Shape;126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6" name="Google Shape;132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3" name="Google Shape;134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9" name="Google Shape;138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3" name="Google Shape;141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02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6662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0517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5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8"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6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6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3" type="titleOnly">
  <p:cSld name="TITLE_ONLY">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1"/>
        <p:cNvGrpSpPr/>
        <p:nvPr/>
      </p:nvGrpSpPr>
      <p:grpSpPr>
        <a:xfrm>
          <a:off x="0" y="0"/>
          <a:ext cx="0" cy="0"/>
          <a:chOff x="0" y="0"/>
          <a:chExt cx="0" cy="0"/>
        </a:xfrm>
      </p:grpSpPr>
      <p:sp>
        <p:nvSpPr>
          <p:cNvPr id="12" name="Google Shape;12;p55"/>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3" name="Google Shape;13;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14" name="Google Shape;14;p55"/>
          <p:cNvGrpSpPr/>
          <p:nvPr/>
        </p:nvGrpSpPr>
        <p:grpSpPr>
          <a:xfrm>
            <a:off x="520975" y="414425"/>
            <a:ext cx="3182345" cy="182400"/>
            <a:chOff x="420375" y="387875"/>
            <a:chExt cx="3129074" cy="182400"/>
          </a:xfrm>
        </p:grpSpPr>
        <p:sp>
          <p:nvSpPr>
            <p:cNvPr id="15" name="Google Shape;15;p55"/>
            <p:cNvSpPr/>
            <p:nvPr/>
          </p:nvSpPr>
          <p:spPr>
            <a:xfrm>
              <a:off x="420375" y="387875"/>
              <a:ext cx="1011709"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16" name="Google Shape;16;p55"/>
            <p:cNvSpPr/>
            <p:nvPr/>
          </p:nvSpPr>
          <p:spPr>
            <a:xfrm>
              <a:off x="1432084" y="387875"/>
              <a:ext cx="211736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(FOUNDATION - YEAR 2)</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pic>
        <p:nvPicPr>
          <p:cNvPr id="18" name="Google Shape;18;p5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19" name="Google Shape;19;p56"/>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0" name="Google Shape;20;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4" name="Google Shape;14;p55">
            <a:extLst>
              <a:ext uri="{FF2B5EF4-FFF2-40B4-BE49-F238E27FC236}">
                <a16:creationId xmlns:a16="http://schemas.microsoft.com/office/drawing/2014/main" id="{676C3216-BA5E-7A96-B85A-2D07F556927E}"/>
              </a:ext>
            </a:extLst>
          </p:cNvPr>
          <p:cNvGrpSpPr/>
          <p:nvPr userDrawn="1"/>
        </p:nvGrpSpPr>
        <p:grpSpPr>
          <a:xfrm>
            <a:off x="520975" y="414425"/>
            <a:ext cx="3182345" cy="182400"/>
            <a:chOff x="420375" y="387875"/>
            <a:chExt cx="3129074" cy="182400"/>
          </a:xfrm>
        </p:grpSpPr>
        <p:sp>
          <p:nvSpPr>
            <p:cNvPr id="5" name="Google Shape;15;p55">
              <a:extLst>
                <a:ext uri="{FF2B5EF4-FFF2-40B4-BE49-F238E27FC236}">
                  <a16:creationId xmlns:a16="http://schemas.microsoft.com/office/drawing/2014/main" id="{1484CE20-BA1D-BA8F-D6D4-674A09AB4CBE}"/>
                </a:ext>
              </a:extLst>
            </p:cNvPr>
            <p:cNvSpPr/>
            <p:nvPr/>
          </p:nvSpPr>
          <p:spPr>
            <a:xfrm>
              <a:off x="420375" y="387875"/>
              <a:ext cx="1011709"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6" name="Google Shape;16;p55">
              <a:extLst>
                <a:ext uri="{FF2B5EF4-FFF2-40B4-BE49-F238E27FC236}">
                  <a16:creationId xmlns:a16="http://schemas.microsoft.com/office/drawing/2014/main" id="{534CA58F-408D-BEA0-0D94-F3E7B941A3AD}"/>
                </a:ext>
              </a:extLst>
            </p:cNvPr>
            <p:cNvSpPr/>
            <p:nvPr/>
          </p:nvSpPr>
          <p:spPr>
            <a:xfrm>
              <a:off x="1432084" y="387875"/>
              <a:ext cx="211736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(FOUNDATION - YEAR 2)</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 menu" type="tx">
  <p:cSld name="TITLE_AND_BODY">
    <p:spTree>
      <p:nvGrpSpPr>
        <p:cNvPr id="1" name="Shape 24"/>
        <p:cNvGrpSpPr/>
        <p:nvPr/>
      </p:nvGrpSpPr>
      <p:grpSpPr>
        <a:xfrm>
          <a:off x="0" y="0"/>
          <a:ext cx="0" cy="0"/>
          <a:chOff x="0" y="0"/>
          <a:chExt cx="0" cy="0"/>
        </a:xfrm>
      </p:grpSpPr>
      <p:pic>
        <p:nvPicPr>
          <p:cNvPr id="25" name="Google Shape;25;p5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26" name="Google Shape;26;p57"/>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 name="Google Shape;27;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 name="Google Shape;14;p55">
            <a:extLst>
              <a:ext uri="{FF2B5EF4-FFF2-40B4-BE49-F238E27FC236}">
                <a16:creationId xmlns:a16="http://schemas.microsoft.com/office/drawing/2014/main" id="{3538D88E-59E7-B8C7-E4D5-C4AC052521DA}"/>
              </a:ext>
            </a:extLst>
          </p:cNvPr>
          <p:cNvGrpSpPr/>
          <p:nvPr userDrawn="1"/>
        </p:nvGrpSpPr>
        <p:grpSpPr>
          <a:xfrm>
            <a:off x="520975" y="414425"/>
            <a:ext cx="3182345" cy="182400"/>
            <a:chOff x="420375" y="387875"/>
            <a:chExt cx="3129074" cy="182400"/>
          </a:xfrm>
        </p:grpSpPr>
        <p:sp>
          <p:nvSpPr>
            <p:cNvPr id="3" name="Google Shape;15;p55">
              <a:extLst>
                <a:ext uri="{FF2B5EF4-FFF2-40B4-BE49-F238E27FC236}">
                  <a16:creationId xmlns:a16="http://schemas.microsoft.com/office/drawing/2014/main" id="{4E93502E-2353-1777-14A1-AB063CB6E8B7}"/>
                </a:ext>
              </a:extLst>
            </p:cNvPr>
            <p:cNvSpPr/>
            <p:nvPr/>
          </p:nvSpPr>
          <p:spPr>
            <a:xfrm>
              <a:off x="420375" y="387875"/>
              <a:ext cx="1011709"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4" name="Google Shape;16;p55">
              <a:extLst>
                <a:ext uri="{FF2B5EF4-FFF2-40B4-BE49-F238E27FC236}">
                  <a16:creationId xmlns:a16="http://schemas.microsoft.com/office/drawing/2014/main" id="{E1EA0A51-13BC-296C-4A51-C03760C3E106}"/>
                </a:ext>
              </a:extLst>
            </p:cNvPr>
            <p:cNvSpPr/>
            <p:nvPr/>
          </p:nvSpPr>
          <p:spPr>
            <a:xfrm>
              <a:off x="1432084" y="387875"/>
              <a:ext cx="2117365"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(FOUNDATION - YEAR 2)</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ue Slide" type="twoColTx">
  <p:cSld name="TITLE_AND_TWO_COLUMNS">
    <p:spTree>
      <p:nvGrpSpPr>
        <p:cNvPr id="1" name="Shape 31"/>
        <p:cNvGrpSpPr/>
        <p:nvPr/>
      </p:nvGrpSpPr>
      <p:grpSpPr>
        <a:xfrm>
          <a:off x="0" y="0"/>
          <a:ext cx="0" cy="0"/>
          <a:chOff x="0" y="0"/>
          <a:chExt cx="0" cy="0"/>
        </a:xfrm>
      </p:grpSpPr>
      <p:pic>
        <p:nvPicPr>
          <p:cNvPr id="32" name="Google Shape;32;p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6"/>
          </a:xfrm>
          <a:prstGeom prst="rect">
            <a:avLst/>
          </a:prstGeom>
          <a:noFill/>
          <a:ln>
            <a:noFill/>
          </a:ln>
        </p:spPr>
      </p:pic>
      <p:pic>
        <p:nvPicPr>
          <p:cNvPr id="33" name="Google Shape;33;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5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5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6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6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6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6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6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player.vimeo.com/video/1105973563?app_id=122963" TargetMode="External"/><Relationship Id="rId6" Type="http://schemas.openxmlformats.org/officeDocument/2006/relationships/image" Target="../media/image28.jpeg"/><Relationship Id="rId5" Type="http://schemas.openxmlformats.org/officeDocument/2006/relationships/hyperlink" Target="https://play.afl/video/coles-healthy-kicks-hydration"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13.png"/><Relationship Id="rId7" Type="http://schemas.openxmlformats.org/officeDocument/2006/relationships/slide" Target="slide4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image" Target="../media/image3.png"/><Relationship Id="rId5" Type="http://schemas.openxmlformats.org/officeDocument/2006/relationships/slide" Target="slide24.xml"/><Relationship Id="rId10" Type="http://schemas.openxmlformats.org/officeDocument/2006/relationships/image" Target="../media/image14.png"/><Relationship Id="rId4" Type="http://schemas.openxmlformats.org/officeDocument/2006/relationships/slide" Target="slide1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58.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857336749?share=cop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2.jpeg"/><Relationship Id="rId11" Type="http://schemas.openxmlformats.org/officeDocument/2006/relationships/image" Target="../media/image60.pn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6.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9.png"/><Relationship Id="rId7"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3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858106640?share=cop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149.pn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player.vimeo.com/video/1105969536?app_id=122963" TargetMode="External"/><Relationship Id="rId6" Type="http://schemas.openxmlformats.org/officeDocument/2006/relationships/image" Target="../media/image20.jpeg"/><Relationship Id="rId5" Type="http://schemas.openxmlformats.org/officeDocument/2006/relationships/hyperlink" Target="https://play.afl/video/coles-healthy-kicks-five-win"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player.vimeo.com/video/1105971005?app_id=122963" TargetMode="External"/><Relationship Id="rId6" Type="http://schemas.openxmlformats.org/officeDocument/2006/relationships/image" Target="../media/image22.jpeg"/><Relationship Id="rId5" Type="http://schemas.openxmlformats.org/officeDocument/2006/relationships/hyperlink" Target="https://play.afl/video/coles-healthy-kicks-my-lunchbox"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player.vimeo.com/video/1105970019?app_id=122963" TargetMode="External"/><Relationship Id="rId6" Type="http://schemas.openxmlformats.org/officeDocument/2006/relationships/image" Target="../media/image24.jpeg"/><Relationship Id="rId5" Type="http://schemas.openxmlformats.org/officeDocument/2006/relationships/hyperlink" Target="https://play.afl/video/coles-healthy-kicks-fuelling-our-bodies" TargetMode="Externa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player.vimeo.com/video/1105972773?app_id=122963" TargetMode="External"/><Relationship Id="rId6" Type="http://schemas.openxmlformats.org/officeDocument/2006/relationships/image" Target="../media/image26.jpeg"/><Relationship Id="rId5" Type="http://schemas.openxmlformats.org/officeDocument/2006/relationships/hyperlink" Target="https://play.afl/video/coles-healthy-kicks-food-culture"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p:nvPr/>
        </p:nvSpPr>
        <p:spPr>
          <a:xfrm>
            <a:off x="0" y="0"/>
            <a:ext cx="91128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p1"/>
          <p:cNvGrpSpPr/>
          <p:nvPr/>
        </p:nvGrpSpPr>
        <p:grpSpPr>
          <a:xfrm>
            <a:off x="254614" y="250659"/>
            <a:ext cx="8599511" cy="4650158"/>
            <a:chOff x="373950" y="305900"/>
            <a:chExt cx="8476600" cy="4559425"/>
          </a:xfrm>
        </p:grpSpPr>
        <p:sp>
          <p:nvSpPr>
            <p:cNvPr id="62" name="Google Shape;62;p1"/>
            <p:cNvSpPr/>
            <p:nvPr/>
          </p:nvSpPr>
          <p:spPr>
            <a:xfrm>
              <a:off x="373950" y="383925"/>
              <a:ext cx="8396100" cy="4481400"/>
            </a:xfrm>
            <a:prstGeom prst="roundRect">
              <a:avLst>
                <a:gd name="adj" fmla="val 353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 name="Google Shape;63;p1"/>
            <p:cNvSpPr/>
            <p:nvPr/>
          </p:nvSpPr>
          <p:spPr>
            <a:xfrm>
              <a:off x="454450" y="305900"/>
              <a:ext cx="8396100" cy="4481400"/>
            </a:xfrm>
            <a:prstGeom prst="roundRect">
              <a:avLst>
                <a:gd name="adj" fmla="val 353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4" name="Google Shape;64;p1"/>
          <p:cNvSpPr/>
          <p:nvPr/>
        </p:nvSpPr>
        <p:spPr>
          <a:xfrm>
            <a:off x="943649" y="3855275"/>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Oswald"/>
                <a:ea typeface="Oswald"/>
                <a:cs typeface="Oswald"/>
                <a:sym typeface="Oswald"/>
              </a:rPr>
              <a:t>INTERACTIVE RESOURCE PACK</a:t>
            </a:r>
            <a:endParaRPr sz="1900" b="0" i="0" u="none" strike="noStrike" cap="none">
              <a:solidFill>
                <a:srgbClr val="000000"/>
              </a:solidFill>
              <a:latin typeface="Arial"/>
              <a:ea typeface="Arial"/>
              <a:cs typeface="Arial"/>
              <a:sym typeface="Arial"/>
            </a:endParaRPr>
          </a:p>
        </p:txBody>
      </p:sp>
      <p:sp>
        <p:nvSpPr>
          <p:cNvPr id="65" name="Google Shape;65;p1"/>
          <p:cNvSpPr/>
          <p:nvPr/>
        </p:nvSpPr>
        <p:spPr>
          <a:xfrm>
            <a:off x="943649" y="4221900"/>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Oswald"/>
                <a:ea typeface="Oswald"/>
                <a:cs typeface="Oswald"/>
                <a:sym typeface="Oswald"/>
              </a:rPr>
              <a:t>FOUNDATION - YEAR 2</a:t>
            </a:r>
            <a:endParaRPr sz="1900" b="0" i="0" u="none" strike="noStrike" cap="none">
              <a:solidFill>
                <a:srgbClr val="000000"/>
              </a:solidFill>
              <a:latin typeface="Arial"/>
              <a:ea typeface="Arial"/>
              <a:cs typeface="Arial"/>
              <a:sym typeface="Arial"/>
            </a:endParaRPr>
          </a:p>
        </p:txBody>
      </p:sp>
      <p:cxnSp>
        <p:nvCxnSpPr>
          <p:cNvPr id="66" name="Google Shape;66;p1"/>
          <p:cNvCxnSpPr/>
          <p:nvPr/>
        </p:nvCxnSpPr>
        <p:spPr>
          <a:xfrm>
            <a:off x="341050" y="3561325"/>
            <a:ext cx="4138800" cy="0"/>
          </a:xfrm>
          <a:prstGeom prst="straightConnector1">
            <a:avLst/>
          </a:prstGeom>
          <a:noFill/>
          <a:ln w="9525" cap="flat" cmpd="sng">
            <a:solidFill>
              <a:schemeClr val="dk1"/>
            </a:solidFill>
            <a:prstDash val="solid"/>
            <a:round/>
            <a:headEnd type="none" w="sm" len="sm"/>
            <a:tailEnd type="none" w="sm" len="sm"/>
          </a:ln>
        </p:spPr>
      </p:cxnSp>
      <p:pic>
        <p:nvPicPr>
          <p:cNvPr id="67" name="Google Shape;67;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4307625" y="272259"/>
            <a:ext cx="4568100" cy="4524900"/>
          </a:xfrm>
          <a:prstGeom prst="round2SameRect">
            <a:avLst>
              <a:gd name="adj1" fmla="val 4109"/>
              <a:gd name="adj2" fmla="val 0"/>
            </a:avLst>
          </a:prstGeom>
          <a:noFill/>
          <a:ln w="9525" cap="flat" cmpd="sng">
            <a:solidFill>
              <a:schemeClr val="dk1"/>
            </a:solidFill>
            <a:prstDash val="solid"/>
            <a:round/>
            <a:headEnd type="none" w="sm" len="sm"/>
            <a:tailEnd type="none" w="sm" len="sm"/>
          </a:ln>
        </p:spPr>
      </p:pic>
      <p:pic>
        <p:nvPicPr>
          <p:cNvPr id="68" name="Google Shape;68;p1" title="20211112_MartenAscenzo_TandemMedia_AFLSchools_00160292.png"/>
          <p:cNvPicPr preferRelativeResize="0"/>
          <p:nvPr/>
        </p:nvPicPr>
        <p:blipFill rotWithShape="1">
          <a:blip r:embed="rId4" cstate="screen">
            <a:alphaModFix/>
            <a:extLst>
              <a:ext uri="{28A0092B-C50C-407E-A947-70E740481C1C}">
                <a14:useLocalDpi xmlns:a14="http://schemas.microsoft.com/office/drawing/2010/main"/>
              </a:ext>
            </a:extLst>
          </a:blip>
          <a:srcRect r="-6689"/>
          <a:stretch/>
        </p:blipFill>
        <p:spPr>
          <a:xfrm>
            <a:off x="4052549" y="0"/>
            <a:ext cx="5160911" cy="4818749"/>
          </a:xfrm>
          <a:prstGeom prst="rect">
            <a:avLst/>
          </a:prstGeom>
          <a:noFill/>
          <a:ln>
            <a:noFill/>
          </a:ln>
        </p:spPr>
      </p:pic>
      <p:pic>
        <p:nvPicPr>
          <p:cNvPr id="69" name="Google Shape;69;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1175" y="3409400"/>
            <a:ext cx="1321625" cy="1283323"/>
          </a:xfrm>
          <a:prstGeom prst="rect">
            <a:avLst/>
          </a:prstGeom>
          <a:noFill/>
          <a:ln>
            <a:noFill/>
          </a:ln>
        </p:spPr>
      </p:pic>
      <p:pic>
        <p:nvPicPr>
          <p:cNvPr id="70" name="Google Shape;70;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2550" y="500375"/>
            <a:ext cx="2513000" cy="1446124"/>
          </a:xfrm>
          <a:prstGeom prst="rect">
            <a:avLst/>
          </a:prstGeom>
          <a:noFill/>
          <a:ln>
            <a:noFill/>
          </a:ln>
        </p:spPr>
      </p:pic>
      <p:cxnSp>
        <p:nvCxnSpPr>
          <p:cNvPr id="71" name="Google Shape;71;p1"/>
          <p:cNvCxnSpPr/>
          <p:nvPr/>
        </p:nvCxnSpPr>
        <p:spPr>
          <a:xfrm>
            <a:off x="341050" y="2182700"/>
            <a:ext cx="4138800" cy="0"/>
          </a:xfrm>
          <a:prstGeom prst="straightConnector1">
            <a:avLst/>
          </a:prstGeom>
          <a:noFill/>
          <a:ln w="9525" cap="flat" cmpd="sng">
            <a:solidFill>
              <a:schemeClr val="dk1"/>
            </a:solidFill>
            <a:prstDash val="solid"/>
            <a:round/>
            <a:headEnd type="none" w="sm" len="sm"/>
            <a:tailEnd type="none" w="sm" len="sm"/>
          </a:ln>
        </p:spPr>
      </p:cxnSp>
      <p:pic>
        <p:nvPicPr>
          <p:cNvPr id="72" name="Google Shape;7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82786" y="1159375"/>
            <a:ext cx="1321625" cy="1259425"/>
          </a:xfrm>
          <a:prstGeom prst="rect">
            <a:avLst/>
          </a:prstGeom>
          <a:noFill/>
          <a:ln>
            <a:noFill/>
          </a:ln>
        </p:spPr>
      </p:pic>
      <p:pic>
        <p:nvPicPr>
          <p:cNvPr id="73" name="Google Shape;7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7050" y="2057812"/>
            <a:ext cx="3443999" cy="160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HYDRATION</a:t>
            </a:r>
            <a:endParaRPr sz="2300" b="1" i="0" u="none" strike="noStrike" cap="none" dirty="0">
              <a:solidFill>
                <a:schemeClr val="dk1"/>
              </a:solidFill>
              <a:latin typeface="Oswald"/>
              <a:ea typeface="Oswald"/>
              <a:cs typeface="Oswald"/>
              <a:sym typeface="Oswald"/>
            </a:endParaRPr>
          </a:p>
        </p:txBody>
      </p:sp>
      <p:pic>
        <p:nvPicPr>
          <p:cNvPr id="4" name="Picture 3" descr="A cartoon of a child running with a football&#10;&#10;AI-generated content may be incorrect.">
            <a:extLst>
              <a:ext uri="{FF2B5EF4-FFF2-40B4-BE49-F238E27FC236}">
                <a16:creationId xmlns:a16="http://schemas.microsoft.com/office/drawing/2014/main" id="{301D83F0-24E3-9B39-4C4A-5581AE5E0B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2862" y="1526638"/>
            <a:ext cx="3187037" cy="3347920"/>
          </a:xfrm>
          <a:prstGeom prst="rect">
            <a:avLst/>
          </a:prstGeom>
        </p:spPr>
      </p:pic>
      <p:pic>
        <p:nvPicPr>
          <p:cNvPr id="2" name="Online Media 17" descr="Coles Healthy Kicks - Hydration">
            <a:hlinkClick r:id="rId5"/>
            <a:extLst>
              <a:ext uri="{FF2B5EF4-FFF2-40B4-BE49-F238E27FC236}">
                <a16:creationId xmlns:a16="http://schemas.microsoft.com/office/drawing/2014/main" id="{759FC941-47D7-6729-90D7-81F5DD4D0362}"/>
              </a:ext>
            </a:extLst>
          </p:cNvPr>
          <p:cNvPicPr>
            <a:picLocks noRot="1" noChangeAspect="1"/>
          </p:cNvPicPr>
          <p:nvPr>
            <a:videoFile r:link="rId1"/>
          </p:nvPr>
        </p:nvPicPr>
        <p:blipFill>
          <a:blip r:embed="rId6"/>
          <a:stretch>
            <a:fillRect/>
          </a:stretch>
        </p:blipFill>
        <p:spPr>
          <a:xfrm>
            <a:off x="527500" y="1222459"/>
            <a:ext cx="5971719" cy="3364349"/>
          </a:xfrm>
          <a:prstGeom prst="rect">
            <a:avLst/>
          </a:prstGeom>
        </p:spPr>
      </p:pic>
    </p:spTree>
    <p:extLst>
      <p:ext uri="{BB962C8B-B14F-4D97-AF65-F5344CB8AC3E}">
        <p14:creationId xmlns:p14="http://schemas.microsoft.com/office/powerpoint/2010/main" val="1358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7" descr="A person standing in a circle with a group of kids&#10;&#10;AI-generated content may be incorrect."/>
          <p:cNvPicPr preferRelativeResize="0"/>
          <p:nvPr/>
        </p:nvPicPr>
        <p:blipFill rotWithShape="1">
          <a:blip r:embed="rId3">
            <a:alphaModFix/>
          </a:blip>
          <a:srcRect/>
          <a:stretch/>
        </p:blipFill>
        <p:spPr>
          <a:xfrm>
            <a:off x="5241858" y="268358"/>
            <a:ext cx="3675762" cy="4608889"/>
          </a:xfrm>
          <a:prstGeom prst="rect">
            <a:avLst/>
          </a:prstGeom>
          <a:noFill/>
          <a:ln>
            <a:noFill/>
          </a:ln>
        </p:spPr>
      </p:pic>
      <p:sp>
        <p:nvSpPr>
          <p:cNvPr id="133" name="Google Shape;133;p7"/>
          <p:cNvSpPr txBox="1"/>
          <p:nvPr/>
        </p:nvSpPr>
        <p:spPr>
          <a:xfrm>
            <a:off x="431425" y="747875"/>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u="none" strike="noStrike" cap="none" dirty="0">
                <a:solidFill>
                  <a:schemeClr val="dk1"/>
                </a:solidFill>
                <a:latin typeface="Oswald"/>
                <a:ea typeface="Oswald"/>
                <a:cs typeface="Oswald"/>
                <a:sym typeface="Oswald"/>
              </a:rPr>
              <a:t>LESSON 1: THE FIVE HEALTHY</a:t>
            </a:r>
            <a:endParaRPr sz="2700" b="1" u="none" strike="noStrike" cap="none" dirty="0">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700"/>
              <a:buFont typeface="Arial"/>
              <a:buNone/>
            </a:pPr>
            <a:r>
              <a:rPr lang="en" sz="2700" b="1" u="none" strike="noStrike" cap="none" dirty="0">
                <a:solidFill>
                  <a:schemeClr val="dk1"/>
                </a:solidFill>
                <a:latin typeface="Oswald"/>
                <a:ea typeface="Oswald"/>
                <a:cs typeface="Oswald"/>
                <a:sym typeface="Oswald"/>
              </a:rPr>
              <a:t>FOOD GROUPS</a:t>
            </a:r>
            <a:endParaRPr sz="2700" b="1" u="none" strike="noStrike" cap="none" dirty="0">
              <a:solidFill>
                <a:schemeClr val="dk1"/>
              </a:solidFill>
              <a:latin typeface="Oswald"/>
              <a:ea typeface="Oswald"/>
              <a:cs typeface="Oswald"/>
              <a:sym typeface="Oswald"/>
            </a:endParaRPr>
          </a:p>
        </p:txBody>
      </p:sp>
      <p:sp>
        <p:nvSpPr>
          <p:cNvPr id="134" name="Google Shape;134;p7"/>
          <p:cNvSpPr txBox="1"/>
          <p:nvPr/>
        </p:nvSpPr>
        <p:spPr>
          <a:xfrm>
            <a:off x="420400" y="1895750"/>
            <a:ext cx="4598100" cy="214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mobility and stretching exercises, identify food groups and their roles in healthy eating, and learn the steps involved in the design process.</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Participate in mobility and stretching exercises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Identify why it is important to be active</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Sort foods into their different food groups</a:t>
            </a:r>
            <a:endParaRPr sz="1100" b="0" i="0" u="none" strike="noStrike" cap="none">
              <a:solidFill>
                <a:schemeClr val="dk1"/>
              </a:solidFill>
              <a:latin typeface="Raleway"/>
              <a:ea typeface="Raleway"/>
              <a:cs typeface="Raleway"/>
              <a:sym typeface="Raleway"/>
            </a:endParaRPr>
          </a:p>
        </p:txBody>
      </p:sp>
      <p:cxnSp>
        <p:nvCxnSpPr>
          <p:cNvPr id="135" name="Google Shape;135;p7"/>
          <p:cNvCxnSpPr/>
          <p:nvPr/>
        </p:nvCxnSpPr>
        <p:spPr>
          <a:xfrm>
            <a:off x="281050" y="1788350"/>
            <a:ext cx="4960808" cy="0"/>
          </a:xfrm>
          <a:prstGeom prst="straightConnector1">
            <a:avLst/>
          </a:prstGeom>
          <a:noFill/>
          <a:ln w="9525" cap="flat" cmpd="sng">
            <a:solidFill>
              <a:schemeClr val="dk1"/>
            </a:solidFill>
            <a:prstDash val="solid"/>
            <a:round/>
            <a:headEnd type="none" w="sm" len="sm"/>
            <a:tailEnd type="none" w="sm" len="sm"/>
          </a:ln>
        </p:spPr>
      </p:cxnSp>
      <p:pic>
        <p:nvPicPr>
          <p:cNvPr id="136" name="Google Shape;136;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7" name="Google Shape;137;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90950" y="3149925"/>
            <a:ext cx="1451349" cy="1420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8"/>
          <p:cNvGrpSpPr/>
          <p:nvPr/>
        </p:nvGrpSpPr>
        <p:grpSpPr>
          <a:xfrm>
            <a:off x="2466050" y="1628100"/>
            <a:ext cx="4503425" cy="939150"/>
            <a:chOff x="2466050" y="1628100"/>
            <a:chExt cx="4503425" cy="939150"/>
          </a:xfrm>
        </p:grpSpPr>
        <p:sp>
          <p:nvSpPr>
            <p:cNvPr id="143" name="Google Shape;143;p8"/>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44" name="Google Shape;144;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grpSp>
      <p:grpSp>
        <p:nvGrpSpPr>
          <p:cNvPr id="145" name="Google Shape;145;p8"/>
          <p:cNvGrpSpPr/>
          <p:nvPr/>
        </p:nvGrpSpPr>
        <p:grpSpPr>
          <a:xfrm>
            <a:off x="2466050" y="2757525"/>
            <a:ext cx="4503425" cy="518250"/>
            <a:chOff x="2466050" y="2757525"/>
            <a:chExt cx="4503425" cy="518250"/>
          </a:xfrm>
        </p:grpSpPr>
        <p:sp>
          <p:nvSpPr>
            <p:cNvPr id="146" name="Google Shape;146;p8"/>
            <p:cNvSpPr/>
            <p:nvPr/>
          </p:nvSpPr>
          <p:spPr>
            <a:xfrm>
              <a:off x="2466050" y="2838675"/>
              <a:ext cx="4434300" cy="437100"/>
            </a:xfrm>
            <a:prstGeom prst="roundRect">
              <a:avLst>
                <a:gd name="adj" fmla="val 3127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Why is healthy eating important?</a:t>
              </a:r>
              <a:endParaRPr sz="1600" b="0" i="0" u="none" strike="noStrike" cap="none">
                <a:solidFill>
                  <a:schemeClr val="dk1"/>
                </a:solidFill>
                <a:latin typeface="Raleway Medium"/>
                <a:ea typeface="Raleway Medium"/>
                <a:cs typeface="Raleway Medium"/>
                <a:sym typeface="Raleway Medium"/>
              </a:endParaRPr>
            </a:p>
          </p:txBody>
        </p:sp>
        <p:sp>
          <p:nvSpPr>
            <p:cNvPr id="147" name="Google Shape;147;p8"/>
            <p:cNvSpPr/>
            <p:nvPr/>
          </p:nvSpPr>
          <p:spPr>
            <a:xfrm>
              <a:off x="2535175" y="2757525"/>
              <a:ext cx="4434300" cy="437100"/>
            </a:xfrm>
            <a:prstGeom prst="roundRect">
              <a:avLst>
                <a:gd name="adj" fmla="val 3127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Why is healthy eating important?</a:t>
              </a:r>
              <a:endParaRPr sz="1600" b="0" i="0" u="none" strike="noStrike" cap="none">
                <a:solidFill>
                  <a:schemeClr val="dk1"/>
                </a:solidFill>
                <a:latin typeface="Raleway Medium"/>
                <a:ea typeface="Raleway Medium"/>
                <a:cs typeface="Raleway Medium"/>
                <a:sym typeface="Raleway Medium"/>
              </a:endParaRPr>
            </a:p>
          </p:txBody>
        </p:sp>
      </p:grpSp>
      <p:pic>
        <p:nvPicPr>
          <p:cNvPr id="148" name="Google Shape;148;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2850" y="0"/>
            <a:ext cx="3963800" cy="5143501"/>
          </a:xfrm>
          <a:prstGeom prst="rect">
            <a:avLst/>
          </a:prstGeom>
          <a:noFill/>
          <a:ln>
            <a:noFill/>
          </a:ln>
        </p:spPr>
      </p:pic>
      <p:pic>
        <p:nvPicPr>
          <p:cNvPr id="149" name="Google Shape;149;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33275" y="3625825"/>
            <a:ext cx="1158575" cy="1124975"/>
          </a:xfrm>
          <a:prstGeom prst="rect">
            <a:avLst/>
          </a:prstGeom>
          <a:noFill/>
          <a:ln>
            <a:noFill/>
          </a:ln>
        </p:spPr>
      </p:pic>
      <p:pic>
        <p:nvPicPr>
          <p:cNvPr id="150" name="Google Shape;150;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619178" y="244950"/>
            <a:ext cx="896425" cy="1053575"/>
          </a:xfrm>
          <a:prstGeom prst="rect">
            <a:avLst/>
          </a:prstGeom>
          <a:noFill/>
          <a:ln>
            <a:noFill/>
          </a:ln>
        </p:spPr>
      </p:pic>
      <p:grpSp>
        <p:nvGrpSpPr>
          <p:cNvPr id="151" name="Google Shape;151;p8"/>
          <p:cNvGrpSpPr/>
          <p:nvPr/>
        </p:nvGrpSpPr>
        <p:grpSpPr>
          <a:xfrm>
            <a:off x="1549099" y="743475"/>
            <a:ext cx="6406450" cy="491750"/>
            <a:chOff x="2500274" y="495775"/>
            <a:chExt cx="6406450" cy="491750"/>
          </a:xfrm>
        </p:grpSpPr>
        <p:sp>
          <p:nvSpPr>
            <p:cNvPr id="152" name="Google Shape;152;p8"/>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53" name="Google Shape;153;p8"/>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10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8" name="Google Shape;158;p9"/>
          <p:cNvGrpSpPr/>
          <p:nvPr/>
        </p:nvGrpSpPr>
        <p:grpSpPr>
          <a:xfrm>
            <a:off x="4653600" y="1251050"/>
            <a:ext cx="3612900" cy="1322400"/>
            <a:chOff x="4676900" y="1211200"/>
            <a:chExt cx="3612900" cy="1322400"/>
          </a:xfrm>
        </p:grpSpPr>
        <p:sp>
          <p:nvSpPr>
            <p:cNvPr id="159" name="Google Shape;159;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txBox="1"/>
            <p:nvPr/>
          </p:nvSpPr>
          <p:spPr>
            <a:xfrm>
              <a:off x="4825875" y="16503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Healthy plant foods that we can eat raw or cooked. They help your body grow strong.</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carrots, broccoli, spinach, tomatoes</a:t>
              </a:r>
              <a:endParaRPr sz="1000" b="0" i="0" u="none" strike="noStrike" cap="none">
                <a:solidFill>
                  <a:schemeClr val="dk1"/>
                </a:solidFill>
                <a:latin typeface="Raleway"/>
                <a:ea typeface="Raleway"/>
                <a:cs typeface="Raleway"/>
                <a:sym typeface="Raleway"/>
              </a:endParaRPr>
            </a:p>
          </p:txBody>
        </p:sp>
        <p:sp>
          <p:nvSpPr>
            <p:cNvPr id="162" name="Google Shape;162;p9"/>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VEGETABLES</a:t>
              </a:r>
              <a:endParaRPr sz="2200" b="0" i="0" u="none" strike="noStrike" cap="none">
                <a:solidFill>
                  <a:schemeClr val="dk1"/>
                </a:solidFill>
                <a:latin typeface="Oswald SemiBold"/>
                <a:ea typeface="Oswald SemiBold"/>
                <a:cs typeface="Oswald SemiBold"/>
                <a:sym typeface="Oswald SemiBold"/>
              </a:endParaRPr>
            </a:p>
          </p:txBody>
        </p:sp>
      </p:grpSp>
      <p:grpSp>
        <p:nvGrpSpPr>
          <p:cNvPr id="163" name="Google Shape;163;p9"/>
          <p:cNvGrpSpPr/>
          <p:nvPr/>
        </p:nvGrpSpPr>
        <p:grpSpPr>
          <a:xfrm>
            <a:off x="787100" y="1251050"/>
            <a:ext cx="3612900" cy="1322400"/>
            <a:chOff x="4676900" y="1211200"/>
            <a:chExt cx="3612900" cy="1322400"/>
          </a:xfrm>
        </p:grpSpPr>
        <p:sp>
          <p:nvSpPr>
            <p:cNvPr id="164" name="Google Shape;164;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4797975" y="1598100"/>
              <a:ext cx="33684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sweet and colourful food that grows on trees or plants. They help you stay healthy and gives you energy.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apples, bananas, oranges, strawberries</a:t>
              </a:r>
              <a:endParaRPr sz="1000" b="0" i="0" u="none" strike="noStrike" cap="none">
                <a:solidFill>
                  <a:schemeClr val="dk1"/>
                </a:solidFill>
                <a:latin typeface="Raleway"/>
                <a:ea typeface="Raleway"/>
                <a:cs typeface="Raleway"/>
                <a:sym typeface="Raleway"/>
              </a:endParaRPr>
            </a:p>
          </p:txBody>
        </p:sp>
        <p:sp>
          <p:nvSpPr>
            <p:cNvPr id="167" name="Google Shape;167;p9"/>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FRUITS</a:t>
              </a:r>
              <a:endParaRPr sz="2200" b="0" i="0" u="none" strike="noStrike" cap="none">
                <a:solidFill>
                  <a:schemeClr val="dk1"/>
                </a:solidFill>
                <a:latin typeface="Oswald SemiBold"/>
                <a:ea typeface="Oswald SemiBold"/>
                <a:cs typeface="Oswald SemiBold"/>
                <a:sym typeface="Oswald SemiBold"/>
              </a:endParaRPr>
            </a:p>
          </p:txBody>
        </p:sp>
      </p:grpSp>
      <p:grpSp>
        <p:nvGrpSpPr>
          <p:cNvPr id="168" name="Google Shape;168;p9"/>
          <p:cNvGrpSpPr/>
          <p:nvPr/>
        </p:nvGrpSpPr>
        <p:grpSpPr>
          <a:xfrm>
            <a:off x="4653600" y="2803925"/>
            <a:ext cx="3612900" cy="1322400"/>
            <a:chOff x="4676900" y="1211200"/>
            <a:chExt cx="3612900" cy="1322400"/>
          </a:xfrm>
        </p:grpSpPr>
        <p:sp>
          <p:nvSpPr>
            <p:cNvPr id="169" name="Google Shape;169;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9"/>
            <p:cNvSpPr txBox="1"/>
            <p:nvPr/>
          </p:nvSpPr>
          <p:spPr>
            <a:xfrm>
              <a:off x="4825875" y="1598100"/>
              <a:ext cx="33405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Foods that help build and repair your body. They help your muscles grow and are important for staying healthy.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chicken, fish, eggs, beans</a:t>
              </a:r>
              <a:endParaRPr sz="1100" b="0" i="0" u="none" strike="noStrike" cap="none">
                <a:solidFill>
                  <a:schemeClr val="dk1"/>
                </a:solidFill>
                <a:latin typeface="Raleway"/>
                <a:ea typeface="Raleway"/>
                <a:cs typeface="Raleway"/>
                <a:sym typeface="Raleway"/>
              </a:endParaRPr>
            </a:p>
          </p:txBody>
        </p:sp>
        <p:sp>
          <p:nvSpPr>
            <p:cNvPr id="172" name="Google Shape;172;p9"/>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PROTEINS</a:t>
              </a:r>
              <a:endParaRPr sz="2200" b="0" i="0" u="none" strike="noStrike" cap="none">
                <a:solidFill>
                  <a:schemeClr val="dk1"/>
                </a:solidFill>
                <a:latin typeface="Oswald SemiBold"/>
                <a:ea typeface="Oswald SemiBold"/>
                <a:cs typeface="Oswald SemiBold"/>
                <a:sym typeface="Oswald SemiBold"/>
              </a:endParaRPr>
            </a:p>
          </p:txBody>
        </p:sp>
      </p:grpSp>
      <p:grpSp>
        <p:nvGrpSpPr>
          <p:cNvPr id="173" name="Google Shape;173;p9"/>
          <p:cNvGrpSpPr/>
          <p:nvPr/>
        </p:nvGrpSpPr>
        <p:grpSpPr>
          <a:xfrm>
            <a:off x="787100" y="2803925"/>
            <a:ext cx="3612900" cy="1322400"/>
            <a:chOff x="4676900" y="1211200"/>
            <a:chExt cx="3612900" cy="1322400"/>
          </a:xfrm>
        </p:grpSpPr>
        <p:sp>
          <p:nvSpPr>
            <p:cNvPr id="174" name="Google Shape;174;p9"/>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9"/>
            <p:cNvSpPr txBox="1"/>
            <p:nvPr/>
          </p:nvSpPr>
          <p:spPr>
            <a:xfrm>
              <a:off x="4825875" y="16503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Small seeds from plants that we can eat. They give your body energy and help you feel full and strong.</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rice, wheat, oats, corn</a:t>
              </a:r>
              <a:endParaRPr sz="1100" b="0" i="0" u="none" strike="noStrike" cap="none">
                <a:solidFill>
                  <a:schemeClr val="dk1"/>
                </a:solidFill>
                <a:latin typeface="Raleway"/>
                <a:ea typeface="Raleway"/>
                <a:cs typeface="Raleway"/>
                <a:sym typeface="Raleway"/>
              </a:endParaRPr>
            </a:p>
          </p:txBody>
        </p:sp>
        <p:sp>
          <p:nvSpPr>
            <p:cNvPr id="177" name="Google Shape;177;p9"/>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GRAINS</a:t>
              </a:r>
              <a:endParaRPr sz="2200" b="0" i="0" u="none" strike="noStrike" cap="none">
                <a:solidFill>
                  <a:schemeClr val="dk1"/>
                </a:solidFill>
                <a:latin typeface="Oswald SemiBold"/>
                <a:ea typeface="Oswald SemiBold"/>
                <a:cs typeface="Oswald SemiBold"/>
                <a:sym typeface="Oswald SemiBold"/>
              </a:endParaRPr>
            </a:p>
          </p:txBody>
        </p:sp>
      </p:grpSp>
      <p:grpSp>
        <p:nvGrpSpPr>
          <p:cNvPr id="178" name="Google Shape;178;p9"/>
          <p:cNvGrpSpPr/>
          <p:nvPr/>
        </p:nvGrpSpPr>
        <p:grpSpPr>
          <a:xfrm>
            <a:off x="861600" y="1187775"/>
            <a:ext cx="3604500" cy="1311000"/>
            <a:chOff x="810400" y="1211200"/>
            <a:chExt cx="3604500" cy="1311000"/>
          </a:xfrm>
        </p:grpSpPr>
        <p:pic>
          <p:nvPicPr>
            <p:cNvPr id="179" name="Google Shape;17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400" y="12112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80" name="Google Shape;180;p9"/>
            <p:cNvSpPr/>
            <p:nvPr/>
          </p:nvSpPr>
          <p:spPr>
            <a:xfrm>
              <a:off x="810400" y="171835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FRUITS</a:t>
              </a:r>
              <a:endParaRPr sz="3600" b="1" i="0" u="none" strike="noStrike" cap="none">
                <a:solidFill>
                  <a:schemeClr val="lt1"/>
                </a:solidFill>
                <a:latin typeface="Oswald"/>
                <a:ea typeface="Oswald"/>
                <a:cs typeface="Oswald"/>
                <a:sym typeface="Oswald"/>
              </a:endParaRPr>
            </a:p>
          </p:txBody>
        </p:sp>
      </p:grpSp>
      <p:grpSp>
        <p:nvGrpSpPr>
          <p:cNvPr id="181" name="Google Shape;181;p9"/>
          <p:cNvGrpSpPr/>
          <p:nvPr/>
        </p:nvGrpSpPr>
        <p:grpSpPr>
          <a:xfrm>
            <a:off x="4728100" y="1187775"/>
            <a:ext cx="3604510" cy="1311000"/>
            <a:chOff x="4676900" y="1211200"/>
            <a:chExt cx="3604510" cy="1311000"/>
          </a:xfrm>
        </p:grpSpPr>
        <p:pic>
          <p:nvPicPr>
            <p:cNvPr id="182" name="Google Shape;182;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6900" y="12112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83" name="Google Shape;183;p9"/>
            <p:cNvSpPr/>
            <p:nvPr/>
          </p:nvSpPr>
          <p:spPr>
            <a:xfrm>
              <a:off x="4676910" y="17796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VEGETABLES</a:t>
              </a:r>
              <a:endParaRPr sz="3600" b="1" i="0" u="none" strike="noStrike" cap="none">
                <a:solidFill>
                  <a:schemeClr val="lt1"/>
                </a:solidFill>
                <a:latin typeface="Oswald"/>
                <a:ea typeface="Oswald"/>
                <a:cs typeface="Oswald"/>
                <a:sym typeface="Oswald"/>
              </a:endParaRPr>
            </a:p>
          </p:txBody>
        </p:sp>
      </p:grpSp>
      <p:grpSp>
        <p:nvGrpSpPr>
          <p:cNvPr id="184" name="Google Shape;184;p9"/>
          <p:cNvGrpSpPr/>
          <p:nvPr/>
        </p:nvGrpSpPr>
        <p:grpSpPr>
          <a:xfrm>
            <a:off x="861600" y="2740650"/>
            <a:ext cx="3604500" cy="1311000"/>
            <a:chOff x="810400" y="2837875"/>
            <a:chExt cx="3604500" cy="1311000"/>
          </a:xfrm>
        </p:grpSpPr>
        <p:pic>
          <p:nvPicPr>
            <p:cNvPr id="185" name="Google Shape;185;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0400" y="2837875"/>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186" name="Google Shape;186;p9"/>
            <p:cNvSpPr/>
            <p:nvPr/>
          </p:nvSpPr>
          <p:spPr>
            <a:xfrm>
              <a:off x="810400" y="33450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GRAINS</a:t>
              </a:r>
              <a:endParaRPr sz="3600" b="1" i="0" u="none" strike="noStrike" cap="none">
                <a:solidFill>
                  <a:schemeClr val="lt1"/>
                </a:solidFill>
                <a:latin typeface="Oswald"/>
                <a:ea typeface="Oswald"/>
                <a:cs typeface="Oswald"/>
                <a:sym typeface="Oswald"/>
              </a:endParaRPr>
            </a:p>
          </p:txBody>
        </p:sp>
      </p:grpSp>
      <p:grpSp>
        <p:nvGrpSpPr>
          <p:cNvPr id="187" name="Google Shape;187;p9"/>
          <p:cNvGrpSpPr/>
          <p:nvPr/>
        </p:nvGrpSpPr>
        <p:grpSpPr>
          <a:xfrm>
            <a:off x="4728100" y="2740650"/>
            <a:ext cx="3604510" cy="1311000"/>
            <a:chOff x="4676900" y="2837875"/>
            <a:chExt cx="3604510" cy="1311000"/>
          </a:xfrm>
        </p:grpSpPr>
        <p:pic>
          <p:nvPicPr>
            <p:cNvPr id="188" name="Google Shape;188;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76900" y="2837875"/>
              <a:ext cx="3604500" cy="1311000"/>
            </a:xfrm>
            <a:prstGeom prst="roundRect">
              <a:avLst>
                <a:gd name="adj" fmla="val 11026"/>
              </a:avLst>
            </a:prstGeom>
            <a:noFill/>
            <a:ln w="9525" cap="flat" cmpd="sng">
              <a:solidFill>
                <a:schemeClr val="dk1"/>
              </a:solidFill>
              <a:prstDash val="solid"/>
              <a:round/>
              <a:headEnd type="none" w="sm" len="sm"/>
              <a:tailEnd type="none" w="sm" len="sm"/>
            </a:ln>
          </p:spPr>
        </p:pic>
        <p:sp>
          <p:nvSpPr>
            <p:cNvPr id="189" name="Google Shape;189;p9"/>
            <p:cNvSpPr/>
            <p:nvPr/>
          </p:nvSpPr>
          <p:spPr>
            <a:xfrm>
              <a:off x="4676910" y="33450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PROTEINS</a:t>
              </a:r>
              <a:endParaRPr sz="3600" b="1" i="0" u="none" strike="noStrike" cap="none">
                <a:solidFill>
                  <a:schemeClr val="lt1"/>
                </a:solidFill>
                <a:latin typeface="Oswald"/>
                <a:ea typeface="Oswald"/>
                <a:cs typeface="Oswald"/>
                <a:sym typeface="Oswald"/>
              </a:endParaRPr>
            </a:p>
          </p:txBody>
        </p:sp>
      </p:grpSp>
      <p:sp>
        <p:nvSpPr>
          <p:cNvPr id="190" name="Google Shape;190;p9"/>
          <p:cNvSpPr txBox="1"/>
          <p:nvPr/>
        </p:nvSpPr>
        <p:spPr>
          <a:xfrm>
            <a:off x="2411550" y="595200"/>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7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8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5" name="Google Shape;195;p10"/>
          <p:cNvGrpSpPr/>
          <p:nvPr/>
        </p:nvGrpSpPr>
        <p:grpSpPr>
          <a:xfrm>
            <a:off x="778900" y="1216075"/>
            <a:ext cx="3612900" cy="1322400"/>
            <a:chOff x="4676900" y="1211200"/>
            <a:chExt cx="3612900" cy="1322400"/>
          </a:xfrm>
        </p:grpSpPr>
        <p:sp>
          <p:nvSpPr>
            <p:cNvPr id="196" name="Google Shape;196;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0"/>
            <p:cNvSpPr txBox="1"/>
            <p:nvPr/>
          </p:nvSpPr>
          <p:spPr>
            <a:xfrm>
              <a:off x="4797975" y="16866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Foods made from milk that help you grow, and make your bones and teeth strong and healthy.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milk, cheese, yoghurt</a:t>
              </a:r>
              <a:endParaRPr sz="1000" b="0" i="0" u="none" strike="noStrike" cap="none">
                <a:solidFill>
                  <a:schemeClr val="dk1"/>
                </a:solidFill>
                <a:latin typeface="Raleway"/>
                <a:ea typeface="Raleway"/>
                <a:cs typeface="Raleway"/>
                <a:sym typeface="Raleway"/>
              </a:endParaRPr>
            </a:p>
          </p:txBody>
        </p:sp>
        <p:sp>
          <p:nvSpPr>
            <p:cNvPr id="199" name="Google Shape;199;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DAIRY</a:t>
              </a:r>
              <a:endParaRPr sz="2200" b="0" i="0" u="none" strike="noStrike" cap="none">
                <a:solidFill>
                  <a:schemeClr val="dk1"/>
                </a:solidFill>
                <a:latin typeface="Oswald SemiBold"/>
                <a:ea typeface="Oswald SemiBold"/>
                <a:cs typeface="Oswald SemiBold"/>
                <a:sym typeface="Oswald SemiBold"/>
              </a:endParaRPr>
            </a:p>
          </p:txBody>
        </p:sp>
      </p:grpSp>
      <p:grpSp>
        <p:nvGrpSpPr>
          <p:cNvPr id="200" name="Google Shape;200;p10"/>
          <p:cNvGrpSpPr/>
          <p:nvPr/>
        </p:nvGrpSpPr>
        <p:grpSpPr>
          <a:xfrm>
            <a:off x="851350" y="1158050"/>
            <a:ext cx="3604500" cy="1311000"/>
            <a:chOff x="810400" y="1309400"/>
            <a:chExt cx="3604500" cy="1311000"/>
          </a:xfrm>
        </p:grpSpPr>
        <p:pic>
          <p:nvPicPr>
            <p:cNvPr id="201" name="Google Shape;20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4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202" name="Google Shape;202;p10"/>
            <p:cNvSpPr/>
            <p:nvPr/>
          </p:nvSpPr>
          <p:spPr>
            <a:xfrm>
              <a:off x="810400" y="18122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DAIRY</a:t>
              </a:r>
              <a:endParaRPr sz="3600" b="1" i="0" u="none" strike="noStrike" cap="none">
                <a:solidFill>
                  <a:schemeClr val="lt1"/>
                </a:solidFill>
                <a:latin typeface="Oswald"/>
                <a:ea typeface="Oswald"/>
                <a:cs typeface="Oswald"/>
                <a:sym typeface="Oswald"/>
              </a:endParaRPr>
            </a:p>
          </p:txBody>
        </p:sp>
      </p:grpSp>
      <p:grpSp>
        <p:nvGrpSpPr>
          <p:cNvPr id="203" name="Google Shape;203;p10"/>
          <p:cNvGrpSpPr/>
          <p:nvPr/>
        </p:nvGrpSpPr>
        <p:grpSpPr>
          <a:xfrm>
            <a:off x="4645400" y="1216075"/>
            <a:ext cx="3612900" cy="1322400"/>
            <a:chOff x="4676900" y="1211200"/>
            <a:chExt cx="3612900" cy="1322400"/>
          </a:xfrm>
        </p:grpSpPr>
        <p:sp>
          <p:nvSpPr>
            <p:cNvPr id="204" name="Google Shape;204;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0"/>
            <p:cNvSpPr txBox="1"/>
            <p:nvPr/>
          </p:nvSpPr>
          <p:spPr>
            <a:xfrm>
              <a:off x="4825875" y="16503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To eat different types of healthy foods every day from all of the food groups. It keeps you strong and healthy and helps your body work well.</a:t>
              </a:r>
              <a:endParaRPr sz="1000" b="0" i="0" u="none" strike="noStrike" cap="none">
                <a:solidFill>
                  <a:schemeClr val="dk1"/>
                </a:solidFill>
                <a:latin typeface="Raleway"/>
                <a:ea typeface="Raleway"/>
                <a:cs typeface="Raleway"/>
                <a:sym typeface="Raleway"/>
              </a:endParaRPr>
            </a:p>
          </p:txBody>
        </p:sp>
        <p:sp>
          <p:nvSpPr>
            <p:cNvPr id="207" name="Google Shape;207;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BALANCED DIET</a:t>
              </a:r>
              <a:endParaRPr sz="2200" b="0" i="0" u="none" strike="noStrike" cap="none">
                <a:solidFill>
                  <a:schemeClr val="dk1"/>
                </a:solidFill>
                <a:latin typeface="Oswald SemiBold"/>
                <a:ea typeface="Oswald SemiBold"/>
                <a:cs typeface="Oswald SemiBold"/>
                <a:sym typeface="Oswald SemiBold"/>
              </a:endParaRPr>
            </a:p>
          </p:txBody>
        </p:sp>
      </p:grpSp>
      <p:grpSp>
        <p:nvGrpSpPr>
          <p:cNvPr id="208" name="Google Shape;208;p10"/>
          <p:cNvGrpSpPr/>
          <p:nvPr/>
        </p:nvGrpSpPr>
        <p:grpSpPr>
          <a:xfrm>
            <a:off x="4645400" y="2775675"/>
            <a:ext cx="3612900" cy="1322400"/>
            <a:chOff x="4676900" y="1211200"/>
            <a:chExt cx="3612900" cy="1322400"/>
          </a:xfrm>
        </p:grpSpPr>
        <p:sp>
          <p:nvSpPr>
            <p:cNvPr id="209" name="Google Shape;209;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0"/>
            <p:cNvSpPr txBox="1"/>
            <p:nvPr/>
          </p:nvSpPr>
          <p:spPr>
            <a:xfrm>
              <a:off x="4825875" y="16866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Plant foods that grow in pods. They are high in protein and fibre and help keep your body healthy.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beans, lentils, peas</a:t>
              </a:r>
              <a:endParaRPr sz="1000" b="0" i="0" u="none" strike="noStrike" cap="none">
                <a:solidFill>
                  <a:schemeClr val="dk1"/>
                </a:solidFill>
                <a:latin typeface="Raleway"/>
                <a:ea typeface="Raleway"/>
                <a:cs typeface="Raleway"/>
                <a:sym typeface="Raleway"/>
              </a:endParaRPr>
            </a:p>
          </p:txBody>
        </p:sp>
        <p:sp>
          <p:nvSpPr>
            <p:cNvPr id="212" name="Google Shape;212;p10"/>
            <p:cNvSpPr txBox="1"/>
            <p:nvPr/>
          </p:nvSpPr>
          <p:spPr>
            <a:xfrm>
              <a:off x="4797999" y="1211201"/>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LEGUMES</a:t>
              </a:r>
              <a:endParaRPr sz="2200" b="0" i="0" u="none" strike="noStrike" cap="none">
                <a:solidFill>
                  <a:schemeClr val="dk1"/>
                </a:solidFill>
                <a:latin typeface="Oswald SemiBold"/>
                <a:ea typeface="Oswald SemiBold"/>
                <a:cs typeface="Oswald SemiBold"/>
                <a:sym typeface="Oswald SemiBold"/>
              </a:endParaRPr>
            </a:p>
          </p:txBody>
        </p:sp>
      </p:grpSp>
      <p:grpSp>
        <p:nvGrpSpPr>
          <p:cNvPr id="213" name="Google Shape;213;p10"/>
          <p:cNvGrpSpPr/>
          <p:nvPr/>
        </p:nvGrpSpPr>
        <p:grpSpPr>
          <a:xfrm>
            <a:off x="778900" y="2775675"/>
            <a:ext cx="3612900" cy="1322400"/>
            <a:chOff x="4676900" y="1211200"/>
            <a:chExt cx="3612900" cy="1322400"/>
          </a:xfrm>
        </p:grpSpPr>
        <p:sp>
          <p:nvSpPr>
            <p:cNvPr id="214" name="Google Shape;214;p10"/>
            <p:cNvSpPr/>
            <p:nvPr/>
          </p:nvSpPr>
          <p:spPr>
            <a:xfrm>
              <a:off x="4676900" y="1211200"/>
              <a:ext cx="3612900" cy="132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0"/>
            <p:cNvSpPr/>
            <p:nvPr/>
          </p:nvSpPr>
          <p:spPr>
            <a:xfrm>
              <a:off x="4798000" y="1650300"/>
              <a:ext cx="3368400" cy="7653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0"/>
            <p:cNvSpPr txBox="1"/>
            <p:nvPr/>
          </p:nvSpPr>
          <p:spPr>
            <a:xfrm>
              <a:off x="4825875" y="1650300"/>
              <a:ext cx="33405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Foods that give your body fuel and quick energy. They help you run and play.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Examples</a:t>
              </a:r>
              <a:r>
                <a:rPr lang="en" sz="1000" b="0" i="0" u="none" strike="noStrike" cap="none">
                  <a:solidFill>
                    <a:schemeClr val="dk1"/>
                  </a:solidFill>
                  <a:latin typeface="Raleway"/>
                  <a:ea typeface="Raleway"/>
                  <a:cs typeface="Raleway"/>
                  <a:sym typeface="Raleway"/>
                </a:rPr>
                <a:t>: bread, pasta, potatoes</a:t>
              </a:r>
              <a:endParaRPr sz="1000" b="0" i="0" u="none" strike="noStrike" cap="none">
                <a:solidFill>
                  <a:schemeClr val="dk1"/>
                </a:solidFill>
                <a:latin typeface="Raleway"/>
                <a:ea typeface="Raleway"/>
                <a:cs typeface="Raleway"/>
                <a:sym typeface="Raleway"/>
              </a:endParaRPr>
            </a:p>
          </p:txBody>
        </p:sp>
        <p:sp>
          <p:nvSpPr>
            <p:cNvPr id="217" name="Google Shape;217;p10"/>
            <p:cNvSpPr txBox="1"/>
            <p:nvPr/>
          </p:nvSpPr>
          <p:spPr>
            <a:xfrm>
              <a:off x="4798000" y="1211200"/>
              <a:ext cx="2223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CARBOHYDRATES</a:t>
              </a:r>
              <a:endParaRPr sz="1800" b="0" i="0" u="none" strike="noStrike" cap="none">
                <a:solidFill>
                  <a:schemeClr val="dk1"/>
                </a:solidFill>
                <a:latin typeface="Oswald SemiBold"/>
                <a:ea typeface="Oswald SemiBold"/>
                <a:cs typeface="Oswald SemiBold"/>
                <a:sym typeface="Oswald SemiBold"/>
              </a:endParaRPr>
            </a:p>
          </p:txBody>
        </p:sp>
      </p:grpSp>
      <p:grpSp>
        <p:nvGrpSpPr>
          <p:cNvPr id="218" name="Google Shape;218;p10"/>
          <p:cNvGrpSpPr/>
          <p:nvPr/>
        </p:nvGrpSpPr>
        <p:grpSpPr>
          <a:xfrm>
            <a:off x="4717850" y="1158050"/>
            <a:ext cx="3604510" cy="1311000"/>
            <a:chOff x="4676900" y="1309400"/>
            <a:chExt cx="3604510" cy="1311000"/>
          </a:xfrm>
        </p:grpSpPr>
        <p:pic>
          <p:nvPicPr>
            <p:cNvPr id="219" name="Google Shape;219;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6900" y="13094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220" name="Google Shape;220;p10"/>
            <p:cNvSpPr/>
            <p:nvPr/>
          </p:nvSpPr>
          <p:spPr>
            <a:xfrm>
              <a:off x="4676910" y="1812200"/>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BALANCED DIET</a:t>
              </a:r>
              <a:endParaRPr sz="3600" b="1" i="0" u="none" strike="noStrike" cap="none">
                <a:solidFill>
                  <a:schemeClr val="lt1"/>
                </a:solidFill>
                <a:latin typeface="Oswald"/>
                <a:ea typeface="Oswald"/>
                <a:cs typeface="Oswald"/>
                <a:sym typeface="Oswald"/>
              </a:endParaRPr>
            </a:p>
          </p:txBody>
        </p:sp>
      </p:grpSp>
      <p:grpSp>
        <p:nvGrpSpPr>
          <p:cNvPr id="221" name="Google Shape;221;p10"/>
          <p:cNvGrpSpPr/>
          <p:nvPr/>
        </p:nvGrpSpPr>
        <p:grpSpPr>
          <a:xfrm>
            <a:off x="851350" y="2723475"/>
            <a:ext cx="3604500" cy="1311000"/>
            <a:chOff x="810400" y="2941900"/>
            <a:chExt cx="3604500" cy="1311000"/>
          </a:xfrm>
        </p:grpSpPr>
        <p:pic>
          <p:nvPicPr>
            <p:cNvPr id="222" name="Google Shape;222;p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0400" y="2941900"/>
              <a:ext cx="3604500" cy="1311000"/>
            </a:xfrm>
            <a:prstGeom prst="roundRect">
              <a:avLst>
                <a:gd name="adj" fmla="val 13234"/>
              </a:avLst>
            </a:prstGeom>
            <a:noFill/>
            <a:ln w="9525" cap="flat" cmpd="sng">
              <a:solidFill>
                <a:schemeClr val="dk1"/>
              </a:solidFill>
              <a:prstDash val="solid"/>
              <a:round/>
              <a:headEnd type="none" w="sm" len="sm"/>
              <a:tailEnd type="none" w="sm" len="sm"/>
            </a:ln>
          </p:spPr>
        </p:pic>
        <p:sp>
          <p:nvSpPr>
            <p:cNvPr id="223" name="Google Shape;223;p10"/>
            <p:cNvSpPr/>
            <p:nvPr/>
          </p:nvSpPr>
          <p:spPr>
            <a:xfrm>
              <a:off x="810400" y="34546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CARBOHYDRATES</a:t>
              </a:r>
              <a:endParaRPr sz="3600" b="1" i="0" u="none" strike="noStrike" cap="none">
                <a:solidFill>
                  <a:schemeClr val="lt1"/>
                </a:solidFill>
                <a:latin typeface="Oswald"/>
                <a:ea typeface="Oswald"/>
                <a:cs typeface="Oswald"/>
                <a:sym typeface="Oswald"/>
              </a:endParaRPr>
            </a:p>
          </p:txBody>
        </p:sp>
      </p:grpSp>
      <p:grpSp>
        <p:nvGrpSpPr>
          <p:cNvPr id="224" name="Google Shape;224;p10"/>
          <p:cNvGrpSpPr/>
          <p:nvPr/>
        </p:nvGrpSpPr>
        <p:grpSpPr>
          <a:xfrm>
            <a:off x="4717850" y="2723350"/>
            <a:ext cx="3604510" cy="1322400"/>
            <a:chOff x="4676900" y="2941775"/>
            <a:chExt cx="3604510" cy="1322400"/>
          </a:xfrm>
        </p:grpSpPr>
        <p:pic>
          <p:nvPicPr>
            <p:cNvPr id="225" name="Google Shape;225;p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76900" y="2941775"/>
              <a:ext cx="3604500" cy="1322400"/>
            </a:xfrm>
            <a:prstGeom prst="roundRect">
              <a:avLst>
                <a:gd name="adj" fmla="val 10619"/>
              </a:avLst>
            </a:prstGeom>
            <a:noFill/>
            <a:ln w="9525" cap="flat" cmpd="sng">
              <a:solidFill>
                <a:schemeClr val="dk1"/>
              </a:solidFill>
              <a:prstDash val="solid"/>
              <a:round/>
              <a:headEnd type="none" w="sm" len="sm"/>
              <a:tailEnd type="none" w="sm" len="sm"/>
            </a:ln>
          </p:spPr>
        </p:pic>
        <p:sp>
          <p:nvSpPr>
            <p:cNvPr id="226" name="Google Shape;226;p10"/>
            <p:cNvSpPr/>
            <p:nvPr/>
          </p:nvSpPr>
          <p:spPr>
            <a:xfrm>
              <a:off x="4676910" y="345462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LEGUMES</a:t>
              </a:r>
              <a:endParaRPr sz="3600" b="1" i="0" u="none" strike="noStrike" cap="none">
                <a:solidFill>
                  <a:schemeClr val="lt1"/>
                </a:solidFill>
                <a:latin typeface="Oswald"/>
                <a:ea typeface="Oswald"/>
                <a:cs typeface="Oswald"/>
                <a:sym typeface="Oswald"/>
              </a:endParaRPr>
            </a:p>
          </p:txBody>
        </p:sp>
      </p:grpSp>
      <p:sp>
        <p:nvSpPr>
          <p:cNvPr id="227" name="Google Shape;227;p10"/>
          <p:cNvSpPr txBox="1"/>
          <p:nvPr/>
        </p:nvSpPr>
        <p:spPr>
          <a:xfrm>
            <a:off x="2411550" y="595200"/>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228" name="Google Shape;228;p10"/>
          <p:cNvSpPr txBox="1"/>
          <p:nvPr/>
        </p:nvSpPr>
        <p:spPr>
          <a:xfrm>
            <a:off x="1005750" y="4335275"/>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Can you think of any other words that might be important? </a:t>
            </a: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0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8"/>
                                        </p:tgtEl>
                                        <p:attrNameLst>
                                          <p:attrName>style.visibility</p:attrName>
                                        </p:attrNameLst>
                                      </p:cBhvr>
                                      <p:to>
                                        <p:strVal val="visible"/>
                                      </p:to>
                                    </p:set>
                                    <p:animEffect transition="in" filter="fade">
                                      <p:cBhvr>
                                        <p:cTn id="23"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do we need to play, move and eat healthy foods to help our body feel strong and happy?</a:t>
            </a:r>
            <a:endParaRPr sz="1100" b="1" i="0" u="none" strike="noStrike" cap="none">
              <a:solidFill>
                <a:srgbClr val="00ABFF"/>
              </a:solidFill>
              <a:latin typeface="Raleway"/>
              <a:ea typeface="Raleway"/>
              <a:cs typeface="Raleway"/>
              <a:sym typeface="Raleway"/>
            </a:endParaRPr>
          </a:p>
        </p:txBody>
      </p:sp>
      <p:sp>
        <p:nvSpPr>
          <p:cNvPr id="234" name="Google Shape;234;p1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KWL</a:t>
            </a:r>
            <a:endParaRPr sz="2300" b="1" i="0" u="none" strike="noStrike" cap="none">
              <a:solidFill>
                <a:schemeClr val="dk1"/>
              </a:solidFill>
              <a:latin typeface="Oswald"/>
              <a:ea typeface="Oswald"/>
              <a:cs typeface="Oswald"/>
              <a:sym typeface="Oswald"/>
            </a:endParaRPr>
          </a:p>
        </p:txBody>
      </p:sp>
      <p:sp>
        <p:nvSpPr>
          <p:cNvPr id="235" name="Google Shape;235;p11"/>
          <p:cNvSpPr/>
          <p:nvPr/>
        </p:nvSpPr>
        <p:spPr>
          <a:xfrm>
            <a:off x="508825"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K</a:t>
            </a:r>
            <a:r>
              <a:rPr lang="en" sz="1000" b="0" i="0" u="none" strike="noStrike" cap="none">
                <a:solidFill>
                  <a:schemeClr val="dk1"/>
                </a:solidFill>
                <a:latin typeface="Raleway Medium"/>
                <a:ea typeface="Raleway Medium"/>
                <a:cs typeface="Raleway Medium"/>
                <a:sym typeface="Raleway Medium"/>
              </a:rPr>
              <a:t> - What I know</a:t>
            </a:r>
            <a:endParaRPr sz="1500" b="0" i="0" u="none" strike="noStrike" cap="none">
              <a:solidFill>
                <a:srgbClr val="000000"/>
              </a:solidFill>
              <a:latin typeface="Arial"/>
              <a:ea typeface="Arial"/>
              <a:cs typeface="Arial"/>
              <a:sym typeface="Arial"/>
            </a:endParaRPr>
          </a:p>
        </p:txBody>
      </p:sp>
      <p:sp>
        <p:nvSpPr>
          <p:cNvPr id="236" name="Google Shape;236;p11"/>
          <p:cNvSpPr/>
          <p:nvPr/>
        </p:nvSpPr>
        <p:spPr>
          <a:xfrm>
            <a:off x="3266168"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W</a:t>
            </a:r>
            <a:r>
              <a:rPr lang="en" sz="1000" b="0" i="0" u="none" strike="noStrike" cap="none">
                <a:solidFill>
                  <a:schemeClr val="dk1"/>
                </a:solidFill>
                <a:latin typeface="Raleway Medium"/>
                <a:ea typeface="Raleway Medium"/>
                <a:cs typeface="Raleway Medium"/>
                <a:sym typeface="Raleway Medium"/>
              </a:rPr>
              <a:t> - What I want to know</a:t>
            </a:r>
            <a:endParaRPr sz="1500" b="0" i="0" u="none" strike="noStrike" cap="none">
              <a:solidFill>
                <a:srgbClr val="000000"/>
              </a:solidFill>
              <a:latin typeface="Arial"/>
              <a:ea typeface="Arial"/>
              <a:cs typeface="Arial"/>
              <a:sym typeface="Arial"/>
            </a:endParaRPr>
          </a:p>
        </p:txBody>
      </p:sp>
      <p:sp>
        <p:nvSpPr>
          <p:cNvPr id="237" name="Google Shape;237;p11"/>
          <p:cNvSpPr/>
          <p:nvPr/>
        </p:nvSpPr>
        <p:spPr>
          <a:xfrm>
            <a:off x="6023511"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L</a:t>
            </a:r>
            <a:r>
              <a:rPr lang="en" sz="1000" b="0" i="0" u="none" strike="noStrike" cap="none">
                <a:solidFill>
                  <a:schemeClr val="dk1"/>
                </a:solidFill>
                <a:latin typeface="Raleway Medium"/>
                <a:ea typeface="Raleway Medium"/>
                <a:cs typeface="Raleway Medium"/>
                <a:sym typeface="Raleway Medium"/>
              </a:rPr>
              <a:t> - What I learnt</a:t>
            </a:r>
            <a:endParaRPr sz="1500" b="0" i="0" u="none" strike="noStrike" cap="none">
              <a:solidFill>
                <a:srgbClr val="000000"/>
              </a:solidFill>
              <a:latin typeface="Arial"/>
              <a:ea typeface="Arial"/>
              <a:cs typeface="Arial"/>
              <a:sym typeface="Arial"/>
            </a:endParaRPr>
          </a:p>
        </p:txBody>
      </p:sp>
      <p:sp>
        <p:nvSpPr>
          <p:cNvPr id="238" name="Google Shape;238;p11"/>
          <p:cNvSpPr/>
          <p:nvPr/>
        </p:nvSpPr>
        <p:spPr>
          <a:xfrm>
            <a:off x="3266168"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39" name="Google Shape;239;p11"/>
          <p:cNvSpPr/>
          <p:nvPr/>
        </p:nvSpPr>
        <p:spPr>
          <a:xfrm>
            <a:off x="508825"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40" name="Google Shape;240;p11"/>
          <p:cNvSpPr/>
          <p:nvPr/>
        </p:nvSpPr>
        <p:spPr>
          <a:xfrm>
            <a:off x="6023511"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pic>
        <p:nvPicPr>
          <p:cNvPr id="241" name="Google Shape;241;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7644" y="675500"/>
            <a:ext cx="367200" cy="367200"/>
          </a:xfrm>
          <a:prstGeom prst="rect">
            <a:avLst/>
          </a:prstGeom>
          <a:noFill/>
          <a:ln>
            <a:noFill/>
          </a:ln>
        </p:spPr>
      </p:pic>
      <p:pic>
        <p:nvPicPr>
          <p:cNvPr id="242" name="Google Shape;242;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9169" y="3121125"/>
            <a:ext cx="1853625" cy="2022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47" name="Google Shape;247;p12"/>
          <p:cNvGrpSpPr/>
          <p:nvPr/>
        </p:nvGrpSpPr>
        <p:grpSpPr>
          <a:xfrm>
            <a:off x="525568" y="1430975"/>
            <a:ext cx="4050071" cy="950400"/>
            <a:chOff x="431425" y="1283025"/>
            <a:chExt cx="4141600" cy="950400"/>
          </a:xfrm>
        </p:grpSpPr>
        <p:grpSp>
          <p:nvGrpSpPr>
            <p:cNvPr id="248" name="Google Shape;248;p12"/>
            <p:cNvGrpSpPr/>
            <p:nvPr/>
          </p:nvGrpSpPr>
          <p:grpSpPr>
            <a:xfrm>
              <a:off x="431425" y="1283025"/>
              <a:ext cx="4141600" cy="265200"/>
              <a:chOff x="431425" y="1283025"/>
              <a:chExt cx="4141600" cy="265200"/>
            </a:xfrm>
          </p:grpSpPr>
          <p:sp>
            <p:nvSpPr>
              <p:cNvPr id="249" name="Google Shape;249;p1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91440" marR="0" lvl="0" indent="-91440" algn="l" rtl="0">
                  <a:lnSpc>
                    <a:spcPct val="100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Medium"/>
                    <a:ea typeface="Raleway Medium"/>
                    <a:cs typeface="Raleway Medium"/>
                    <a:sym typeface="Raleway Medium"/>
                  </a:rPr>
                  <a:t>How does physical activity make you feel and why is it important?</a:t>
                </a:r>
                <a:endParaRPr sz="900" b="0" i="0" u="none" strike="noStrike" cap="none">
                  <a:solidFill>
                    <a:schemeClr val="dk1"/>
                  </a:solidFill>
                  <a:latin typeface="Raleway Medium"/>
                  <a:ea typeface="Raleway Medium"/>
                  <a:cs typeface="Raleway Medium"/>
                  <a:sym typeface="Raleway Medium"/>
                </a:endParaRPr>
              </a:p>
            </p:txBody>
          </p:sp>
        </p:grpSp>
        <p:sp>
          <p:nvSpPr>
            <p:cNvPr id="251" name="Google Shape;251;p12"/>
            <p:cNvSpPr txBox="1"/>
            <p:nvPr/>
          </p:nvSpPr>
          <p:spPr>
            <a:xfrm>
              <a:off x="527500" y="15482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A) Happy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B) Tired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C) Excited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252" name="Google Shape;252;p12"/>
            <p:cNvGrpSpPr/>
            <p:nvPr/>
          </p:nvGrpSpPr>
          <p:grpSpPr>
            <a:xfrm>
              <a:off x="433425" y="1662725"/>
              <a:ext cx="81000" cy="554475"/>
              <a:chOff x="433425" y="1662725"/>
              <a:chExt cx="81000" cy="554475"/>
            </a:xfrm>
          </p:grpSpPr>
          <p:sp>
            <p:nvSpPr>
              <p:cNvPr id="253" name="Google Shape;253;p12"/>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2"/>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2"/>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2"/>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57" name="Google Shape;257;p12"/>
          <p:cNvGrpSpPr/>
          <p:nvPr/>
        </p:nvGrpSpPr>
        <p:grpSpPr>
          <a:xfrm>
            <a:off x="525568" y="2550625"/>
            <a:ext cx="4048995" cy="950400"/>
            <a:chOff x="431425" y="1283025"/>
            <a:chExt cx="4140500" cy="950400"/>
          </a:xfrm>
        </p:grpSpPr>
        <p:grpSp>
          <p:nvGrpSpPr>
            <p:cNvPr id="258" name="Google Shape;258;p12"/>
            <p:cNvGrpSpPr/>
            <p:nvPr/>
          </p:nvGrpSpPr>
          <p:grpSpPr>
            <a:xfrm>
              <a:off x="431425" y="1283025"/>
              <a:ext cx="4140500" cy="265200"/>
              <a:chOff x="431425" y="1283025"/>
              <a:chExt cx="4140500" cy="265200"/>
            </a:xfrm>
          </p:grpSpPr>
          <p:sp>
            <p:nvSpPr>
              <p:cNvPr id="259" name="Google Shape;259;p1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2"/>
              <p:cNvSpPr txBox="1"/>
              <p:nvPr/>
            </p:nvSpPr>
            <p:spPr>
              <a:xfrm>
                <a:off x="433425" y="1283025"/>
                <a:ext cx="41385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2.</a:t>
                </a:r>
                <a:r>
                  <a:rPr lang="en" sz="900" b="0" i="0" u="none" strike="noStrike" cap="none">
                    <a:solidFill>
                      <a:schemeClr val="dk1"/>
                    </a:solidFill>
                    <a:latin typeface="Raleway Medium"/>
                    <a:ea typeface="Raleway Medium"/>
                    <a:cs typeface="Raleway Medium"/>
                    <a:sym typeface="Raleway Medium"/>
                  </a:rPr>
                  <a:t> What is your favourite way to be active?</a:t>
                </a:r>
                <a:endParaRPr sz="900" b="0" i="0" u="none" strike="noStrike" cap="none">
                  <a:solidFill>
                    <a:schemeClr val="dk1"/>
                  </a:solidFill>
                  <a:latin typeface="Raleway Medium"/>
                  <a:ea typeface="Raleway Medium"/>
                  <a:cs typeface="Raleway Medium"/>
                  <a:sym typeface="Raleway Medium"/>
                </a:endParaRPr>
              </a:p>
            </p:txBody>
          </p:sp>
        </p:grpSp>
        <p:sp>
          <p:nvSpPr>
            <p:cNvPr id="261" name="Google Shape;261;p12"/>
            <p:cNvSpPr txBox="1"/>
            <p:nvPr/>
          </p:nvSpPr>
          <p:spPr>
            <a:xfrm>
              <a:off x="527500" y="15482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Running</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Dancing</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Playing sports</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Can you name some more?</a:t>
              </a:r>
              <a:endParaRPr sz="900" b="0" i="0" u="none" strike="noStrike" cap="none">
                <a:solidFill>
                  <a:schemeClr val="dk1"/>
                </a:solidFill>
                <a:latin typeface="Raleway"/>
                <a:ea typeface="Raleway"/>
                <a:cs typeface="Raleway"/>
                <a:sym typeface="Raleway"/>
              </a:endParaRPr>
            </a:p>
          </p:txBody>
        </p:sp>
        <p:grpSp>
          <p:nvGrpSpPr>
            <p:cNvPr id="262" name="Google Shape;262;p12"/>
            <p:cNvGrpSpPr/>
            <p:nvPr/>
          </p:nvGrpSpPr>
          <p:grpSpPr>
            <a:xfrm>
              <a:off x="433425" y="1662725"/>
              <a:ext cx="81000" cy="554475"/>
              <a:chOff x="433425" y="1662725"/>
              <a:chExt cx="81000" cy="554475"/>
            </a:xfrm>
          </p:grpSpPr>
          <p:sp>
            <p:nvSpPr>
              <p:cNvPr id="263" name="Google Shape;263;p12"/>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2"/>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2"/>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2"/>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67" name="Google Shape;267;p12"/>
          <p:cNvGrpSpPr/>
          <p:nvPr/>
        </p:nvGrpSpPr>
        <p:grpSpPr>
          <a:xfrm>
            <a:off x="525568" y="3670275"/>
            <a:ext cx="4049582" cy="950400"/>
            <a:chOff x="431425" y="3747100"/>
            <a:chExt cx="4141100" cy="950400"/>
          </a:xfrm>
        </p:grpSpPr>
        <p:sp>
          <p:nvSpPr>
            <p:cNvPr id="268" name="Google Shape;268;p12"/>
            <p:cNvSpPr/>
            <p:nvPr/>
          </p:nvSpPr>
          <p:spPr>
            <a:xfrm>
              <a:off x="431425" y="3747100"/>
              <a:ext cx="39591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2"/>
            <p:cNvSpPr txBox="1"/>
            <p:nvPr/>
          </p:nvSpPr>
          <p:spPr>
            <a:xfrm>
              <a:off x="431925" y="3747100"/>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3.</a:t>
              </a:r>
              <a:r>
                <a:rPr lang="en" sz="900" b="0" i="0" u="none" strike="noStrike" cap="none">
                  <a:solidFill>
                    <a:schemeClr val="dk1"/>
                  </a:solidFill>
                  <a:latin typeface="Raleway Medium"/>
                  <a:ea typeface="Raleway Medium"/>
                  <a:cs typeface="Raleway Medium"/>
                  <a:sym typeface="Raleway Medium"/>
                </a:rPr>
                <a:t> Why is it important to move our bodies every day?</a:t>
              </a:r>
              <a:endParaRPr sz="900" b="0" i="0" u="none" strike="noStrike" cap="none">
                <a:solidFill>
                  <a:schemeClr val="dk1"/>
                </a:solidFill>
                <a:latin typeface="Raleway Medium"/>
                <a:ea typeface="Raleway Medium"/>
                <a:cs typeface="Raleway Medium"/>
                <a:sym typeface="Raleway Medium"/>
              </a:endParaRPr>
            </a:p>
          </p:txBody>
        </p:sp>
        <p:sp>
          <p:nvSpPr>
            <p:cNvPr id="270" name="Google Shape;270;p12"/>
            <p:cNvSpPr txBox="1"/>
            <p:nvPr/>
          </p:nvSpPr>
          <p:spPr>
            <a:xfrm>
              <a:off x="527500" y="4012300"/>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To stay healthy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To have fun</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To make friends</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271" name="Google Shape;271;p12"/>
            <p:cNvGrpSpPr/>
            <p:nvPr/>
          </p:nvGrpSpPr>
          <p:grpSpPr>
            <a:xfrm>
              <a:off x="433425" y="4126800"/>
              <a:ext cx="81000" cy="554475"/>
              <a:chOff x="433425" y="1662725"/>
              <a:chExt cx="81000" cy="554475"/>
            </a:xfrm>
          </p:grpSpPr>
          <p:sp>
            <p:nvSpPr>
              <p:cNvPr id="272" name="Google Shape;272;p12"/>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2"/>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2"/>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2"/>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76" name="Google Shape;276;p12"/>
          <p:cNvGrpSpPr/>
          <p:nvPr/>
        </p:nvGrpSpPr>
        <p:grpSpPr>
          <a:xfrm>
            <a:off x="4750976" y="1430975"/>
            <a:ext cx="4088698" cy="950400"/>
            <a:chOff x="4752325" y="1491550"/>
            <a:chExt cx="4181100" cy="950400"/>
          </a:xfrm>
        </p:grpSpPr>
        <p:grpSp>
          <p:nvGrpSpPr>
            <p:cNvPr id="277" name="Google Shape;277;p12"/>
            <p:cNvGrpSpPr/>
            <p:nvPr/>
          </p:nvGrpSpPr>
          <p:grpSpPr>
            <a:xfrm>
              <a:off x="4752325" y="1491550"/>
              <a:ext cx="4181100" cy="265200"/>
              <a:chOff x="480025" y="1283025"/>
              <a:chExt cx="4181100" cy="265200"/>
            </a:xfrm>
          </p:grpSpPr>
          <p:sp>
            <p:nvSpPr>
              <p:cNvPr id="278" name="Google Shape;278;p12"/>
              <p:cNvSpPr/>
              <p:nvPr/>
            </p:nvSpPr>
            <p:spPr>
              <a:xfrm>
                <a:off x="480025" y="1283025"/>
                <a:ext cx="39777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2"/>
              <p:cNvSpPr txBox="1"/>
              <p:nvPr/>
            </p:nvSpPr>
            <p:spPr>
              <a:xfrm>
                <a:off x="480025" y="1283025"/>
                <a:ext cx="4181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4.</a:t>
                </a:r>
                <a:r>
                  <a:rPr lang="en" sz="900" b="0" i="0" u="none" strike="noStrike" cap="none">
                    <a:solidFill>
                      <a:schemeClr val="dk1"/>
                    </a:solidFill>
                    <a:latin typeface="Raleway Medium"/>
                    <a:ea typeface="Raleway Medium"/>
                    <a:cs typeface="Raleway Medium"/>
                    <a:sym typeface="Raleway Medium"/>
                  </a:rPr>
                  <a:t> How does being active help us at school or home?</a:t>
                </a:r>
                <a:endParaRPr sz="900" b="0" i="0" u="none" strike="noStrike" cap="none">
                  <a:solidFill>
                    <a:schemeClr val="dk1"/>
                  </a:solidFill>
                  <a:latin typeface="Raleway Medium"/>
                  <a:ea typeface="Raleway Medium"/>
                  <a:cs typeface="Raleway Medium"/>
                  <a:sym typeface="Raleway Medium"/>
                </a:endParaRPr>
              </a:p>
            </p:txBody>
          </p:sp>
        </p:grpSp>
        <p:sp>
          <p:nvSpPr>
            <p:cNvPr id="280" name="Google Shape;280;p12"/>
            <p:cNvSpPr txBox="1"/>
            <p:nvPr/>
          </p:nvSpPr>
          <p:spPr>
            <a:xfrm>
              <a:off x="4846400" y="1756750"/>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It makes us feel good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It helps us focus better</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It gives us energy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281" name="Google Shape;281;p12"/>
            <p:cNvGrpSpPr/>
            <p:nvPr/>
          </p:nvGrpSpPr>
          <p:grpSpPr>
            <a:xfrm>
              <a:off x="4772125" y="1871250"/>
              <a:ext cx="81000" cy="554475"/>
              <a:chOff x="433425" y="1662725"/>
              <a:chExt cx="81000" cy="554475"/>
            </a:xfrm>
          </p:grpSpPr>
          <p:sp>
            <p:nvSpPr>
              <p:cNvPr id="282" name="Google Shape;282;p12"/>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2"/>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2"/>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2"/>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86" name="Google Shape;286;p12"/>
          <p:cNvGrpSpPr/>
          <p:nvPr/>
        </p:nvGrpSpPr>
        <p:grpSpPr>
          <a:xfrm>
            <a:off x="4750976" y="2550625"/>
            <a:ext cx="4088698" cy="950400"/>
            <a:chOff x="4752325" y="2566825"/>
            <a:chExt cx="4181100" cy="950400"/>
          </a:xfrm>
        </p:grpSpPr>
        <p:grpSp>
          <p:nvGrpSpPr>
            <p:cNvPr id="287" name="Google Shape;287;p12"/>
            <p:cNvGrpSpPr/>
            <p:nvPr/>
          </p:nvGrpSpPr>
          <p:grpSpPr>
            <a:xfrm>
              <a:off x="4752325" y="2566825"/>
              <a:ext cx="4181100" cy="265200"/>
              <a:chOff x="480025" y="1283025"/>
              <a:chExt cx="4181100" cy="265200"/>
            </a:xfrm>
          </p:grpSpPr>
          <p:sp>
            <p:nvSpPr>
              <p:cNvPr id="288" name="Google Shape;288;p12"/>
              <p:cNvSpPr/>
              <p:nvPr/>
            </p:nvSpPr>
            <p:spPr>
              <a:xfrm>
                <a:off x="480025" y="1283025"/>
                <a:ext cx="39777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2"/>
              <p:cNvSpPr txBox="1"/>
              <p:nvPr/>
            </p:nvSpPr>
            <p:spPr>
              <a:xfrm>
                <a:off x="480025" y="1283025"/>
                <a:ext cx="4181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5.</a:t>
                </a:r>
                <a:r>
                  <a:rPr lang="en" sz="900" b="0" i="0" u="none" strike="noStrike" cap="none">
                    <a:solidFill>
                      <a:schemeClr val="dk1"/>
                    </a:solidFill>
                    <a:latin typeface="Raleway Medium"/>
                    <a:ea typeface="Raleway Medium"/>
                    <a:cs typeface="Raleway Medium"/>
                    <a:sym typeface="Raleway Medium"/>
                  </a:rPr>
                  <a:t> Why is it important to be active every day?</a:t>
                </a:r>
                <a:endParaRPr sz="900" b="0" i="0" u="none" strike="noStrike" cap="none">
                  <a:solidFill>
                    <a:schemeClr val="dk1"/>
                  </a:solidFill>
                  <a:latin typeface="Raleway Medium"/>
                  <a:ea typeface="Raleway Medium"/>
                  <a:cs typeface="Raleway Medium"/>
                  <a:sym typeface="Raleway Medium"/>
                </a:endParaRPr>
              </a:p>
            </p:txBody>
          </p:sp>
        </p:grpSp>
        <p:sp>
          <p:nvSpPr>
            <p:cNvPr id="290" name="Google Shape;290;p12"/>
            <p:cNvSpPr txBox="1"/>
            <p:nvPr/>
          </p:nvSpPr>
          <p:spPr>
            <a:xfrm>
              <a:off x="4863825" y="28320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It helps us stay healthy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It makes us happy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It gives us energy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p:txBody>
        </p:sp>
        <p:grpSp>
          <p:nvGrpSpPr>
            <p:cNvPr id="291" name="Google Shape;291;p12"/>
            <p:cNvGrpSpPr/>
            <p:nvPr/>
          </p:nvGrpSpPr>
          <p:grpSpPr>
            <a:xfrm>
              <a:off x="4769750" y="2946525"/>
              <a:ext cx="81000" cy="554475"/>
              <a:chOff x="433425" y="1662725"/>
              <a:chExt cx="81000" cy="554475"/>
            </a:xfrm>
          </p:grpSpPr>
          <p:sp>
            <p:nvSpPr>
              <p:cNvPr id="292" name="Google Shape;292;p12"/>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2"/>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2"/>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2"/>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96" name="Google Shape;296;p1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PRE QUIZ</a:t>
            </a:r>
            <a:endParaRPr sz="2300" b="1" i="0" u="none" strike="noStrike" cap="none">
              <a:solidFill>
                <a:schemeClr val="dk1"/>
              </a:solidFill>
              <a:latin typeface="Oswald"/>
              <a:ea typeface="Oswald"/>
              <a:cs typeface="Oswald"/>
              <a:sym typeface="Oswald"/>
            </a:endParaRPr>
          </a:p>
        </p:txBody>
      </p:sp>
      <p:cxnSp>
        <p:nvCxnSpPr>
          <p:cNvPr id="297" name="Google Shape;297;p12"/>
          <p:cNvCxnSpPr/>
          <p:nvPr/>
        </p:nvCxnSpPr>
        <p:spPr>
          <a:xfrm>
            <a:off x="4581046" y="1431450"/>
            <a:ext cx="0" cy="3199500"/>
          </a:xfrm>
          <a:prstGeom prst="straightConnector1">
            <a:avLst/>
          </a:prstGeom>
          <a:noFill/>
          <a:ln w="9525" cap="flat" cmpd="sng">
            <a:solidFill>
              <a:schemeClr val="dk1"/>
            </a:solidFill>
            <a:prstDash val="solid"/>
            <a:round/>
            <a:headEnd type="none" w="sm" len="sm"/>
            <a:tailEnd type="none" w="sm" len="sm"/>
          </a:ln>
        </p:spPr>
      </p:cxnSp>
      <p:sp>
        <p:nvSpPr>
          <p:cNvPr id="298" name="Google Shape;298;p12"/>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How does physical activity make you feel and why is it important?</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299" name="Google Shape;299;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87094" y="675500"/>
            <a:ext cx="367200" cy="367200"/>
          </a:xfrm>
          <a:prstGeom prst="rect">
            <a:avLst/>
          </a:prstGeom>
          <a:noFill/>
          <a:ln>
            <a:noFill/>
          </a:ln>
        </p:spPr>
      </p:pic>
      <p:pic>
        <p:nvPicPr>
          <p:cNvPr id="300" name="Google Shape;300;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7290369" y="3121125"/>
            <a:ext cx="1853626" cy="2022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1000"/>
                                        <p:tgtEl>
                                          <p:spTgt spid="2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57"/>
                                        </p:tgtEl>
                                        <p:attrNameLst>
                                          <p:attrName>style.visibility</p:attrName>
                                        </p:attrNameLst>
                                      </p:cBhvr>
                                      <p:to>
                                        <p:strVal val="visible"/>
                                      </p:to>
                                    </p:set>
                                    <p:anim calcmode="lin" valueType="num">
                                      <p:cBhvr additive="base">
                                        <p:cTn id="12" dur="1000"/>
                                        <p:tgtEl>
                                          <p:spTgt spid="25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7"/>
                                        </p:tgtEl>
                                        <p:attrNameLst>
                                          <p:attrName>style.visibility</p:attrName>
                                        </p:attrNameLst>
                                      </p:cBhvr>
                                      <p:to>
                                        <p:strVal val="visible"/>
                                      </p:to>
                                    </p:set>
                                    <p:anim calcmode="lin" valueType="num">
                                      <p:cBhvr additive="base">
                                        <p:cTn id="17" dur="1000"/>
                                        <p:tgtEl>
                                          <p:spTgt spid="26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76"/>
                                        </p:tgtEl>
                                        <p:attrNameLst>
                                          <p:attrName>style.visibility</p:attrName>
                                        </p:attrNameLst>
                                      </p:cBhvr>
                                      <p:to>
                                        <p:strVal val="visible"/>
                                      </p:to>
                                    </p:set>
                                    <p:anim calcmode="lin" valueType="num">
                                      <p:cBhvr additive="base">
                                        <p:cTn id="22" dur="1000"/>
                                        <p:tgtEl>
                                          <p:spTgt spid="27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86"/>
                                        </p:tgtEl>
                                        <p:attrNameLst>
                                          <p:attrName>style.visibility</p:attrName>
                                        </p:attrNameLst>
                                      </p:cBhvr>
                                      <p:to>
                                        <p:strVal val="visible"/>
                                      </p:to>
                                    </p:set>
                                    <p:anim calcmode="lin" valueType="num">
                                      <p:cBhvr additive="base">
                                        <p:cTn id="27" dur="1000"/>
                                        <p:tgtEl>
                                          <p:spTgt spid="2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BUILD A HEALTHY PLATE</a:t>
            </a:r>
            <a:endParaRPr sz="2300" b="1" i="0" u="none" strike="noStrike" cap="none">
              <a:solidFill>
                <a:schemeClr val="dk1"/>
              </a:solidFill>
              <a:latin typeface="Oswald"/>
              <a:ea typeface="Oswald"/>
              <a:cs typeface="Oswald"/>
              <a:sym typeface="Oswald"/>
            </a:endParaRPr>
          </a:p>
        </p:txBody>
      </p:sp>
      <p:sp>
        <p:nvSpPr>
          <p:cNvPr id="306" name="Google Shape;306;p13"/>
          <p:cNvSpPr txBox="1"/>
          <p:nvPr/>
        </p:nvSpPr>
        <p:spPr>
          <a:xfrm>
            <a:off x="420400" y="1183225"/>
            <a:ext cx="2878200" cy="1967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You will need: </a:t>
            </a:r>
            <a:endParaRPr sz="1100" b="1" i="0" u="none" strike="noStrike" cap="none">
              <a:solidFill>
                <a:srgbClr val="00ABFF"/>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1 paper plate</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Magazines or food catalogues</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Scissors </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Glue </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What to do: </a:t>
            </a:r>
            <a:endParaRPr sz="1100" b="1" i="0" u="none" strike="noStrike" cap="none">
              <a:solidFill>
                <a:srgbClr val="00ABFF"/>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Create a healthy plate by cutting out pictures of healthy food and gluing them onto your plate.</a:t>
            </a:r>
            <a:endParaRPr sz="1000" b="0" i="0" u="none" strike="noStrike" cap="none">
              <a:solidFill>
                <a:schemeClr val="dk1"/>
              </a:solidFill>
              <a:latin typeface="Raleway"/>
              <a:ea typeface="Raleway"/>
              <a:cs typeface="Raleway"/>
              <a:sym typeface="Raleway"/>
            </a:endParaRPr>
          </a:p>
        </p:txBody>
      </p:sp>
      <p:pic>
        <p:nvPicPr>
          <p:cNvPr id="307" name="Google Shape;307;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35238" y="2470413"/>
            <a:ext cx="2424823" cy="2129876"/>
          </a:xfrm>
          <a:prstGeom prst="rect">
            <a:avLst/>
          </a:prstGeom>
          <a:noFill/>
          <a:ln>
            <a:noFill/>
          </a:ln>
        </p:spPr>
      </p:pic>
      <p:pic>
        <p:nvPicPr>
          <p:cNvPr id="308" name="Google Shape;308;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12647" y="817875"/>
            <a:ext cx="2242578" cy="1792501"/>
          </a:xfrm>
          <a:prstGeom prst="rect">
            <a:avLst/>
          </a:prstGeom>
          <a:noFill/>
          <a:ln>
            <a:noFill/>
          </a:ln>
        </p:spPr>
      </p:pic>
      <p:pic>
        <p:nvPicPr>
          <p:cNvPr id="309" name="Google Shape;309;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39862" y="2610372"/>
            <a:ext cx="859125" cy="1916503"/>
          </a:xfrm>
          <a:prstGeom prst="rect">
            <a:avLst/>
          </a:prstGeom>
          <a:noFill/>
          <a:ln>
            <a:noFill/>
          </a:ln>
        </p:spPr>
      </p:pic>
      <p:pic>
        <p:nvPicPr>
          <p:cNvPr id="310" name="Google Shape;310;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02900" y="1040100"/>
            <a:ext cx="1838545" cy="1792501"/>
          </a:xfrm>
          <a:prstGeom prst="rect">
            <a:avLst/>
          </a:prstGeom>
          <a:noFill/>
          <a:ln>
            <a:noFill/>
          </a:ln>
        </p:spPr>
      </p:pic>
      <p:pic>
        <p:nvPicPr>
          <p:cNvPr id="311" name="Google Shape;311;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600" y="3326300"/>
            <a:ext cx="1236401" cy="1200576"/>
          </a:xfrm>
          <a:prstGeom prst="rect">
            <a:avLst/>
          </a:prstGeom>
          <a:noFill/>
          <a:ln>
            <a:noFill/>
          </a:ln>
        </p:spPr>
      </p:pic>
      <p:pic>
        <p:nvPicPr>
          <p:cNvPr id="312" name="Google Shape;312;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510775" y="675500"/>
            <a:ext cx="367200" cy="36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p:nvPr/>
        </p:nvSpPr>
        <p:spPr>
          <a:xfrm>
            <a:off x="431425" y="625250"/>
            <a:ext cx="509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WHY IS IT IMPORTANT TO BE ACTIVE?</a:t>
            </a:r>
            <a:endParaRPr sz="2300" b="1" i="0" u="none" strike="noStrike" cap="none">
              <a:solidFill>
                <a:schemeClr val="dk1"/>
              </a:solidFill>
              <a:latin typeface="Oswald"/>
              <a:ea typeface="Oswald"/>
              <a:cs typeface="Oswald"/>
              <a:sym typeface="Oswald"/>
            </a:endParaRPr>
          </a:p>
        </p:txBody>
      </p:sp>
      <p:grpSp>
        <p:nvGrpSpPr>
          <p:cNvPr id="318" name="Google Shape;318;p14"/>
          <p:cNvGrpSpPr/>
          <p:nvPr/>
        </p:nvGrpSpPr>
        <p:grpSpPr>
          <a:xfrm>
            <a:off x="458833" y="1493239"/>
            <a:ext cx="1926430" cy="2838448"/>
            <a:chOff x="497250" y="1493175"/>
            <a:chExt cx="1958550" cy="2885775"/>
          </a:xfrm>
        </p:grpSpPr>
        <p:sp>
          <p:nvSpPr>
            <p:cNvPr id="319" name="Google Shape;319;p14"/>
            <p:cNvSpPr/>
            <p:nvPr/>
          </p:nvSpPr>
          <p:spPr>
            <a:xfrm>
              <a:off x="497250" y="1559250"/>
              <a:ext cx="1901100" cy="28197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14"/>
            <p:cNvSpPr/>
            <p:nvPr/>
          </p:nvSpPr>
          <p:spPr>
            <a:xfrm>
              <a:off x="554700" y="1493175"/>
              <a:ext cx="1901100" cy="28197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4"/>
            <p:cNvSpPr txBox="1"/>
            <p:nvPr/>
          </p:nvSpPr>
          <p:spPr>
            <a:xfrm>
              <a:off x="586475" y="2912025"/>
              <a:ext cx="1837500" cy="1064100"/>
            </a:xfrm>
            <a:prstGeom prst="rect">
              <a:avLst/>
            </a:prstGeom>
            <a:noFill/>
            <a:ln>
              <a:noFill/>
            </a:ln>
          </p:spPr>
          <p:txBody>
            <a:bodyPr spcFirstLastPara="1" wrap="square" lIns="91425" tIns="91425" rIns="91425" bIns="91425" anchor="t" anchorCtr="0">
              <a:spAutoFit/>
            </a:bodyPr>
            <a:lstStyle/>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Makes us feel less stressed and worried.</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Puts us in a good mood.</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Makes us feel happy.</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Puts a smile on our face. </a:t>
              </a:r>
              <a:endParaRPr sz="1000" b="0" i="0" u="none" strike="noStrike" cap="none">
                <a:solidFill>
                  <a:schemeClr val="dk1"/>
                </a:solidFill>
                <a:latin typeface="Raleway"/>
                <a:ea typeface="Raleway"/>
                <a:cs typeface="Raleway"/>
                <a:sym typeface="Raleway"/>
              </a:endParaRPr>
            </a:p>
          </p:txBody>
        </p:sp>
        <p:sp>
          <p:nvSpPr>
            <p:cNvPr id="322" name="Google Shape;322;p14"/>
            <p:cNvSpPr txBox="1"/>
            <p:nvPr/>
          </p:nvSpPr>
          <p:spPr>
            <a:xfrm>
              <a:off x="612125" y="1493175"/>
              <a:ext cx="1786200" cy="4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Mental health</a:t>
              </a:r>
              <a:endParaRPr sz="1800" b="0" i="0" u="none" strike="noStrike" cap="none">
                <a:solidFill>
                  <a:schemeClr val="dk1"/>
                </a:solidFill>
                <a:latin typeface="Oswald SemiBold"/>
                <a:ea typeface="Oswald SemiBold"/>
                <a:cs typeface="Oswald SemiBold"/>
                <a:sym typeface="Oswald SemiBold"/>
              </a:endParaRPr>
            </a:p>
          </p:txBody>
        </p:sp>
        <p:pic>
          <p:nvPicPr>
            <p:cNvPr id="323" name="Google Shape;323;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2125" y="1847175"/>
              <a:ext cx="1786200" cy="1073700"/>
            </a:xfrm>
            <a:prstGeom prst="roundRect">
              <a:avLst>
                <a:gd name="adj" fmla="val 0"/>
              </a:avLst>
            </a:prstGeom>
            <a:noFill/>
            <a:ln>
              <a:noFill/>
            </a:ln>
          </p:spPr>
        </p:pic>
      </p:grpSp>
      <p:grpSp>
        <p:nvGrpSpPr>
          <p:cNvPr id="324" name="Google Shape;324;p14"/>
          <p:cNvGrpSpPr/>
          <p:nvPr/>
        </p:nvGrpSpPr>
        <p:grpSpPr>
          <a:xfrm>
            <a:off x="2567356" y="1493239"/>
            <a:ext cx="1926430" cy="2838448"/>
            <a:chOff x="2561400" y="1493175"/>
            <a:chExt cx="1958550" cy="2885775"/>
          </a:xfrm>
        </p:grpSpPr>
        <p:sp>
          <p:nvSpPr>
            <p:cNvPr id="325" name="Google Shape;325;p14"/>
            <p:cNvSpPr/>
            <p:nvPr/>
          </p:nvSpPr>
          <p:spPr>
            <a:xfrm>
              <a:off x="2561400" y="1559250"/>
              <a:ext cx="1901100" cy="28197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14"/>
            <p:cNvSpPr/>
            <p:nvPr/>
          </p:nvSpPr>
          <p:spPr>
            <a:xfrm>
              <a:off x="2618850" y="1493175"/>
              <a:ext cx="1901100" cy="28197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4"/>
            <p:cNvSpPr txBox="1"/>
            <p:nvPr/>
          </p:nvSpPr>
          <p:spPr>
            <a:xfrm>
              <a:off x="2650638" y="2912025"/>
              <a:ext cx="1698300" cy="1064100"/>
            </a:xfrm>
            <a:prstGeom prst="rect">
              <a:avLst/>
            </a:prstGeom>
            <a:noFill/>
            <a:ln>
              <a:noFill/>
            </a:ln>
          </p:spPr>
          <p:txBody>
            <a:bodyPr spcFirstLastPara="1" wrap="square" lIns="91425" tIns="91425" rIns="91425" bIns="91425" anchor="t" anchorCtr="0">
              <a:spAutoFit/>
            </a:bodyPr>
            <a:lstStyle/>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Makes our heart, muscles, and bones strong.</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Keeps our body healthy.</a:t>
              </a:r>
              <a:endParaRPr sz="1000" b="0" i="0" u="none" strike="noStrike" cap="none">
                <a:solidFill>
                  <a:schemeClr val="dk1"/>
                </a:solidFill>
                <a:latin typeface="Raleway"/>
                <a:ea typeface="Raleway"/>
                <a:cs typeface="Raleway"/>
                <a:sym typeface="Raleway"/>
              </a:endParaRPr>
            </a:p>
          </p:txBody>
        </p:sp>
        <p:sp>
          <p:nvSpPr>
            <p:cNvPr id="328" name="Google Shape;328;p14"/>
            <p:cNvSpPr txBox="1"/>
            <p:nvPr/>
          </p:nvSpPr>
          <p:spPr>
            <a:xfrm>
              <a:off x="2677838" y="1493175"/>
              <a:ext cx="1786200" cy="4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Physical health</a:t>
              </a:r>
              <a:endParaRPr sz="1400" b="0" i="0" u="none" strike="noStrike" cap="none">
                <a:solidFill>
                  <a:schemeClr val="dk1"/>
                </a:solidFill>
                <a:latin typeface="Oswald SemiBold"/>
                <a:ea typeface="Oswald SemiBold"/>
                <a:cs typeface="Oswald SemiBold"/>
                <a:sym typeface="Oswald SemiBold"/>
              </a:endParaRPr>
            </a:p>
          </p:txBody>
        </p:sp>
        <p:pic>
          <p:nvPicPr>
            <p:cNvPr id="329" name="Google Shape;329;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77838" y="1847175"/>
              <a:ext cx="1786200" cy="1073700"/>
            </a:xfrm>
            <a:prstGeom prst="roundRect">
              <a:avLst>
                <a:gd name="adj" fmla="val 0"/>
              </a:avLst>
            </a:prstGeom>
            <a:noFill/>
            <a:ln>
              <a:noFill/>
            </a:ln>
          </p:spPr>
        </p:pic>
      </p:grpSp>
      <p:grpSp>
        <p:nvGrpSpPr>
          <p:cNvPr id="330" name="Google Shape;330;p14"/>
          <p:cNvGrpSpPr/>
          <p:nvPr/>
        </p:nvGrpSpPr>
        <p:grpSpPr>
          <a:xfrm>
            <a:off x="4675891" y="1493239"/>
            <a:ext cx="1926430" cy="2838448"/>
            <a:chOff x="4625563" y="1493175"/>
            <a:chExt cx="1958550" cy="2885775"/>
          </a:xfrm>
        </p:grpSpPr>
        <p:sp>
          <p:nvSpPr>
            <p:cNvPr id="331" name="Google Shape;331;p14"/>
            <p:cNvSpPr/>
            <p:nvPr/>
          </p:nvSpPr>
          <p:spPr>
            <a:xfrm>
              <a:off x="4625563" y="1559250"/>
              <a:ext cx="1901100" cy="28197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4"/>
            <p:cNvSpPr/>
            <p:nvPr/>
          </p:nvSpPr>
          <p:spPr>
            <a:xfrm>
              <a:off x="4683013" y="1493175"/>
              <a:ext cx="1901100" cy="28197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4"/>
            <p:cNvSpPr txBox="1"/>
            <p:nvPr/>
          </p:nvSpPr>
          <p:spPr>
            <a:xfrm>
              <a:off x="4678275" y="2912025"/>
              <a:ext cx="1837500" cy="704100"/>
            </a:xfrm>
            <a:prstGeom prst="rect">
              <a:avLst/>
            </a:prstGeom>
            <a:noFill/>
            <a:ln>
              <a:noFill/>
            </a:ln>
          </p:spPr>
          <p:txBody>
            <a:bodyPr spcFirstLastPara="1" wrap="square" lIns="91425" tIns="91425" rIns="91425" bIns="91425" anchor="t" anchorCtr="0">
              <a:spAutoFit/>
            </a:bodyPr>
            <a:lstStyle/>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Gives us more energy to play and have fun.</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Helps us enjoy life more.  </a:t>
              </a:r>
              <a:endParaRPr sz="1000" b="0" i="0" u="none" strike="noStrike" cap="none">
                <a:solidFill>
                  <a:schemeClr val="dk1"/>
                </a:solidFill>
                <a:latin typeface="Raleway"/>
                <a:ea typeface="Raleway"/>
                <a:cs typeface="Raleway"/>
                <a:sym typeface="Raleway"/>
              </a:endParaRPr>
            </a:p>
          </p:txBody>
        </p:sp>
        <p:sp>
          <p:nvSpPr>
            <p:cNvPr id="334" name="Google Shape;334;p14"/>
            <p:cNvSpPr txBox="1"/>
            <p:nvPr/>
          </p:nvSpPr>
          <p:spPr>
            <a:xfrm>
              <a:off x="4740450" y="1493175"/>
              <a:ext cx="1786200" cy="4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Overall wellbeing</a:t>
              </a:r>
              <a:endParaRPr sz="1400" b="0" i="0" u="none" strike="noStrike" cap="none">
                <a:solidFill>
                  <a:schemeClr val="dk1"/>
                </a:solidFill>
                <a:latin typeface="Oswald SemiBold"/>
                <a:ea typeface="Oswald SemiBold"/>
                <a:cs typeface="Oswald SemiBold"/>
                <a:sym typeface="Oswald SemiBold"/>
              </a:endParaRPr>
            </a:p>
          </p:txBody>
        </p:sp>
        <p:pic>
          <p:nvPicPr>
            <p:cNvPr id="335" name="Google Shape;335;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40450" y="1847175"/>
              <a:ext cx="1786200" cy="1073700"/>
            </a:xfrm>
            <a:prstGeom prst="roundRect">
              <a:avLst>
                <a:gd name="adj" fmla="val 0"/>
              </a:avLst>
            </a:prstGeom>
            <a:noFill/>
            <a:ln>
              <a:noFill/>
            </a:ln>
          </p:spPr>
        </p:pic>
      </p:grpSp>
      <p:grpSp>
        <p:nvGrpSpPr>
          <p:cNvPr id="336" name="Google Shape;336;p14"/>
          <p:cNvGrpSpPr/>
          <p:nvPr/>
        </p:nvGrpSpPr>
        <p:grpSpPr>
          <a:xfrm>
            <a:off x="6758739" y="1493239"/>
            <a:ext cx="1926430" cy="2838448"/>
            <a:chOff x="6688188" y="1493175"/>
            <a:chExt cx="1958550" cy="2885775"/>
          </a:xfrm>
        </p:grpSpPr>
        <p:sp>
          <p:nvSpPr>
            <p:cNvPr id="337" name="Google Shape;337;p14"/>
            <p:cNvSpPr/>
            <p:nvPr/>
          </p:nvSpPr>
          <p:spPr>
            <a:xfrm>
              <a:off x="6688188" y="1559250"/>
              <a:ext cx="1901100" cy="28197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4"/>
            <p:cNvSpPr/>
            <p:nvPr/>
          </p:nvSpPr>
          <p:spPr>
            <a:xfrm>
              <a:off x="6745638" y="1493175"/>
              <a:ext cx="1901100" cy="28197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4"/>
            <p:cNvSpPr txBox="1"/>
            <p:nvPr/>
          </p:nvSpPr>
          <p:spPr>
            <a:xfrm>
              <a:off x="6778975" y="2912025"/>
              <a:ext cx="1837500" cy="1424100"/>
            </a:xfrm>
            <a:prstGeom prst="rect">
              <a:avLst/>
            </a:prstGeom>
            <a:noFill/>
            <a:ln>
              <a:noFill/>
            </a:ln>
          </p:spPr>
          <p:txBody>
            <a:bodyPr spcFirstLastPara="1" wrap="square" lIns="91425" tIns="91425" rIns="91425" bIns="91425" anchor="t" anchorCtr="0">
              <a:spAutoFit/>
            </a:bodyPr>
            <a:lstStyle/>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Helps our brain work better.</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Makes us better at solving puzzles and problems.</a:t>
              </a:r>
              <a:endParaRPr sz="1000" b="0" i="0" u="none" strike="noStrike" cap="none">
                <a:solidFill>
                  <a:schemeClr val="dk1"/>
                </a:solidFill>
                <a:latin typeface="Raleway"/>
                <a:ea typeface="Raleway"/>
                <a:cs typeface="Raleway"/>
                <a:sym typeface="Raleway"/>
              </a:endParaRPr>
            </a:p>
            <a:p>
              <a:pPr marL="182880" marR="0" lvl="0" indent="-181609"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Let’s us think of new and fun ideas.</a:t>
              </a:r>
              <a:endParaRPr sz="1000" b="0" i="0" u="none" strike="noStrike" cap="none">
                <a:solidFill>
                  <a:schemeClr val="dk1"/>
                </a:solidFill>
                <a:latin typeface="Raleway"/>
                <a:ea typeface="Raleway"/>
                <a:cs typeface="Raleway"/>
                <a:sym typeface="Raleway"/>
              </a:endParaRPr>
            </a:p>
          </p:txBody>
        </p:sp>
        <p:sp>
          <p:nvSpPr>
            <p:cNvPr id="340" name="Google Shape;340;p14"/>
            <p:cNvSpPr txBox="1"/>
            <p:nvPr/>
          </p:nvSpPr>
          <p:spPr>
            <a:xfrm>
              <a:off x="6803075" y="1493175"/>
              <a:ext cx="1786200" cy="4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Brain power</a:t>
              </a:r>
              <a:endParaRPr sz="1400" b="0" i="0" u="none" strike="noStrike" cap="none">
                <a:solidFill>
                  <a:schemeClr val="dk1"/>
                </a:solidFill>
                <a:latin typeface="Oswald SemiBold"/>
                <a:ea typeface="Oswald SemiBold"/>
                <a:cs typeface="Oswald SemiBold"/>
                <a:sym typeface="Oswald SemiBold"/>
              </a:endParaRPr>
            </a:p>
          </p:txBody>
        </p:sp>
        <p:pic>
          <p:nvPicPr>
            <p:cNvPr id="341" name="Google Shape;341;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03075" y="1847175"/>
              <a:ext cx="1786200" cy="1073700"/>
            </a:xfrm>
            <a:prstGeom prst="roundRect">
              <a:avLst>
                <a:gd name="adj" fmla="val 0"/>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FIVE FOOD GROUPS</a:t>
            </a:r>
            <a:endParaRPr sz="2300" b="1" i="0" u="none" strike="noStrike" cap="none">
              <a:solidFill>
                <a:schemeClr val="dk1"/>
              </a:solidFill>
              <a:latin typeface="Oswald"/>
              <a:ea typeface="Oswald"/>
              <a:cs typeface="Oswald"/>
              <a:sym typeface="Oswald"/>
            </a:endParaRPr>
          </a:p>
        </p:txBody>
      </p:sp>
      <p:sp>
        <p:nvSpPr>
          <p:cNvPr id="347" name="Google Shape;347;p15"/>
          <p:cNvSpPr txBox="1"/>
          <p:nvPr/>
        </p:nvSpPr>
        <p:spPr>
          <a:xfrm>
            <a:off x="420400" y="1139925"/>
            <a:ext cx="4862400" cy="391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It’s important to eat a wide variety of nutritious foods from each food group every day. And to drink plenty of water.</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Vegetables and Legumes/Beans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broccoli, carrots, spinach, sweet potato, tomato</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Has lots of fibre, vitamins and minerals which help fight disease and keep us healthy. It is important to eat a variety of different coloured vegetables every day because they help our bodies in different ways.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Did you know that green vegetables are full of nutrients that protects and keeps our eyes healthy?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Daily serves:</a:t>
            </a:r>
            <a:r>
              <a:rPr lang="en" sz="1000" b="0" i="0" u="none" strike="noStrike" cap="none">
                <a:solidFill>
                  <a:schemeClr val="dk1"/>
                </a:solidFill>
                <a:latin typeface="Raleway"/>
                <a:ea typeface="Raleway"/>
                <a:cs typeface="Raleway"/>
                <a:sym typeface="Raleway"/>
              </a:rPr>
              <a:t> 5 serves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Fruit</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apple, banana, kiwi, orange, pear</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Has lots of vitamins, minerals and fibre which help our blood vessels, bones and skin stay healthy.  It has lots of water that makes us feel fuller. Different coloured fruits help our bodies in different ways.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Did you know that blue and purple fruits help our brain and heart health?</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Daily serves: </a:t>
            </a:r>
            <a:r>
              <a:rPr lang="en" sz="1000" b="0" i="0" u="none" strike="noStrike" cap="none">
                <a:solidFill>
                  <a:schemeClr val="dk1"/>
                </a:solidFill>
                <a:latin typeface="Raleway"/>
                <a:ea typeface="Raleway"/>
                <a:cs typeface="Raleway"/>
                <a:sym typeface="Raleway"/>
              </a:rPr>
              <a:t>2 serves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348" name="Google Shape;348;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77350" y="1049500"/>
            <a:ext cx="3100699" cy="3684627"/>
          </a:xfrm>
          <a:prstGeom prst="rect">
            <a:avLst/>
          </a:prstGeom>
          <a:noFill/>
          <a:ln>
            <a:noFill/>
          </a:ln>
        </p:spPr>
      </p:pic>
      <p:pic>
        <p:nvPicPr>
          <p:cNvPr id="349" name="Google Shape;34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72007" y="475651"/>
            <a:ext cx="996550" cy="85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xEl>
                                              <p:pRg st="0" end="0"/>
                                            </p:txEl>
                                          </p:spTgt>
                                        </p:tgtEl>
                                        <p:attrNameLst>
                                          <p:attrName>style.visibility</p:attrName>
                                        </p:attrNameLst>
                                      </p:cBhvr>
                                      <p:to>
                                        <p:strVal val="visible"/>
                                      </p:to>
                                    </p:set>
                                    <p:animEffect transition="in" filter="fade">
                                      <p:cBhvr>
                                        <p:cTn id="7" dur="1000"/>
                                        <p:tgtEl>
                                          <p:spTgt spid="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7">
                                            <p:txEl>
                                              <p:pRg st="1" end="1"/>
                                            </p:txEl>
                                          </p:spTgt>
                                        </p:tgtEl>
                                        <p:attrNameLst>
                                          <p:attrName>style.visibility</p:attrName>
                                        </p:attrNameLst>
                                      </p:cBhvr>
                                      <p:to>
                                        <p:strVal val="visible"/>
                                      </p:to>
                                    </p:set>
                                    <p:animEffect transition="in" filter="fade">
                                      <p:cBhvr>
                                        <p:cTn id="12" dur="1000"/>
                                        <p:tgtEl>
                                          <p:spTgt spid="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7">
                                            <p:txEl>
                                              <p:pRg st="2" end="2"/>
                                            </p:txEl>
                                          </p:spTgt>
                                        </p:tgtEl>
                                        <p:attrNameLst>
                                          <p:attrName>style.visibility</p:attrName>
                                        </p:attrNameLst>
                                      </p:cBhvr>
                                      <p:to>
                                        <p:strVal val="visible"/>
                                      </p:to>
                                    </p:set>
                                    <p:animEffect transition="in" filter="fade">
                                      <p:cBhvr>
                                        <p:cTn id="17" dur="1000"/>
                                        <p:tgtEl>
                                          <p:spTgt spid="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7">
                                            <p:txEl>
                                              <p:pRg st="3" end="3"/>
                                            </p:txEl>
                                          </p:spTgt>
                                        </p:tgtEl>
                                        <p:attrNameLst>
                                          <p:attrName>style.visibility</p:attrName>
                                        </p:attrNameLst>
                                      </p:cBhvr>
                                      <p:to>
                                        <p:strVal val="visible"/>
                                      </p:to>
                                    </p:set>
                                    <p:animEffect transition="in" filter="fade">
                                      <p:cBhvr>
                                        <p:cTn id="22" dur="1000"/>
                                        <p:tgtEl>
                                          <p:spTgt spid="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7">
                                            <p:txEl>
                                              <p:pRg st="4" end="4"/>
                                            </p:txEl>
                                          </p:spTgt>
                                        </p:tgtEl>
                                        <p:attrNameLst>
                                          <p:attrName>style.visibility</p:attrName>
                                        </p:attrNameLst>
                                      </p:cBhvr>
                                      <p:to>
                                        <p:strVal val="visible"/>
                                      </p:to>
                                    </p:set>
                                    <p:animEffect transition="in" filter="fade">
                                      <p:cBhvr>
                                        <p:cTn id="27" dur="1000"/>
                                        <p:tgtEl>
                                          <p:spTgt spid="3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7">
                                            <p:txEl>
                                              <p:pRg st="5" end="5"/>
                                            </p:txEl>
                                          </p:spTgt>
                                        </p:tgtEl>
                                        <p:attrNameLst>
                                          <p:attrName>style.visibility</p:attrName>
                                        </p:attrNameLst>
                                      </p:cBhvr>
                                      <p:to>
                                        <p:strVal val="visible"/>
                                      </p:to>
                                    </p:set>
                                    <p:animEffect transition="in" filter="fade">
                                      <p:cBhvr>
                                        <p:cTn id="32" dur="1000"/>
                                        <p:tgtEl>
                                          <p:spTgt spid="3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7">
                                            <p:txEl>
                                              <p:pRg st="6" end="6"/>
                                            </p:txEl>
                                          </p:spTgt>
                                        </p:tgtEl>
                                        <p:attrNameLst>
                                          <p:attrName>style.visibility</p:attrName>
                                        </p:attrNameLst>
                                      </p:cBhvr>
                                      <p:to>
                                        <p:strVal val="visible"/>
                                      </p:to>
                                    </p:set>
                                    <p:animEffect transition="in" filter="fade">
                                      <p:cBhvr>
                                        <p:cTn id="37" dur="1000"/>
                                        <p:tgtEl>
                                          <p:spTgt spid="3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7">
                                            <p:txEl>
                                              <p:pRg st="7" end="7"/>
                                            </p:txEl>
                                          </p:spTgt>
                                        </p:tgtEl>
                                        <p:attrNameLst>
                                          <p:attrName>style.visibility</p:attrName>
                                        </p:attrNameLst>
                                      </p:cBhvr>
                                      <p:to>
                                        <p:strVal val="visible"/>
                                      </p:to>
                                    </p:set>
                                    <p:animEffect transition="in" filter="fade">
                                      <p:cBhvr>
                                        <p:cTn id="42" dur="1000"/>
                                        <p:tgtEl>
                                          <p:spTgt spid="3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7">
                                            <p:txEl>
                                              <p:pRg st="8" end="8"/>
                                            </p:txEl>
                                          </p:spTgt>
                                        </p:tgtEl>
                                        <p:attrNameLst>
                                          <p:attrName>style.visibility</p:attrName>
                                        </p:attrNameLst>
                                      </p:cBhvr>
                                      <p:to>
                                        <p:strVal val="visible"/>
                                      </p:to>
                                    </p:set>
                                    <p:animEffect transition="in" filter="fade">
                                      <p:cBhvr>
                                        <p:cTn id="47" dur="1000"/>
                                        <p:tgtEl>
                                          <p:spTgt spid="34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7">
                                            <p:txEl>
                                              <p:pRg st="9" end="9"/>
                                            </p:txEl>
                                          </p:spTgt>
                                        </p:tgtEl>
                                        <p:attrNameLst>
                                          <p:attrName>style.visibility</p:attrName>
                                        </p:attrNameLst>
                                      </p:cBhvr>
                                      <p:to>
                                        <p:strVal val="visible"/>
                                      </p:to>
                                    </p:set>
                                    <p:animEffect transition="in" filter="fade">
                                      <p:cBhvr>
                                        <p:cTn id="52" dur="1000"/>
                                        <p:tgtEl>
                                          <p:spTgt spid="34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7">
                                            <p:txEl>
                                              <p:pRg st="10" end="10"/>
                                            </p:txEl>
                                          </p:spTgt>
                                        </p:tgtEl>
                                        <p:attrNameLst>
                                          <p:attrName>style.visibility</p:attrName>
                                        </p:attrNameLst>
                                      </p:cBhvr>
                                      <p:to>
                                        <p:strVal val="visible"/>
                                      </p:to>
                                    </p:set>
                                    <p:animEffect transition="in" filter="fade">
                                      <p:cBhvr>
                                        <p:cTn id="57" dur="1000"/>
                                        <p:tgtEl>
                                          <p:spTgt spid="34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7">
                                            <p:txEl>
                                              <p:pRg st="11" end="11"/>
                                            </p:txEl>
                                          </p:spTgt>
                                        </p:tgtEl>
                                        <p:attrNameLst>
                                          <p:attrName>style.visibility</p:attrName>
                                        </p:attrNameLst>
                                      </p:cBhvr>
                                      <p:to>
                                        <p:strVal val="visible"/>
                                      </p:to>
                                    </p:set>
                                    <p:animEffect transition="in" filter="fade">
                                      <p:cBhvr>
                                        <p:cTn id="62" dur="1000"/>
                                        <p:tgtEl>
                                          <p:spTgt spid="34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47">
                                            <p:txEl>
                                              <p:pRg st="12" end="12"/>
                                            </p:txEl>
                                          </p:spTgt>
                                        </p:tgtEl>
                                        <p:attrNameLst>
                                          <p:attrName>style.visibility</p:attrName>
                                        </p:attrNameLst>
                                      </p:cBhvr>
                                      <p:to>
                                        <p:strVal val="visible"/>
                                      </p:to>
                                    </p:set>
                                    <p:animEffect transition="in" filter="fade">
                                      <p:cBhvr>
                                        <p:cTn id="67" dur="1000"/>
                                        <p:tgtEl>
                                          <p:spTgt spid="34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47">
                                            <p:txEl>
                                              <p:pRg st="13" end="13"/>
                                            </p:txEl>
                                          </p:spTgt>
                                        </p:tgtEl>
                                        <p:attrNameLst>
                                          <p:attrName>style.visibility</p:attrName>
                                        </p:attrNameLst>
                                      </p:cBhvr>
                                      <p:to>
                                        <p:strVal val="visible"/>
                                      </p:to>
                                    </p:set>
                                    <p:animEffect transition="in" filter="fade">
                                      <p:cBhvr>
                                        <p:cTn id="72" dur="1000"/>
                                        <p:tgtEl>
                                          <p:spTgt spid="347">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47">
                                            <p:txEl>
                                              <p:pRg st="14" end="14"/>
                                            </p:txEl>
                                          </p:spTgt>
                                        </p:tgtEl>
                                        <p:attrNameLst>
                                          <p:attrName>style.visibility</p:attrName>
                                        </p:attrNameLst>
                                      </p:cBhvr>
                                      <p:to>
                                        <p:strVal val="visible"/>
                                      </p:to>
                                    </p:set>
                                    <p:animEffect transition="in" filter="fade">
                                      <p:cBhvr>
                                        <p:cTn id="77" dur="1000"/>
                                        <p:tgtEl>
                                          <p:spTgt spid="3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2"/>
          <p:cNvPicPr preferRelativeResize="0"/>
          <p:nvPr/>
        </p:nvPicPr>
        <p:blipFill rotWithShape="1">
          <a:blip r:embed="rId3">
            <a:alphaModFix/>
          </a:blip>
          <a:srcRect/>
          <a:stretch/>
        </p:blipFill>
        <p:spPr>
          <a:xfrm>
            <a:off x="4097325" y="250706"/>
            <a:ext cx="4826550" cy="4630194"/>
          </a:xfrm>
          <a:prstGeom prst="rect">
            <a:avLst/>
          </a:prstGeom>
          <a:noFill/>
          <a:ln>
            <a:noFill/>
          </a:ln>
        </p:spPr>
      </p:pic>
      <p:sp>
        <p:nvSpPr>
          <p:cNvPr id="79" name="Google Shape;79;p2"/>
          <p:cNvSpPr txBox="1"/>
          <p:nvPr/>
        </p:nvSpPr>
        <p:spPr>
          <a:xfrm>
            <a:off x="551500" y="1667075"/>
            <a:ext cx="3090000" cy="21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Lesson 1:</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The five food groups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Lesson 2:</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Healthy food choices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Lesson 3:</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Hydration and sustainability</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7" action="ppaction://hlinksldjump">
                  <a:extLst>
                    <a:ext uri="{A12FA001-AC4F-418D-AE19-62706E023703}">
                      <ahyp:hlinkClr xmlns:ahyp="http://schemas.microsoft.com/office/drawing/2018/hyperlinkcolor" val="tx"/>
                    </a:ext>
                  </a:extLst>
                </a:hlinkClick>
              </a:rPr>
              <a:t>Lesson 4:</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Let’s create a garden </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Lesson 5:</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Snack attack</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p:txBody>
      </p:sp>
      <p:pic>
        <p:nvPicPr>
          <p:cNvPr id="80" name="Google Shape;80;p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81" name="Google Shape;81;p2"/>
          <p:cNvGrpSpPr/>
          <p:nvPr/>
        </p:nvGrpSpPr>
        <p:grpSpPr>
          <a:xfrm>
            <a:off x="-1987675" y="-1365925"/>
            <a:ext cx="1371600" cy="2956500"/>
            <a:chOff x="-100" y="793950"/>
            <a:chExt cx="1371600" cy="2956500"/>
          </a:xfrm>
        </p:grpSpPr>
        <p:sp>
          <p:nvSpPr>
            <p:cNvPr id="82" name="Google Shape;82;p2"/>
            <p:cNvSpPr/>
            <p:nvPr/>
          </p:nvSpPr>
          <p:spPr>
            <a:xfrm rot="5400000">
              <a:off x="-792550" y="1586400"/>
              <a:ext cx="2956500" cy="1371600"/>
            </a:xfrm>
            <a:prstGeom prst="round2SameRect">
              <a:avLst>
                <a:gd name="adj1" fmla="val 6425"/>
                <a:gd name="adj2" fmla="val 0"/>
              </a:avLst>
            </a:prstGeom>
            <a:solidFill>
              <a:schemeClr val="lt1"/>
            </a:solidFill>
            <a:ln>
              <a:noFill/>
            </a:ln>
            <a:effectLst>
              <a:outerShdw blurRad="42863" dist="9525" algn="bl" rotWithShape="0">
                <a:srgbClr val="000000">
                  <a:alpha val="2196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
            <p:cNvSpPr txBox="1"/>
            <p:nvPr/>
          </p:nvSpPr>
          <p:spPr>
            <a:xfrm>
              <a:off x="198100" y="1231075"/>
              <a:ext cx="1072200" cy="21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rgbClr val="00ABFF"/>
                  </a:solid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Lesson 1:</a:t>
              </a: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The five food groups</a:t>
              </a:r>
              <a:endParaRPr sz="8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rgbClr val="00ABFF"/>
                  </a:solid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Lesson 2:</a:t>
              </a: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Healthy food choices</a:t>
              </a:r>
              <a:endParaRPr sz="8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rgbClr val="00ABFF"/>
                  </a:solid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Lesson 3:</a:t>
              </a: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Hydration and sustainability</a:t>
              </a:r>
              <a:endParaRPr sz="8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rgbClr val="00ABFF"/>
                  </a:solidFill>
                  <a:latin typeface="Raleway"/>
                  <a:ea typeface="Raleway"/>
                  <a:cs typeface="Raleway"/>
                  <a:sym typeface="Raleway"/>
                  <a:hlinkClick r:id="rId7" action="ppaction://hlinksldjump">
                    <a:extLst>
                      <a:ext uri="{A12FA001-AC4F-418D-AE19-62706E023703}">
                        <ahyp:hlinkClr xmlns:ahyp="http://schemas.microsoft.com/office/drawing/2018/hyperlinkcolor" val="tx"/>
                      </a:ext>
                    </a:extLst>
                  </a:hlinkClick>
                </a:rPr>
                <a:t>Lesson 4:</a:t>
              </a: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Let’s create a garden </a:t>
              </a:r>
              <a:endParaRPr sz="8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r>
                <a:rPr lang="en" sz="900" b="1" i="0" u="sng" strike="noStrike" cap="none">
                  <a:solidFill>
                    <a:srgbClr val="00ABFF"/>
                  </a:solid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Lesson 5:</a:t>
              </a: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Snack attack</a:t>
              </a:r>
              <a:endParaRPr sz="8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ABFF"/>
                </a:solidFill>
                <a:latin typeface="Raleway Medium"/>
                <a:ea typeface="Raleway Medium"/>
                <a:cs typeface="Raleway Medium"/>
                <a:sym typeface="Raleway Medium"/>
              </a:endParaRPr>
            </a:p>
          </p:txBody>
        </p:sp>
        <p:sp>
          <p:nvSpPr>
            <p:cNvPr id="84" name="Google Shape;84;p2"/>
            <p:cNvSpPr txBox="1"/>
            <p:nvPr/>
          </p:nvSpPr>
          <p:spPr>
            <a:xfrm>
              <a:off x="198100" y="890000"/>
              <a:ext cx="11733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Oswald"/>
                  <a:ea typeface="Oswald"/>
                  <a:cs typeface="Oswald"/>
                  <a:sym typeface="Oswald"/>
                </a:rPr>
                <a:t>CONTENTS</a:t>
              </a:r>
              <a:endParaRPr sz="1400" b="1" i="0" u="none" strike="noStrike" cap="none">
                <a:solidFill>
                  <a:schemeClr val="dk1"/>
                </a:solidFill>
                <a:latin typeface="Oswald"/>
                <a:ea typeface="Oswald"/>
                <a:cs typeface="Oswald"/>
                <a:sym typeface="Oswald"/>
              </a:endParaRPr>
            </a:p>
          </p:txBody>
        </p:sp>
      </p:grpSp>
      <p:sp>
        <p:nvSpPr>
          <p:cNvPr id="85" name="Google Shape;85;p2"/>
          <p:cNvSpPr txBox="1"/>
          <p:nvPr/>
        </p:nvSpPr>
        <p:spPr>
          <a:xfrm>
            <a:off x="431425" y="781300"/>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3300"/>
              <a:buFont typeface="Arial"/>
              <a:buNone/>
            </a:pPr>
            <a:r>
              <a:rPr lang="en" sz="3300" b="1" u="none" strike="noStrike" cap="none" dirty="0">
                <a:solidFill>
                  <a:schemeClr val="dk1"/>
                </a:solidFill>
                <a:latin typeface="Oswald"/>
                <a:ea typeface="Oswald"/>
                <a:cs typeface="Oswald"/>
                <a:sym typeface="Oswald"/>
              </a:rPr>
              <a:t>CONTENTS</a:t>
            </a:r>
            <a:endParaRPr sz="3300" b="1" u="none" strike="noStrike" cap="none" dirty="0">
              <a:solidFill>
                <a:schemeClr val="dk1"/>
              </a:solidFill>
              <a:latin typeface="Oswald"/>
              <a:ea typeface="Oswald"/>
              <a:cs typeface="Oswald"/>
              <a:sym typeface="Oswald"/>
            </a:endParaRPr>
          </a:p>
        </p:txBody>
      </p:sp>
      <p:cxnSp>
        <p:nvCxnSpPr>
          <p:cNvPr id="86" name="Google Shape;86;p2"/>
          <p:cNvCxnSpPr/>
          <p:nvPr/>
        </p:nvCxnSpPr>
        <p:spPr>
          <a:xfrm>
            <a:off x="268325" y="1533450"/>
            <a:ext cx="3816600" cy="0"/>
          </a:xfrm>
          <a:prstGeom prst="straightConnector1">
            <a:avLst/>
          </a:prstGeom>
          <a:noFill/>
          <a:ln w="9525" cap="flat" cmpd="sng">
            <a:solidFill>
              <a:schemeClr val="dk1"/>
            </a:solidFill>
            <a:prstDash val="solid"/>
            <a:round/>
            <a:headEnd type="none" w="sm" len="sm"/>
            <a:tailEnd type="none" w="sm" len="sm"/>
          </a:ln>
        </p:spPr>
      </p:cxnSp>
      <p:pic>
        <p:nvPicPr>
          <p:cNvPr id="87" name="Google Shape;87;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139399" y="3545370"/>
            <a:ext cx="1774726" cy="1157829"/>
          </a:xfrm>
          <a:prstGeom prst="rect">
            <a:avLst/>
          </a:prstGeom>
          <a:noFill/>
          <a:ln>
            <a:noFill/>
          </a:ln>
        </p:spPr>
      </p:pic>
      <p:pic>
        <p:nvPicPr>
          <p:cNvPr id="88" name="Google Shape;88;p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6"/>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FIVE FOOD GROUPS</a:t>
            </a:r>
            <a:endParaRPr sz="2300" b="1" i="0" u="none" strike="noStrike" cap="none">
              <a:solidFill>
                <a:schemeClr val="dk1"/>
              </a:solidFill>
              <a:latin typeface="Oswald"/>
              <a:ea typeface="Oswald"/>
              <a:cs typeface="Oswald"/>
              <a:sym typeface="Oswald"/>
            </a:endParaRPr>
          </a:p>
        </p:txBody>
      </p:sp>
      <p:sp>
        <p:nvSpPr>
          <p:cNvPr id="355" name="Google Shape;355;p16"/>
          <p:cNvSpPr txBox="1"/>
          <p:nvPr/>
        </p:nvSpPr>
        <p:spPr>
          <a:xfrm>
            <a:off x="420400" y="1131275"/>
            <a:ext cx="4862400" cy="3754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Grains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bread, rice, pasta, oats, corn, barley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Give us the energy we need to play and learn and for our bodies to function properly. They have carbohydrates, which are like fuel for our bodies.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Daily serves:</a:t>
            </a:r>
            <a:r>
              <a:rPr lang="en" sz="1000" b="0" i="0" u="none" strike="noStrike" cap="none">
                <a:solidFill>
                  <a:schemeClr val="dk1"/>
                </a:solidFill>
                <a:latin typeface="Raleway"/>
                <a:ea typeface="Raleway"/>
                <a:cs typeface="Raleway"/>
                <a:sym typeface="Raleway"/>
              </a:rPr>
              <a:t> 4 serves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Proteins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chicken, beef, fish, eggs, tofu, nuts, legumes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Has lots of protein and iron. Protein helps our muscles and body grow strong and repair themselves.  If we hurt or cut ourselves it helps us heal. Proteins are also important to eat the day before exercise or playing footy to help give you lots of energy.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Daily serves:</a:t>
            </a:r>
            <a:r>
              <a:rPr lang="en" sz="1000" b="0" i="0" u="none" strike="noStrike" cap="none">
                <a:solidFill>
                  <a:schemeClr val="dk1"/>
                </a:solidFill>
                <a:latin typeface="Raleway"/>
                <a:ea typeface="Raleway"/>
                <a:cs typeface="Raleway"/>
                <a:sym typeface="Raleway"/>
              </a:rPr>
              <a:t> 1.5 serves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Dairy and Alternatives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milk, yoghurt, cheese, soy milk, almond milk</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Dairy has calcium which helps build strong bones and teeth grow stronger.</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Daily serves:</a:t>
            </a:r>
            <a:r>
              <a:rPr lang="en" sz="1000" b="0" i="0" u="none" strike="noStrike" cap="none">
                <a:solidFill>
                  <a:schemeClr val="dk1"/>
                </a:solidFill>
                <a:latin typeface="Raleway"/>
                <a:ea typeface="Raleway"/>
                <a:cs typeface="Raleway"/>
                <a:sym typeface="Raleway"/>
              </a:rPr>
              <a:t> 2 serves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356" name="Google Shape;356;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77350" y="1049500"/>
            <a:ext cx="3100699" cy="3684627"/>
          </a:xfrm>
          <a:prstGeom prst="rect">
            <a:avLst/>
          </a:prstGeom>
          <a:noFill/>
          <a:ln>
            <a:noFill/>
          </a:ln>
        </p:spPr>
      </p:pic>
      <p:pic>
        <p:nvPicPr>
          <p:cNvPr id="357" name="Google Shape;357;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72007" y="475651"/>
            <a:ext cx="996550" cy="85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FIVE FOOD GROUPS</a:t>
            </a:r>
            <a:endParaRPr sz="2300" b="1" i="0" u="none" strike="noStrike" cap="none">
              <a:solidFill>
                <a:schemeClr val="dk1"/>
              </a:solidFill>
              <a:latin typeface="Oswald"/>
              <a:ea typeface="Oswald"/>
              <a:cs typeface="Oswald"/>
              <a:sym typeface="Oswald"/>
            </a:endParaRPr>
          </a:p>
        </p:txBody>
      </p:sp>
      <p:sp>
        <p:nvSpPr>
          <p:cNvPr id="363" name="Google Shape;363;p17"/>
          <p:cNvSpPr txBox="1"/>
          <p:nvPr/>
        </p:nvSpPr>
        <p:spPr>
          <a:xfrm>
            <a:off x="420400" y="1139925"/>
            <a:ext cx="43209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Instructions</a:t>
            </a:r>
            <a:endParaRPr sz="1100" b="1" i="0" u="none" strike="noStrike" cap="none">
              <a:solidFill>
                <a:srgbClr val="00ABFF"/>
              </a:solidFill>
              <a:latin typeface="Raleway"/>
              <a:ea typeface="Raleway"/>
              <a:cs typeface="Raleway"/>
              <a:sym typeface="Raleway"/>
            </a:endParaRPr>
          </a:p>
          <a:p>
            <a:pPr marL="274320" marR="0" lvl="0" indent="-187960" algn="l" rtl="0">
              <a:lnSpc>
                <a:spcPct val="15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Colour and cut out each of the foods at the bottom of the page.</a:t>
            </a:r>
            <a:endParaRPr sz="1000" b="0" i="0" u="none" strike="noStrike" cap="none">
              <a:solidFill>
                <a:schemeClr val="dk1"/>
              </a:solidFill>
              <a:latin typeface="Raleway"/>
              <a:ea typeface="Raleway"/>
              <a:cs typeface="Raleway"/>
              <a:sym typeface="Raleway"/>
            </a:endParaRPr>
          </a:p>
          <a:p>
            <a:pPr marL="274320" marR="0" lvl="0" indent="-187960" algn="l" rtl="0">
              <a:lnSpc>
                <a:spcPct val="15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Glue each food onto the correct part of the plate.</a:t>
            </a:r>
            <a:endParaRPr sz="1000" b="0" i="0" u="none" strike="noStrike" cap="none">
              <a:solidFill>
                <a:schemeClr val="dk1"/>
              </a:solidFill>
              <a:latin typeface="Raleway"/>
              <a:ea typeface="Raleway"/>
              <a:cs typeface="Raleway"/>
              <a:sym typeface="Raleway"/>
            </a:endParaRPr>
          </a:p>
          <a:p>
            <a:pPr marL="274320" marR="0" lvl="0" indent="-187960" algn="l" rtl="0">
              <a:lnSpc>
                <a:spcPct val="15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Put a circle around the ones we could grow in our garden.</a:t>
            </a:r>
            <a:endParaRPr sz="1000" b="0" i="0" u="none" strike="noStrike" cap="none">
              <a:solidFill>
                <a:schemeClr val="dk1"/>
              </a:solidFill>
              <a:latin typeface="Raleway"/>
              <a:ea typeface="Raleway"/>
              <a:cs typeface="Raleway"/>
              <a:sym typeface="Raleway"/>
            </a:endParaRPr>
          </a:p>
          <a:p>
            <a:pPr marL="274320" marR="0" lvl="0" indent="-187960" algn="l" rtl="0">
              <a:lnSpc>
                <a:spcPct val="15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Draw and name another food you can add to each food group.</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364" name="Google Shape;364;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7250" y="2880100"/>
            <a:ext cx="4409252" cy="1509225"/>
          </a:xfrm>
          <a:prstGeom prst="rect">
            <a:avLst/>
          </a:prstGeom>
          <a:noFill/>
          <a:ln>
            <a:noFill/>
          </a:ln>
        </p:spPr>
      </p:pic>
      <p:grpSp>
        <p:nvGrpSpPr>
          <p:cNvPr id="365" name="Google Shape;365;p17"/>
          <p:cNvGrpSpPr/>
          <p:nvPr/>
        </p:nvGrpSpPr>
        <p:grpSpPr>
          <a:xfrm>
            <a:off x="5073855" y="1059399"/>
            <a:ext cx="3558287" cy="3553920"/>
            <a:chOff x="5073875" y="1052175"/>
            <a:chExt cx="3464401" cy="3460150"/>
          </a:xfrm>
        </p:grpSpPr>
        <p:pic>
          <p:nvPicPr>
            <p:cNvPr id="366" name="Google Shape;366;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73875" y="1052175"/>
              <a:ext cx="3464401" cy="3460150"/>
            </a:xfrm>
            <a:prstGeom prst="rect">
              <a:avLst/>
            </a:prstGeom>
            <a:noFill/>
            <a:ln>
              <a:noFill/>
            </a:ln>
          </p:spPr>
        </p:pic>
        <p:sp>
          <p:nvSpPr>
            <p:cNvPr id="367" name="Google Shape;367;p17"/>
            <p:cNvSpPr txBox="1"/>
            <p:nvPr/>
          </p:nvSpPr>
          <p:spPr>
            <a:xfrm>
              <a:off x="5881225" y="1507350"/>
              <a:ext cx="705000" cy="3447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 sz="1100" b="1" i="0" u="none" strike="noStrike" cap="none">
                  <a:solidFill>
                    <a:srgbClr val="FF9900"/>
                  </a:solidFill>
                  <a:latin typeface="Raleway"/>
                  <a:ea typeface="Raleway"/>
                  <a:cs typeface="Raleway"/>
                  <a:sym typeface="Raleway"/>
                </a:rPr>
                <a:t>Grains</a:t>
              </a:r>
              <a:endParaRPr sz="1100" b="1" i="0" u="none" strike="noStrike" cap="none">
                <a:solidFill>
                  <a:srgbClr val="FF9900"/>
                </a:solidFill>
                <a:latin typeface="Raleway"/>
                <a:ea typeface="Raleway"/>
                <a:cs typeface="Raleway"/>
                <a:sym typeface="Raleway"/>
              </a:endParaRPr>
            </a:p>
          </p:txBody>
        </p:sp>
        <p:sp>
          <p:nvSpPr>
            <p:cNvPr id="368" name="Google Shape;368;p17"/>
            <p:cNvSpPr txBox="1"/>
            <p:nvPr/>
          </p:nvSpPr>
          <p:spPr>
            <a:xfrm>
              <a:off x="6800175" y="1507350"/>
              <a:ext cx="1067400" cy="3447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 sz="1100" b="1" i="0" u="none" strike="noStrike" cap="none">
                  <a:solidFill>
                    <a:srgbClr val="38761D"/>
                  </a:solidFill>
                  <a:latin typeface="Raleway"/>
                  <a:ea typeface="Raleway"/>
                  <a:cs typeface="Raleway"/>
                  <a:sym typeface="Raleway"/>
                </a:rPr>
                <a:t>Vegetables</a:t>
              </a:r>
              <a:endParaRPr sz="1100" b="1" i="0" u="none" strike="noStrike" cap="none">
                <a:solidFill>
                  <a:srgbClr val="38761D"/>
                </a:solidFill>
                <a:latin typeface="Raleway"/>
                <a:ea typeface="Raleway"/>
                <a:cs typeface="Raleway"/>
                <a:sym typeface="Raleway"/>
              </a:endParaRPr>
            </a:p>
          </p:txBody>
        </p:sp>
        <p:sp>
          <p:nvSpPr>
            <p:cNvPr id="369" name="Google Shape;369;p17"/>
            <p:cNvSpPr txBox="1"/>
            <p:nvPr/>
          </p:nvSpPr>
          <p:spPr>
            <a:xfrm>
              <a:off x="5774275" y="3070250"/>
              <a:ext cx="918900" cy="3447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 sz="1100" b="1" i="0" u="none" strike="noStrike" cap="none">
                  <a:solidFill>
                    <a:srgbClr val="0072BC"/>
                  </a:solidFill>
                  <a:latin typeface="Raleway"/>
                  <a:ea typeface="Raleway"/>
                  <a:cs typeface="Raleway"/>
                  <a:sym typeface="Raleway"/>
                </a:rPr>
                <a:t>Proteins</a:t>
              </a:r>
              <a:endParaRPr sz="1100" b="1" i="0" u="none" strike="noStrike" cap="none">
                <a:solidFill>
                  <a:srgbClr val="0072BC"/>
                </a:solidFill>
                <a:latin typeface="Raleway"/>
                <a:ea typeface="Raleway"/>
                <a:cs typeface="Raleway"/>
                <a:sym typeface="Raleway"/>
              </a:endParaRPr>
            </a:p>
          </p:txBody>
        </p:sp>
        <p:sp>
          <p:nvSpPr>
            <p:cNvPr id="370" name="Google Shape;370;p17"/>
            <p:cNvSpPr txBox="1"/>
            <p:nvPr/>
          </p:nvSpPr>
          <p:spPr>
            <a:xfrm>
              <a:off x="7008125" y="3030025"/>
              <a:ext cx="1067400" cy="3447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 sz="1100" b="1" i="0" u="none" strike="noStrike" cap="none">
                  <a:solidFill>
                    <a:srgbClr val="71C041"/>
                  </a:solidFill>
                  <a:latin typeface="Raleway"/>
                  <a:ea typeface="Raleway"/>
                  <a:cs typeface="Raleway"/>
                  <a:sym typeface="Raleway"/>
                </a:rPr>
                <a:t>Fruits</a:t>
              </a:r>
              <a:endParaRPr sz="1100" b="1" i="0" u="none" strike="noStrike" cap="none">
                <a:solidFill>
                  <a:srgbClr val="71C041"/>
                </a:solidFill>
                <a:latin typeface="Raleway"/>
                <a:ea typeface="Raleway"/>
                <a:cs typeface="Raleway"/>
                <a:sym typeface="Raleway"/>
              </a:endParaRPr>
            </a:p>
          </p:txBody>
        </p:sp>
        <p:sp>
          <p:nvSpPr>
            <p:cNvPr id="371" name="Google Shape;371;p17"/>
            <p:cNvSpPr txBox="1"/>
            <p:nvPr/>
          </p:nvSpPr>
          <p:spPr>
            <a:xfrm>
              <a:off x="6456225" y="3850575"/>
              <a:ext cx="1067400" cy="5919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 sz="1100" b="1" i="0" u="none" strike="noStrike" cap="none">
                  <a:solidFill>
                    <a:srgbClr val="7A5FA6"/>
                  </a:solidFill>
                  <a:latin typeface="Raleway"/>
                  <a:ea typeface="Raleway"/>
                  <a:cs typeface="Raleway"/>
                  <a:sym typeface="Raleway"/>
                </a:rPr>
                <a:t>Dairy</a:t>
              </a:r>
              <a:endParaRPr sz="1100" b="1" i="0" u="none" strike="noStrike" cap="none">
                <a:solidFill>
                  <a:srgbClr val="7A5FA6"/>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pic>
        <p:nvPicPr>
          <p:cNvPr id="372" name="Google Shape;372;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76300" y="675500"/>
            <a:ext cx="367200" cy="367200"/>
          </a:xfrm>
          <a:prstGeom prst="rect">
            <a:avLst/>
          </a:prstGeom>
          <a:noFill/>
          <a:ln>
            <a:noFill/>
          </a:ln>
        </p:spPr>
      </p:pic>
      <p:pic>
        <p:nvPicPr>
          <p:cNvPr id="373" name="Google Shape;373;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77259" y="675500"/>
            <a:ext cx="367200" cy="367200"/>
          </a:xfrm>
          <a:prstGeom prst="rect">
            <a:avLst/>
          </a:prstGeom>
          <a:noFill/>
          <a:ln>
            <a:noFill/>
          </a:ln>
        </p:spPr>
      </p:pic>
      <p:pic>
        <p:nvPicPr>
          <p:cNvPr id="374" name="Google Shape;374;p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278194" y="675500"/>
            <a:ext cx="367200" cy="36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8"/>
          <p:cNvSpPr/>
          <p:nvPr/>
        </p:nvSpPr>
        <p:spPr>
          <a:xfrm>
            <a:off x="5437900" y="981250"/>
            <a:ext cx="3195300" cy="1263600"/>
          </a:xfrm>
          <a:prstGeom prst="roundRect">
            <a:avLst>
              <a:gd name="adj" fmla="val 961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GARDENS</a:t>
            </a:r>
            <a:endParaRPr sz="2300" b="1" i="0" u="none" strike="noStrike" cap="none">
              <a:solidFill>
                <a:schemeClr val="dk1"/>
              </a:solidFill>
              <a:latin typeface="Oswald"/>
              <a:ea typeface="Oswald"/>
              <a:cs typeface="Oswald"/>
              <a:sym typeface="Oswald"/>
            </a:endParaRPr>
          </a:p>
        </p:txBody>
      </p:sp>
      <p:sp>
        <p:nvSpPr>
          <p:cNvPr id="381" name="Google Shape;381;p18"/>
          <p:cNvSpPr txBox="1"/>
          <p:nvPr/>
        </p:nvSpPr>
        <p:spPr>
          <a:xfrm>
            <a:off x="420400" y="1092950"/>
            <a:ext cx="4395000" cy="106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Discuss:</a:t>
            </a:r>
            <a:endParaRPr sz="1100" b="1" i="0" u="none" strike="noStrike" cap="none">
              <a:solidFill>
                <a:srgbClr val="00ABFF"/>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Do you or someone you know have a garden?</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What types of foods do you grow in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What are the benefits of having a garden?</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If an AFL Club had a garden, what do you think they would grow?</a:t>
            </a:r>
            <a:endParaRPr sz="1000" b="0" i="0" u="none" strike="noStrike" cap="none">
              <a:solidFill>
                <a:schemeClr val="dk1"/>
              </a:solidFill>
              <a:latin typeface="Raleway"/>
              <a:ea typeface="Raleway"/>
              <a:cs typeface="Raleway"/>
              <a:sym typeface="Raleway"/>
            </a:endParaRPr>
          </a:p>
        </p:txBody>
      </p:sp>
      <p:pic>
        <p:nvPicPr>
          <p:cNvPr id="382" name="Google Shape;382;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2075" y="934325"/>
            <a:ext cx="3189600" cy="1263600"/>
          </a:xfrm>
          <a:prstGeom prst="roundRect">
            <a:avLst>
              <a:gd name="adj" fmla="val 9594"/>
            </a:avLst>
          </a:prstGeom>
          <a:noFill/>
          <a:ln w="9525" cap="flat" cmpd="sng">
            <a:solidFill>
              <a:schemeClr val="dk1"/>
            </a:solidFill>
            <a:prstDash val="solid"/>
            <a:round/>
            <a:headEnd type="none" w="sm" len="sm"/>
            <a:tailEnd type="none" w="sm" len="sm"/>
          </a:ln>
        </p:spPr>
      </p:pic>
      <p:graphicFrame>
        <p:nvGraphicFramePr>
          <p:cNvPr id="383" name="Google Shape;383;p18"/>
          <p:cNvGraphicFramePr/>
          <p:nvPr/>
        </p:nvGraphicFramePr>
        <p:xfrm>
          <a:off x="483325" y="2405825"/>
          <a:ext cx="8188300" cy="2214730"/>
        </p:xfrm>
        <a:graphic>
          <a:graphicData uri="http://schemas.openxmlformats.org/drawingml/2006/table">
            <a:tbl>
              <a:tblPr>
                <a:noFill/>
                <a:tableStyleId>{FD2989FB-2EB0-4BDB-AD87-F06DFDFC173A}</a:tableStyleId>
              </a:tblPr>
              <a:tblGrid>
                <a:gridCol w="2047075">
                  <a:extLst>
                    <a:ext uri="{9D8B030D-6E8A-4147-A177-3AD203B41FA5}">
                      <a16:colId xmlns:a16="http://schemas.microsoft.com/office/drawing/2014/main" val="20000"/>
                    </a:ext>
                  </a:extLst>
                </a:gridCol>
                <a:gridCol w="2047075">
                  <a:extLst>
                    <a:ext uri="{9D8B030D-6E8A-4147-A177-3AD203B41FA5}">
                      <a16:colId xmlns:a16="http://schemas.microsoft.com/office/drawing/2014/main" val="20001"/>
                    </a:ext>
                  </a:extLst>
                </a:gridCol>
                <a:gridCol w="2047075">
                  <a:extLst>
                    <a:ext uri="{9D8B030D-6E8A-4147-A177-3AD203B41FA5}">
                      <a16:colId xmlns:a16="http://schemas.microsoft.com/office/drawing/2014/main" val="20002"/>
                    </a:ext>
                  </a:extLst>
                </a:gridCol>
                <a:gridCol w="2047075">
                  <a:extLst>
                    <a:ext uri="{9D8B030D-6E8A-4147-A177-3AD203B41FA5}">
                      <a16:colId xmlns:a16="http://schemas.microsoft.com/office/drawing/2014/main" val="20003"/>
                    </a:ext>
                  </a:extLst>
                </a:gridCol>
              </a:tblGrid>
              <a:tr h="522650">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latin typeface="Raleway SemiBold"/>
                          <a:ea typeface="Raleway SemiBold"/>
                          <a:cs typeface="Raleway SemiBold"/>
                          <a:sym typeface="Raleway SemiBold"/>
                        </a:rPr>
                        <a:t>Should schools have gardens?</a:t>
                      </a:r>
                      <a:endParaRPr sz="9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latin typeface="Raleway SemiBold"/>
                          <a:ea typeface="Raleway SemiBold"/>
                          <a:cs typeface="Raleway SemiBold"/>
                          <a:sym typeface="Raleway SemiBold"/>
                        </a:rPr>
                        <a:t>How could a garden at school help us lead a healthy life?</a:t>
                      </a:r>
                      <a:endParaRPr sz="9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u="none" strike="noStrike" cap="none">
                          <a:solidFill>
                            <a:schemeClr val="dk1"/>
                          </a:solidFill>
                          <a:latin typeface="Raleway SemiBold"/>
                          <a:ea typeface="Raleway SemiBold"/>
                          <a:cs typeface="Raleway SemiBold"/>
                          <a:sym typeface="Raleway SemiBold"/>
                        </a:rPr>
                        <a:t>What types of foods from the five food groups could be grown in the garden?</a:t>
                      </a:r>
                      <a:endParaRPr sz="9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900" u="none" strike="noStrike" cap="none">
                          <a:solidFill>
                            <a:schemeClr val="dk1"/>
                          </a:solidFill>
                          <a:latin typeface="Raleway SemiBold"/>
                          <a:ea typeface="Raleway SemiBold"/>
                          <a:cs typeface="Raleway SemiBold"/>
                          <a:sym typeface="Raleway SemiBold"/>
                        </a:rPr>
                        <a:t>If an AFL Club had a garden, what do you think they would grow?</a:t>
                      </a:r>
                      <a:endParaRPr sz="9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extLst>
                  <a:ext uri="{0D108BD9-81ED-4DB2-BD59-A6C34878D82A}">
                    <a16:rowId xmlns:a16="http://schemas.microsoft.com/office/drawing/2014/main" val="10000"/>
                  </a:ext>
                </a:extLst>
              </a:tr>
              <a:tr h="1620400">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84" name="Google Shape;384;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87094" y="675500"/>
            <a:ext cx="367200" cy="367200"/>
          </a:xfrm>
          <a:prstGeom prst="rect">
            <a:avLst/>
          </a:prstGeom>
          <a:noFill/>
          <a:ln>
            <a:noFill/>
          </a:ln>
        </p:spPr>
      </p:pic>
      <p:pic>
        <p:nvPicPr>
          <p:cNvPr id="385" name="Google Shape;385;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86669" y="675500"/>
            <a:ext cx="367200" cy="367200"/>
          </a:xfrm>
          <a:prstGeom prst="rect">
            <a:avLst/>
          </a:prstGeom>
          <a:noFill/>
          <a:ln>
            <a:noFill/>
          </a:ln>
        </p:spPr>
      </p:pic>
      <p:pic>
        <p:nvPicPr>
          <p:cNvPr id="386" name="Google Shape;386;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752325" y="480750"/>
            <a:ext cx="1200651" cy="109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618561">
            <a:off x="221608" y="3060445"/>
            <a:ext cx="1349662" cy="1254235"/>
          </a:xfrm>
          <a:prstGeom prst="rect">
            <a:avLst/>
          </a:prstGeom>
          <a:noFill/>
          <a:ln>
            <a:noFill/>
          </a:ln>
        </p:spPr>
      </p:pic>
      <p:sp>
        <p:nvSpPr>
          <p:cNvPr id="392" name="Google Shape;392;p19"/>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393" name="Google Shape;393;p19"/>
          <p:cNvSpPr txBox="1"/>
          <p:nvPr/>
        </p:nvSpPr>
        <p:spPr>
          <a:xfrm>
            <a:off x="420400" y="1092950"/>
            <a:ext cx="8239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p:txBody>
      </p:sp>
      <p:grpSp>
        <p:nvGrpSpPr>
          <p:cNvPr id="394" name="Google Shape;394;p19"/>
          <p:cNvGrpSpPr/>
          <p:nvPr/>
        </p:nvGrpSpPr>
        <p:grpSpPr>
          <a:xfrm>
            <a:off x="1002626" y="1575796"/>
            <a:ext cx="2289039" cy="1229849"/>
            <a:chOff x="865825" y="1704975"/>
            <a:chExt cx="2060156" cy="1106875"/>
          </a:xfrm>
        </p:grpSpPr>
        <p:sp>
          <p:nvSpPr>
            <p:cNvPr id="395" name="Google Shape;395;p19"/>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19"/>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7" name="Google Shape;397;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398" name="Google Shape;398;p19"/>
            <p:cNvSpPr txBox="1"/>
            <p:nvPr/>
          </p:nvSpPr>
          <p:spPr>
            <a:xfrm>
              <a:off x="1169174" y="1809426"/>
              <a:ext cx="17568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ASK</a:t>
              </a:r>
              <a:endParaRPr sz="2300" b="0" i="0" u="none" strike="noStrike" cap="none">
                <a:solidFill>
                  <a:schemeClr val="dk1"/>
                </a:solidFill>
                <a:latin typeface="Oswald SemiBold"/>
                <a:ea typeface="Oswald SemiBold"/>
                <a:cs typeface="Oswald SemiBold"/>
                <a:sym typeface="Oswald SemiBold"/>
              </a:endParaRPr>
            </a:p>
          </p:txBody>
        </p:sp>
        <p:sp>
          <p:nvSpPr>
            <p:cNvPr id="399" name="Google Shape;399;p19"/>
            <p:cNvSpPr txBox="1"/>
            <p:nvPr/>
          </p:nvSpPr>
          <p:spPr>
            <a:xfrm>
              <a:off x="921375" y="2161450"/>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What’s the problem?</a:t>
              </a:r>
              <a:endParaRPr sz="1200" b="0" i="0" u="none" strike="noStrike" cap="none">
                <a:solidFill>
                  <a:schemeClr val="dk1"/>
                </a:solidFill>
                <a:latin typeface="Raleway"/>
                <a:ea typeface="Raleway"/>
                <a:cs typeface="Raleway"/>
                <a:sym typeface="Raleway"/>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400" name="Google Shape;400;p19"/>
            <p:cNvSpPr txBox="1"/>
            <p:nvPr/>
          </p:nvSpPr>
          <p:spPr>
            <a:xfrm>
              <a:off x="977450" y="1809425"/>
              <a:ext cx="3186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1.</a:t>
              </a:r>
              <a:endParaRPr sz="2300" b="0" i="0" u="none" strike="noStrike" cap="none">
                <a:solidFill>
                  <a:schemeClr val="dk1"/>
                </a:solidFill>
                <a:latin typeface="Oswald SemiBold"/>
                <a:ea typeface="Oswald SemiBold"/>
                <a:cs typeface="Oswald SemiBold"/>
                <a:sym typeface="Oswald SemiBold"/>
              </a:endParaRPr>
            </a:p>
          </p:txBody>
        </p:sp>
      </p:grpSp>
      <p:grpSp>
        <p:nvGrpSpPr>
          <p:cNvPr id="401" name="Google Shape;401;p19"/>
          <p:cNvGrpSpPr/>
          <p:nvPr/>
        </p:nvGrpSpPr>
        <p:grpSpPr>
          <a:xfrm>
            <a:off x="3427611" y="1604516"/>
            <a:ext cx="2289042" cy="1229838"/>
            <a:chOff x="3360450" y="1730823"/>
            <a:chExt cx="2060158" cy="1106865"/>
          </a:xfrm>
        </p:grpSpPr>
        <p:sp>
          <p:nvSpPr>
            <p:cNvPr id="402" name="Google Shape;402;p19"/>
            <p:cNvSpPr/>
            <p:nvPr/>
          </p:nvSpPr>
          <p:spPr>
            <a:xfrm>
              <a:off x="3360450"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19"/>
            <p:cNvSpPr/>
            <p:nvPr/>
          </p:nvSpPr>
          <p:spPr>
            <a:xfrm>
              <a:off x="3416000"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9"/>
            <p:cNvSpPr txBox="1"/>
            <p:nvPr/>
          </p:nvSpPr>
          <p:spPr>
            <a:xfrm>
              <a:off x="3663800"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IMAGINE</a:t>
              </a:r>
              <a:endParaRPr sz="2300" b="0" i="0" u="none" strike="noStrike" cap="none">
                <a:solidFill>
                  <a:schemeClr val="dk1"/>
                </a:solidFill>
                <a:latin typeface="Oswald SemiBold"/>
                <a:ea typeface="Oswald SemiBold"/>
                <a:cs typeface="Oswald SemiBold"/>
                <a:sym typeface="Oswald SemiBold"/>
              </a:endParaRPr>
            </a:p>
          </p:txBody>
        </p:sp>
        <p:sp>
          <p:nvSpPr>
            <p:cNvPr id="405" name="Google Shape;405;p19"/>
            <p:cNvSpPr txBox="1"/>
            <p:nvPr/>
          </p:nvSpPr>
          <p:spPr>
            <a:xfrm>
              <a:off x="3416000"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Brainstorm!</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Choose a solution.</a:t>
              </a:r>
              <a:endParaRPr sz="1200" b="0" i="0" u="none" strike="noStrike" cap="none">
                <a:solidFill>
                  <a:schemeClr val="dk1"/>
                </a:solidFill>
                <a:latin typeface="Raleway"/>
                <a:ea typeface="Raleway"/>
                <a:cs typeface="Raleway"/>
                <a:sym typeface="Raleway"/>
              </a:endParaRPr>
            </a:p>
          </p:txBody>
        </p:sp>
        <p:pic>
          <p:nvPicPr>
            <p:cNvPr id="406" name="Google Shape;406;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407" name="Google Shape;407;p19"/>
            <p:cNvSpPr txBox="1"/>
            <p:nvPr/>
          </p:nvSpPr>
          <p:spPr>
            <a:xfrm>
              <a:off x="346692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2.</a:t>
              </a:r>
              <a:endParaRPr sz="2300" b="0" i="0" u="none" strike="noStrike" cap="none">
                <a:solidFill>
                  <a:schemeClr val="dk1"/>
                </a:solidFill>
                <a:latin typeface="Oswald SemiBold"/>
                <a:ea typeface="Oswald SemiBold"/>
                <a:cs typeface="Oswald SemiBold"/>
                <a:sym typeface="Oswald SemiBold"/>
              </a:endParaRPr>
            </a:p>
          </p:txBody>
        </p:sp>
      </p:grpSp>
      <p:grpSp>
        <p:nvGrpSpPr>
          <p:cNvPr id="408" name="Google Shape;408;p19"/>
          <p:cNvGrpSpPr/>
          <p:nvPr/>
        </p:nvGrpSpPr>
        <p:grpSpPr>
          <a:xfrm>
            <a:off x="5852596" y="1604516"/>
            <a:ext cx="2289042" cy="1229838"/>
            <a:chOff x="5855075" y="1730823"/>
            <a:chExt cx="2060158" cy="1106865"/>
          </a:xfrm>
        </p:grpSpPr>
        <p:grpSp>
          <p:nvGrpSpPr>
            <p:cNvPr id="409" name="Google Shape;409;p19"/>
            <p:cNvGrpSpPr/>
            <p:nvPr/>
          </p:nvGrpSpPr>
          <p:grpSpPr>
            <a:xfrm>
              <a:off x="5855075" y="1730823"/>
              <a:ext cx="2060158" cy="1106865"/>
              <a:chOff x="5855075" y="1730823"/>
              <a:chExt cx="2060158" cy="1106865"/>
            </a:xfrm>
          </p:grpSpPr>
          <p:sp>
            <p:nvSpPr>
              <p:cNvPr id="410" name="Google Shape;410;p19"/>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9"/>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9"/>
              <p:cNvSpPr txBox="1"/>
              <p:nvPr/>
            </p:nvSpPr>
            <p:spPr>
              <a:xfrm>
                <a:off x="6158425"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PLAN</a:t>
                </a:r>
                <a:endParaRPr sz="2300" b="0" i="0" u="none" strike="noStrike" cap="none">
                  <a:solidFill>
                    <a:schemeClr val="dk1"/>
                  </a:solidFill>
                  <a:latin typeface="Oswald SemiBold"/>
                  <a:ea typeface="Oswald SemiBold"/>
                  <a:cs typeface="Oswald SemiBold"/>
                  <a:sym typeface="Oswald SemiBold"/>
                </a:endParaRPr>
              </a:p>
            </p:txBody>
          </p:sp>
          <p:sp>
            <p:nvSpPr>
              <p:cNvPr id="413" name="Google Shape;413;p19"/>
              <p:cNvSpPr txBox="1"/>
              <p:nvPr/>
            </p:nvSpPr>
            <p:spPr>
              <a:xfrm>
                <a:off x="5910625"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Draw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a materials list.</a:t>
                </a:r>
                <a:endParaRPr sz="1200" b="0" i="0" u="none" strike="noStrike" cap="none">
                  <a:solidFill>
                    <a:schemeClr val="dk1"/>
                  </a:solidFill>
                  <a:latin typeface="Raleway"/>
                  <a:ea typeface="Raleway"/>
                  <a:cs typeface="Raleway"/>
                  <a:sym typeface="Raleway"/>
                </a:endParaRPr>
              </a:p>
            </p:txBody>
          </p:sp>
          <p:pic>
            <p:nvPicPr>
              <p:cNvPr id="414" name="Google Shape;414;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415" name="Google Shape;415;p19"/>
            <p:cNvSpPr txBox="1"/>
            <p:nvPr/>
          </p:nvSpPr>
          <p:spPr>
            <a:xfrm>
              <a:off x="596617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3.</a:t>
              </a:r>
              <a:endParaRPr sz="2300" b="0" i="0" u="none" strike="noStrike" cap="none">
                <a:solidFill>
                  <a:schemeClr val="dk1"/>
                </a:solidFill>
                <a:latin typeface="Oswald SemiBold"/>
                <a:ea typeface="Oswald SemiBold"/>
                <a:cs typeface="Oswald SemiBold"/>
                <a:sym typeface="Oswald SemiBold"/>
              </a:endParaRPr>
            </a:p>
          </p:txBody>
        </p:sp>
      </p:grpSp>
      <p:grpSp>
        <p:nvGrpSpPr>
          <p:cNvPr id="416" name="Google Shape;416;p19"/>
          <p:cNvGrpSpPr/>
          <p:nvPr/>
        </p:nvGrpSpPr>
        <p:grpSpPr>
          <a:xfrm>
            <a:off x="4699871" y="2931204"/>
            <a:ext cx="2289042" cy="1229838"/>
            <a:chOff x="4348400" y="3188548"/>
            <a:chExt cx="2060158" cy="1106865"/>
          </a:xfrm>
        </p:grpSpPr>
        <p:sp>
          <p:nvSpPr>
            <p:cNvPr id="417" name="Google Shape;417;p19"/>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19"/>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19"/>
            <p:cNvSpPr txBox="1"/>
            <p:nvPr/>
          </p:nvSpPr>
          <p:spPr>
            <a:xfrm>
              <a:off x="4651750"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IMPROVE</a:t>
              </a:r>
              <a:endParaRPr sz="2300" b="0" i="0" u="none" strike="noStrike" cap="none">
                <a:solidFill>
                  <a:schemeClr val="dk1"/>
                </a:solidFill>
                <a:latin typeface="Oswald SemiBold"/>
                <a:ea typeface="Oswald SemiBold"/>
                <a:cs typeface="Oswald SemiBold"/>
                <a:sym typeface="Oswald SemiBold"/>
              </a:endParaRPr>
            </a:p>
          </p:txBody>
        </p:sp>
        <p:sp>
          <p:nvSpPr>
            <p:cNvPr id="420" name="Google Shape;420;p19"/>
            <p:cNvSpPr txBox="1"/>
            <p:nvPr/>
          </p:nvSpPr>
          <p:spPr>
            <a:xfrm>
              <a:off x="4403950" y="3645013"/>
              <a:ext cx="1876200" cy="3324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 better!</a:t>
              </a:r>
              <a:endParaRPr sz="1200" b="0" i="0" u="none" strike="noStrike" cap="none">
                <a:solidFill>
                  <a:schemeClr val="dk1"/>
                </a:solidFill>
                <a:latin typeface="Raleway"/>
                <a:ea typeface="Raleway"/>
                <a:cs typeface="Raleway"/>
                <a:sym typeface="Raleway"/>
              </a:endParaRPr>
            </a:p>
          </p:txBody>
        </p:sp>
        <p:pic>
          <p:nvPicPr>
            <p:cNvPr id="421" name="Google Shape;421;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422" name="Google Shape;422;p19"/>
            <p:cNvSpPr txBox="1"/>
            <p:nvPr/>
          </p:nvSpPr>
          <p:spPr>
            <a:xfrm>
              <a:off x="44492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5.</a:t>
              </a:r>
              <a:endParaRPr sz="2300" b="0" i="0" u="none" strike="noStrike" cap="none">
                <a:solidFill>
                  <a:schemeClr val="dk1"/>
                </a:solidFill>
                <a:latin typeface="Oswald SemiBold"/>
                <a:ea typeface="Oswald SemiBold"/>
                <a:cs typeface="Oswald SemiBold"/>
                <a:sym typeface="Oswald SemiBold"/>
              </a:endParaRPr>
            </a:p>
          </p:txBody>
        </p:sp>
      </p:grpSp>
      <p:grpSp>
        <p:nvGrpSpPr>
          <p:cNvPr id="423" name="Google Shape;423;p19"/>
          <p:cNvGrpSpPr/>
          <p:nvPr/>
        </p:nvGrpSpPr>
        <p:grpSpPr>
          <a:xfrm>
            <a:off x="2221062" y="2931204"/>
            <a:ext cx="2289042" cy="1229838"/>
            <a:chOff x="2113125" y="3188548"/>
            <a:chExt cx="2060158" cy="1106865"/>
          </a:xfrm>
        </p:grpSpPr>
        <p:grpSp>
          <p:nvGrpSpPr>
            <p:cNvPr id="424" name="Google Shape;424;p19"/>
            <p:cNvGrpSpPr/>
            <p:nvPr/>
          </p:nvGrpSpPr>
          <p:grpSpPr>
            <a:xfrm>
              <a:off x="2113125" y="3188548"/>
              <a:ext cx="2060158" cy="1106865"/>
              <a:chOff x="1853775" y="3188548"/>
              <a:chExt cx="2060158" cy="1106865"/>
            </a:xfrm>
          </p:grpSpPr>
          <p:sp>
            <p:nvSpPr>
              <p:cNvPr id="425" name="Google Shape;425;p19"/>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19"/>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9"/>
              <p:cNvSpPr txBox="1"/>
              <p:nvPr/>
            </p:nvSpPr>
            <p:spPr>
              <a:xfrm>
                <a:off x="2157125"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CREATE</a:t>
                </a:r>
                <a:endParaRPr sz="2300" b="0" i="0" u="none" strike="noStrike" cap="none">
                  <a:solidFill>
                    <a:schemeClr val="dk1"/>
                  </a:solidFill>
                  <a:latin typeface="Oswald SemiBold"/>
                  <a:ea typeface="Oswald SemiBold"/>
                  <a:cs typeface="Oswald SemiBold"/>
                  <a:sym typeface="Oswald SemiBold"/>
                </a:endParaRPr>
              </a:p>
            </p:txBody>
          </p:sp>
          <p:sp>
            <p:nvSpPr>
              <p:cNvPr id="428" name="Google Shape;428;p19"/>
              <p:cNvSpPr txBox="1"/>
              <p:nvPr/>
            </p:nvSpPr>
            <p:spPr>
              <a:xfrm>
                <a:off x="1909325" y="3645013"/>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Try it out.</a:t>
                </a:r>
                <a:endParaRPr sz="1200" b="0" i="0" u="none" strike="noStrike" cap="none">
                  <a:solidFill>
                    <a:schemeClr val="dk1"/>
                  </a:solidFill>
                  <a:latin typeface="Raleway"/>
                  <a:ea typeface="Raleway"/>
                  <a:cs typeface="Raleway"/>
                  <a:sym typeface="Raleway"/>
                </a:endParaRPr>
              </a:p>
            </p:txBody>
          </p:sp>
          <p:pic>
            <p:nvPicPr>
              <p:cNvPr id="429" name="Google Shape;429;p1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430" name="Google Shape;430;p19"/>
            <p:cNvSpPr txBox="1"/>
            <p:nvPr/>
          </p:nvSpPr>
          <p:spPr>
            <a:xfrm>
              <a:off x="22144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4.</a:t>
              </a:r>
              <a:endParaRPr sz="2300" b="0" i="0" u="none" strike="noStrike" cap="none">
                <a:solidFill>
                  <a:schemeClr val="dk1"/>
                </a:solidFill>
                <a:latin typeface="Oswald SemiBold"/>
                <a:ea typeface="Oswald SemiBold"/>
                <a:cs typeface="Oswald SemiBold"/>
                <a:sym typeface="Oswald SemiBold"/>
              </a:endParaRPr>
            </a:p>
          </p:txBody>
        </p:sp>
      </p:grpSp>
      <p:pic>
        <p:nvPicPr>
          <p:cNvPr id="431" name="Google Shape;431;p1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22800" y="2123322"/>
            <a:ext cx="1780749" cy="30982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0"/>
          <p:cNvPicPr preferRelativeResize="0"/>
          <p:nvPr/>
        </p:nvPicPr>
        <p:blipFill rotWithShape="1">
          <a:blip r:embed="rId3">
            <a:alphaModFix/>
          </a:blip>
          <a:srcRect/>
          <a:stretch/>
        </p:blipFill>
        <p:spPr>
          <a:xfrm>
            <a:off x="5249985" y="268451"/>
            <a:ext cx="3667635" cy="4606600"/>
          </a:xfrm>
          <a:prstGeom prst="rect">
            <a:avLst/>
          </a:prstGeom>
          <a:noFill/>
          <a:ln>
            <a:noFill/>
          </a:ln>
        </p:spPr>
      </p:pic>
      <p:sp>
        <p:nvSpPr>
          <p:cNvPr id="437" name="Google Shape;437;p20"/>
          <p:cNvSpPr txBox="1"/>
          <p:nvPr/>
        </p:nvSpPr>
        <p:spPr>
          <a:xfrm>
            <a:off x="431425" y="765050"/>
            <a:ext cx="4480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2: HEALTHY FOOD CHOICES</a:t>
            </a:r>
            <a:endParaRPr sz="2700" b="1" i="0" u="none" strike="noStrike" cap="none">
              <a:solidFill>
                <a:schemeClr val="dk1"/>
              </a:solidFill>
              <a:latin typeface="Oswald"/>
              <a:ea typeface="Oswald"/>
              <a:cs typeface="Oswald"/>
              <a:sym typeface="Oswald"/>
            </a:endParaRPr>
          </a:p>
        </p:txBody>
      </p:sp>
      <p:sp>
        <p:nvSpPr>
          <p:cNvPr id="438" name="Google Shape;438;p20"/>
          <p:cNvSpPr txBox="1"/>
          <p:nvPr/>
        </p:nvSpPr>
        <p:spPr>
          <a:xfrm>
            <a:off x="420400" y="1957000"/>
            <a:ext cx="4598100" cy="233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learn why it is important to build strength for our mental and physical health. Explore the connection between health messages, symbols, and food choices. Identify the problem in our Garden Design Challenge and brainstorm ideas to solve it.</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Participate in strength activities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Identify healthy food choices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Brainstorm ideas to solve a problem</a:t>
            </a:r>
            <a:endParaRPr sz="1100" b="0" i="0" u="none" strike="noStrike" cap="none">
              <a:solidFill>
                <a:schemeClr val="dk1"/>
              </a:solidFill>
              <a:latin typeface="Raleway"/>
              <a:ea typeface="Raleway"/>
              <a:cs typeface="Raleway"/>
              <a:sym typeface="Raleway"/>
            </a:endParaRPr>
          </a:p>
        </p:txBody>
      </p:sp>
      <p:cxnSp>
        <p:nvCxnSpPr>
          <p:cNvPr id="439" name="Google Shape;439;p20"/>
          <p:cNvCxnSpPr/>
          <p:nvPr/>
        </p:nvCxnSpPr>
        <p:spPr>
          <a:xfrm>
            <a:off x="281050" y="1823875"/>
            <a:ext cx="4968935" cy="0"/>
          </a:xfrm>
          <a:prstGeom prst="straightConnector1">
            <a:avLst/>
          </a:prstGeom>
          <a:noFill/>
          <a:ln w="9525" cap="flat" cmpd="sng">
            <a:solidFill>
              <a:schemeClr val="dk1"/>
            </a:solidFill>
            <a:prstDash val="solid"/>
            <a:round/>
            <a:headEnd type="none" w="sm" len="sm"/>
            <a:tailEnd type="none" w="sm" len="sm"/>
          </a:ln>
        </p:spPr>
      </p:cxnSp>
      <p:pic>
        <p:nvPicPr>
          <p:cNvPr id="440" name="Google Shape;44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441" name="Google Shape;441;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635333">
            <a:off x="4389449" y="3054842"/>
            <a:ext cx="1280777" cy="172489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5"/>
        <p:cNvGrpSpPr/>
        <p:nvPr/>
      </p:nvGrpSpPr>
      <p:grpSpPr>
        <a:xfrm>
          <a:off x="0" y="0"/>
          <a:ext cx="0" cy="0"/>
          <a:chOff x="0" y="0"/>
          <a:chExt cx="0" cy="0"/>
        </a:xfrm>
      </p:grpSpPr>
      <p:grpSp>
        <p:nvGrpSpPr>
          <p:cNvPr id="446" name="Google Shape;446;p21"/>
          <p:cNvGrpSpPr/>
          <p:nvPr/>
        </p:nvGrpSpPr>
        <p:grpSpPr>
          <a:xfrm>
            <a:off x="2500275" y="1265650"/>
            <a:ext cx="5974881" cy="747075"/>
            <a:chOff x="2500275" y="1265650"/>
            <a:chExt cx="5974881" cy="747075"/>
          </a:xfrm>
        </p:grpSpPr>
        <p:sp>
          <p:nvSpPr>
            <p:cNvPr id="447" name="Google Shape;447;p21"/>
            <p:cNvSpPr/>
            <p:nvPr/>
          </p:nvSpPr>
          <p:spPr>
            <a:xfrm>
              <a:off x="2500275" y="1322125"/>
              <a:ext cx="5930100" cy="690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What is the purpose of the different health messages used in food advertising and packaging?</a:t>
              </a:r>
              <a:endParaRPr sz="1400" b="0" i="0" u="none" strike="noStrike" cap="none">
                <a:solidFill>
                  <a:schemeClr val="dk1"/>
                </a:solidFill>
                <a:latin typeface="Raleway"/>
                <a:ea typeface="Raleway"/>
                <a:cs typeface="Raleway"/>
                <a:sym typeface="Raleway"/>
              </a:endParaRPr>
            </a:p>
          </p:txBody>
        </p:sp>
        <p:sp>
          <p:nvSpPr>
            <p:cNvPr id="448" name="Google Shape;448;p21"/>
            <p:cNvSpPr/>
            <p:nvPr/>
          </p:nvSpPr>
          <p:spPr>
            <a:xfrm>
              <a:off x="2545056" y="1265650"/>
              <a:ext cx="5930100" cy="690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What is the purpose of the different health messages used in food advertising and packaging?</a:t>
              </a:r>
              <a:endParaRPr sz="1400" b="0" i="0" u="none" strike="noStrike" cap="none">
                <a:solidFill>
                  <a:schemeClr val="dk1"/>
                </a:solidFill>
                <a:latin typeface="Raleway Medium"/>
                <a:ea typeface="Raleway Medium"/>
                <a:cs typeface="Raleway Medium"/>
                <a:sym typeface="Raleway Medium"/>
              </a:endParaRPr>
            </a:p>
          </p:txBody>
        </p:sp>
      </p:grpSp>
      <p:pic>
        <p:nvPicPr>
          <p:cNvPr id="449" name="Google Shape;449;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200" y="273825"/>
            <a:ext cx="3245649" cy="4869673"/>
          </a:xfrm>
          <a:prstGeom prst="rect">
            <a:avLst/>
          </a:prstGeom>
          <a:noFill/>
          <a:ln>
            <a:noFill/>
          </a:ln>
        </p:spPr>
      </p:pic>
      <p:grpSp>
        <p:nvGrpSpPr>
          <p:cNvPr id="450" name="Google Shape;450;p21"/>
          <p:cNvGrpSpPr/>
          <p:nvPr/>
        </p:nvGrpSpPr>
        <p:grpSpPr>
          <a:xfrm>
            <a:off x="2500275" y="2116518"/>
            <a:ext cx="5974881" cy="499575"/>
            <a:chOff x="2500275" y="2116518"/>
            <a:chExt cx="5974881" cy="499575"/>
          </a:xfrm>
        </p:grpSpPr>
        <p:sp>
          <p:nvSpPr>
            <p:cNvPr id="451" name="Google Shape;451;p21"/>
            <p:cNvSpPr/>
            <p:nvPr/>
          </p:nvSpPr>
          <p:spPr>
            <a:xfrm>
              <a:off x="2500275" y="2172993"/>
              <a:ext cx="5930100" cy="4431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What should be included in a school or home garden? </a:t>
              </a:r>
              <a:endParaRPr sz="1400" b="0" i="0" u="none" strike="noStrike" cap="none">
                <a:solidFill>
                  <a:schemeClr val="dk1"/>
                </a:solidFill>
                <a:latin typeface="Raleway"/>
                <a:ea typeface="Raleway"/>
                <a:cs typeface="Raleway"/>
                <a:sym typeface="Raleway"/>
              </a:endParaRPr>
            </a:p>
          </p:txBody>
        </p:sp>
        <p:sp>
          <p:nvSpPr>
            <p:cNvPr id="452" name="Google Shape;452;p21"/>
            <p:cNvSpPr/>
            <p:nvPr/>
          </p:nvSpPr>
          <p:spPr>
            <a:xfrm>
              <a:off x="2545056" y="2116518"/>
              <a:ext cx="59301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What should be included in a school or home garden? </a:t>
              </a:r>
              <a:endParaRPr sz="1400" b="0" i="0" u="none" strike="noStrike" cap="none">
                <a:solidFill>
                  <a:schemeClr val="dk1"/>
                </a:solidFill>
                <a:latin typeface="Raleway Medium"/>
                <a:ea typeface="Raleway Medium"/>
                <a:cs typeface="Raleway Medium"/>
                <a:sym typeface="Raleway Medium"/>
              </a:endParaRPr>
            </a:p>
          </p:txBody>
        </p:sp>
      </p:grpSp>
      <p:grpSp>
        <p:nvGrpSpPr>
          <p:cNvPr id="453" name="Google Shape;453;p21"/>
          <p:cNvGrpSpPr/>
          <p:nvPr/>
        </p:nvGrpSpPr>
        <p:grpSpPr>
          <a:xfrm>
            <a:off x="2500275" y="2719866"/>
            <a:ext cx="5974881" cy="499575"/>
            <a:chOff x="2500275" y="2719866"/>
            <a:chExt cx="5974881" cy="499575"/>
          </a:xfrm>
        </p:grpSpPr>
        <p:sp>
          <p:nvSpPr>
            <p:cNvPr id="454" name="Google Shape;454;p21"/>
            <p:cNvSpPr/>
            <p:nvPr/>
          </p:nvSpPr>
          <p:spPr>
            <a:xfrm>
              <a:off x="2500275" y="2776341"/>
              <a:ext cx="5930100" cy="4431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How do health messages on food influence your food choices? </a:t>
              </a:r>
              <a:endParaRPr sz="1400" b="0" i="0" u="none" strike="noStrike" cap="none">
                <a:solidFill>
                  <a:schemeClr val="dk1"/>
                </a:solidFill>
                <a:latin typeface="Raleway"/>
                <a:ea typeface="Raleway"/>
                <a:cs typeface="Raleway"/>
                <a:sym typeface="Raleway"/>
              </a:endParaRPr>
            </a:p>
          </p:txBody>
        </p:sp>
        <p:sp>
          <p:nvSpPr>
            <p:cNvPr id="455" name="Google Shape;455;p21"/>
            <p:cNvSpPr/>
            <p:nvPr/>
          </p:nvSpPr>
          <p:spPr>
            <a:xfrm>
              <a:off x="2545056" y="2719866"/>
              <a:ext cx="59301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 health messages on food influence your food choices? </a:t>
              </a:r>
              <a:endParaRPr sz="1400" b="0" i="0" u="none" strike="noStrike" cap="none">
                <a:solidFill>
                  <a:schemeClr val="dk1"/>
                </a:solidFill>
                <a:latin typeface="Raleway Medium"/>
                <a:ea typeface="Raleway Medium"/>
                <a:cs typeface="Raleway Medium"/>
                <a:sym typeface="Raleway Medium"/>
              </a:endParaRPr>
            </a:p>
          </p:txBody>
        </p:sp>
      </p:grpSp>
      <p:grpSp>
        <p:nvGrpSpPr>
          <p:cNvPr id="456" name="Google Shape;456;p21"/>
          <p:cNvGrpSpPr/>
          <p:nvPr/>
        </p:nvGrpSpPr>
        <p:grpSpPr>
          <a:xfrm>
            <a:off x="2500275" y="3324016"/>
            <a:ext cx="5974881" cy="499575"/>
            <a:chOff x="2500275" y="3324016"/>
            <a:chExt cx="5974881" cy="499575"/>
          </a:xfrm>
        </p:grpSpPr>
        <p:sp>
          <p:nvSpPr>
            <p:cNvPr id="457" name="Google Shape;457;p21"/>
            <p:cNvSpPr/>
            <p:nvPr/>
          </p:nvSpPr>
          <p:spPr>
            <a:xfrm>
              <a:off x="2500275" y="3380491"/>
              <a:ext cx="5930100" cy="4431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How can our garden encourage us to make healthy food choices? </a:t>
              </a:r>
              <a:endParaRPr sz="1400" b="0" i="0" u="none" strike="noStrike" cap="none">
                <a:solidFill>
                  <a:schemeClr val="dk1"/>
                </a:solidFill>
                <a:latin typeface="Raleway"/>
                <a:ea typeface="Raleway"/>
                <a:cs typeface="Raleway"/>
                <a:sym typeface="Raleway"/>
              </a:endParaRPr>
            </a:p>
          </p:txBody>
        </p:sp>
        <p:sp>
          <p:nvSpPr>
            <p:cNvPr id="458" name="Google Shape;458;p21"/>
            <p:cNvSpPr/>
            <p:nvPr/>
          </p:nvSpPr>
          <p:spPr>
            <a:xfrm>
              <a:off x="2545056" y="3324016"/>
              <a:ext cx="59301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can our garden encourage us to make healthy food choices? </a:t>
              </a:r>
              <a:endParaRPr sz="1400" b="0" i="0" u="none" strike="noStrike" cap="none">
                <a:solidFill>
                  <a:schemeClr val="dk1"/>
                </a:solidFill>
                <a:latin typeface="Raleway Medium"/>
                <a:ea typeface="Raleway Medium"/>
                <a:cs typeface="Raleway Medium"/>
                <a:sym typeface="Raleway Medium"/>
              </a:endParaRPr>
            </a:p>
          </p:txBody>
        </p:sp>
      </p:grpSp>
      <p:grpSp>
        <p:nvGrpSpPr>
          <p:cNvPr id="459" name="Google Shape;459;p21"/>
          <p:cNvGrpSpPr/>
          <p:nvPr/>
        </p:nvGrpSpPr>
        <p:grpSpPr>
          <a:xfrm>
            <a:off x="2500275" y="3914050"/>
            <a:ext cx="5974881" cy="747075"/>
            <a:chOff x="2500275" y="3914050"/>
            <a:chExt cx="5974881" cy="747075"/>
          </a:xfrm>
        </p:grpSpPr>
        <p:sp>
          <p:nvSpPr>
            <p:cNvPr id="460" name="Google Shape;460;p21"/>
            <p:cNvSpPr/>
            <p:nvPr/>
          </p:nvSpPr>
          <p:spPr>
            <a:xfrm>
              <a:off x="2500275" y="3970525"/>
              <a:ext cx="5930100" cy="690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How does eating healthily make you perform better on the footy ground?</a:t>
              </a:r>
              <a:endParaRPr sz="1400" b="0" i="0" u="none" strike="noStrike" cap="none">
                <a:solidFill>
                  <a:schemeClr val="dk1"/>
                </a:solidFill>
                <a:latin typeface="Raleway"/>
                <a:ea typeface="Raleway"/>
                <a:cs typeface="Raleway"/>
                <a:sym typeface="Raleway"/>
              </a:endParaRPr>
            </a:p>
          </p:txBody>
        </p:sp>
        <p:sp>
          <p:nvSpPr>
            <p:cNvPr id="461" name="Google Shape;461;p21"/>
            <p:cNvSpPr/>
            <p:nvPr/>
          </p:nvSpPr>
          <p:spPr>
            <a:xfrm>
              <a:off x="2545056" y="3914050"/>
              <a:ext cx="5930100" cy="690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does eating healthily make you perform better on the footy ground?</a:t>
              </a:r>
              <a:endParaRPr sz="1400" b="0" i="0" u="none" strike="noStrike" cap="none">
                <a:solidFill>
                  <a:schemeClr val="dk1"/>
                </a:solidFill>
                <a:latin typeface="Raleway Medium"/>
                <a:ea typeface="Raleway Medium"/>
                <a:cs typeface="Raleway Medium"/>
                <a:sym typeface="Raleway Medium"/>
              </a:endParaRPr>
            </a:p>
          </p:txBody>
        </p:sp>
      </p:grpSp>
      <p:pic>
        <p:nvPicPr>
          <p:cNvPr id="462" name="Google Shape;462;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463" name="Google Shape;463;p21"/>
          <p:cNvGrpSpPr/>
          <p:nvPr/>
        </p:nvGrpSpPr>
        <p:grpSpPr>
          <a:xfrm>
            <a:off x="2500274" y="548950"/>
            <a:ext cx="6406450" cy="491750"/>
            <a:chOff x="2500274" y="495775"/>
            <a:chExt cx="6406450" cy="491750"/>
          </a:xfrm>
        </p:grpSpPr>
        <p:sp>
          <p:nvSpPr>
            <p:cNvPr id="464" name="Google Shape;464;p21"/>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465" name="Google Shape;465;p21"/>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1000"/>
                                        <p:tgtEl>
                                          <p:spTgt spid="44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50"/>
                                        </p:tgtEl>
                                        <p:attrNameLst>
                                          <p:attrName>style.visibility</p:attrName>
                                        </p:attrNameLst>
                                      </p:cBhvr>
                                      <p:to>
                                        <p:strVal val="visible"/>
                                      </p:to>
                                    </p:set>
                                    <p:anim calcmode="lin" valueType="num">
                                      <p:cBhvr additive="base">
                                        <p:cTn id="12" dur="1000"/>
                                        <p:tgtEl>
                                          <p:spTgt spid="45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53"/>
                                        </p:tgtEl>
                                        <p:attrNameLst>
                                          <p:attrName>style.visibility</p:attrName>
                                        </p:attrNameLst>
                                      </p:cBhvr>
                                      <p:to>
                                        <p:strVal val="visible"/>
                                      </p:to>
                                    </p:set>
                                    <p:anim calcmode="lin" valueType="num">
                                      <p:cBhvr additive="base">
                                        <p:cTn id="17" dur="1000"/>
                                        <p:tgtEl>
                                          <p:spTgt spid="45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56"/>
                                        </p:tgtEl>
                                        <p:attrNameLst>
                                          <p:attrName>style.visibility</p:attrName>
                                        </p:attrNameLst>
                                      </p:cBhvr>
                                      <p:to>
                                        <p:strVal val="visible"/>
                                      </p:to>
                                    </p:set>
                                    <p:anim calcmode="lin" valueType="num">
                                      <p:cBhvr additive="base">
                                        <p:cTn id="22" dur="1000"/>
                                        <p:tgtEl>
                                          <p:spTgt spid="45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59"/>
                                        </p:tgtEl>
                                        <p:attrNameLst>
                                          <p:attrName>style.visibility</p:attrName>
                                        </p:attrNameLst>
                                      </p:cBhvr>
                                      <p:to>
                                        <p:strVal val="visible"/>
                                      </p:to>
                                    </p:set>
                                    <p:anim calcmode="lin" valueType="num">
                                      <p:cBhvr additive="base">
                                        <p:cTn id="27" dur="100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2"/>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grpSp>
        <p:nvGrpSpPr>
          <p:cNvPr id="471" name="Google Shape;471;p22"/>
          <p:cNvGrpSpPr/>
          <p:nvPr/>
        </p:nvGrpSpPr>
        <p:grpSpPr>
          <a:xfrm>
            <a:off x="784350" y="3609545"/>
            <a:ext cx="3612900" cy="1052498"/>
            <a:chOff x="806200" y="3552307"/>
            <a:chExt cx="3612900" cy="1052498"/>
          </a:xfrm>
        </p:grpSpPr>
        <p:sp>
          <p:nvSpPr>
            <p:cNvPr id="472" name="Google Shape;472;p22"/>
            <p:cNvSpPr/>
            <p:nvPr/>
          </p:nvSpPr>
          <p:spPr>
            <a:xfrm>
              <a:off x="806200" y="3552307"/>
              <a:ext cx="3612900" cy="1052498"/>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2"/>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22"/>
            <p:cNvSpPr txBox="1"/>
            <p:nvPr/>
          </p:nvSpPr>
          <p:spPr>
            <a:xfrm>
              <a:off x="955175" y="4068395"/>
              <a:ext cx="3340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Taking care of your body.</a:t>
              </a:r>
              <a:endParaRPr sz="1200" b="0" i="0" u="none" strike="noStrike" cap="none">
                <a:solidFill>
                  <a:schemeClr val="dk1"/>
                </a:solidFill>
                <a:latin typeface="Raleway"/>
                <a:ea typeface="Raleway"/>
                <a:cs typeface="Raleway"/>
                <a:sym typeface="Raleway"/>
              </a:endParaRPr>
            </a:p>
          </p:txBody>
        </p:sp>
        <p:sp>
          <p:nvSpPr>
            <p:cNvPr id="475" name="Google Shape;475;p22"/>
            <p:cNvSpPr txBox="1"/>
            <p:nvPr/>
          </p:nvSpPr>
          <p:spPr>
            <a:xfrm>
              <a:off x="927300" y="3563500"/>
              <a:ext cx="26784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PHYSICAL HEALTH</a:t>
              </a:r>
              <a:endParaRPr sz="2200" b="0" i="0" u="none" strike="noStrike" cap="none">
                <a:solidFill>
                  <a:schemeClr val="dk1"/>
                </a:solidFill>
                <a:latin typeface="Oswald SemiBold"/>
                <a:ea typeface="Oswald SemiBold"/>
                <a:cs typeface="Oswald SemiBold"/>
                <a:sym typeface="Oswald SemiBold"/>
              </a:endParaRPr>
            </a:p>
          </p:txBody>
        </p:sp>
      </p:grpSp>
      <p:grpSp>
        <p:nvGrpSpPr>
          <p:cNvPr id="476" name="Google Shape;476;p22"/>
          <p:cNvGrpSpPr/>
          <p:nvPr/>
        </p:nvGrpSpPr>
        <p:grpSpPr>
          <a:xfrm>
            <a:off x="783175" y="2401095"/>
            <a:ext cx="3612900" cy="1052400"/>
            <a:chOff x="4685475" y="3552307"/>
            <a:chExt cx="3612900" cy="1052400"/>
          </a:xfrm>
        </p:grpSpPr>
        <p:sp>
          <p:nvSpPr>
            <p:cNvPr id="477" name="Google Shape;477;p22"/>
            <p:cNvSpPr/>
            <p:nvPr/>
          </p:nvSpPr>
          <p:spPr>
            <a:xfrm>
              <a:off x="4685475"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22"/>
            <p:cNvSpPr/>
            <p:nvPr/>
          </p:nvSpPr>
          <p:spPr>
            <a:xfrm>
              <a:off x="4806575"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2"/>
            <p:cNvSpPr txBox="1"/>
            <p:nvPr/>
          </p:nvSpPr>
          <p:spPr>
            <a:xfrm>
              <a:off x="4834450" y="3962195"/>
              <a:ext cx="33405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The world around you - air, land, animals and plants.</a:t>
              </a:r>
              <a:endParaRPr sz="1200" b="0" i="0" u="none" strike="noStrike" cap="none">
                <a:solidFill>
                  <a:schemeClr val="dk1"/>
                </a:solidFill>
                <a:latin typeface="Raleway"/>
                <a:ea typeface="Raleway"/>
                <a:cs typeface="Raleway"/>
                <a:sym typeface="Raleway"/>
              </a:endParaRPr>
            </a:p>
          </p:txBody>
        </p:sp>
        <p:sp>
          <p:nvSpPr>
            <p:cNvPr id="480" name="Google Shape;480;p22"/>
            <p:cNvSpPr txBox="1"/>
            <p:nvPr/>
          </p:nvSpPr>
          <p:spPr>
            <a:xfrm>
              <a:off x="4806574"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ENVIRONMENT</a:t>
              </a:r>
              <a:endParaRPr sz="2200" b="0" i="0" u="none" strike="noStrike" cap="none">
                <a:solidFill>
                  <a:schemeClr val="dk1"/>
                </a:solidFill>
                <a:latin typeface="Oswald SemiBold"/>
                <a:ea typeface="Oswald SemiBold"/>
                <a:cs typeface="Oswald SemiBold"/>
                <a:sym typeface="Oswald SemiBold"/>
              </a:endParaRPr>
            </a:p>
          </p:txBody>
        </p:sp>
      </p:grpSp>
      <p:grpSp>
        <p:nvGrpSpPr>
          <p:cNvPr id="481" name="Google Shape;481;p22"/>
          <p:cNvGrpSpPr/>
          <p:nvPr/>
        </p:nvGrpSpPr>
        <p:grpSpPr>
          <a:xfrm>
            <a:off x="4663625" y="2401045"/>
            <a:ext cx="3612900" cy="1052400"/>
            <a:chOff x="806200" y="3552307"/>
            <a:chExt cx="3612900" cy="1052400"/>
          </a:xfrm>
        </p:grpSpPr>
        <p:sp>
          <p:nvSpPr>
            <p:cNvPr id="482" name="Google Shape;482;p22"/>
            <p:cNvSpPr/>
            <p:nvPr/>
          </p:nvSpPr>
          <p:spPr>
            <a:xfrm>
              <a:off x="806200"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2"/>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2"/>
            <p:cNvSpPr txBox="1"/>
            <p:nvPr/>
          </p:nvSpPr>
          <p:spPr>
            <a:xfrm>
              <a:off x="955175" y="4068395"/>
              <a:ext cx="3340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Taking care of your feelings.</a:t>
              </a:r>
              <a:endParaRPr sz="1200" b="0" i="0" u="none" strike="noStrike" cap="none">
                <a:solidFill>
                  <a:schemeClr val="dk1"/>
                </a:solidFill>
                <a:latin typeface="Raleway"/>
                <a:ea typeface="Raleway"/>
                <a:cs typeface="Raleway"/>
                <a:sym typeface="Raleway"/>
              </a:endParaRPr>
            </a:p>
          </p:txBody>
        </p:sp>
        <p:sp>
          <p:nvSpPr>
            <p:cNvPr id="485" name="Google Shape;485;p22"/>
            <p:cNvSpPr txBox="1"/>
            <p:nvPr/>
          </p:nvSpPr>
          <p:spPr>
            <a:xfrm>
              <a:off x="927299"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MENTAL HEALTH</a:t>
              </a:r>
              <a:endParaRPr sz="2200" b="0" i="0" u="none" strike="noStrike" cap="none">
                <a:solidFill>
                  <a:schemeClr val="dk1"/>
                </a:solidFill>
                <a:latin typeface="Oswald SemiBold"/>
                <a:ea typeface="Oswald SemiBold"/>
                <a:cs typeface="Oswald SemiBold"/>
                <a:sym typeface="Oswald SemiBold"/>
              </a:endParaRPr>
            </a:p>
          </p:txBody>
        </p:sp>
      </p:grpSp>
      <p:grpSp>
        <p:nvGrpSpPr>
          <p:cNvPr id="486" name="Google Shape;486;p22"/>
          <p:cNvGrpSpPr/>
          <p:nvPr/>
        </p:nvGrpSpPr>
        <p:grpSpPr>
          <a:xfrm>
            <a:off x="4663625" y="1192582"/>
            <a:ext cx="3612900" cy="1052400"/>
            <a:chOff x="4685475" y="3552307"/>
            <a:chExt cx="3612900" cy="1052400"/>
          </a:xfrm>
        </p:grpSpPr>
        <p:sp>
          <p:nvSpPr>
            <p:cNvPr id="487" name="Google Shape;487;p22"/>
            <p:cNvSpPr/>
            <p:nvPr/>
          </p:nvSpPr>
          <p:spPr>
            <a:xfrm>
              <a:off x="4685475"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22"/>
            <p:cNvSpPr/>
            <p:nvPr/>
          </p:nvSpPr>
          <p:spPr>
            <a:xfrm>
              <a:off x="4806575"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2"/>
            <p:cNvSpPr txBox="1"/>
            <p:nvPr/>
          </p:nvSpPr>
          <p:spPr>
            <a:xfrm>
              <a:off x="4834450" y="3962195"/>
              <a:ext cx="33405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Raleway"/>
                  <a:ea typeface="Raleway"/>
                  <a:cs typeface="Raleway"/>
                  <a:sym typeface="Raleway"/>
                </a:rPr>
                <a:t>When you think of lots of fun and creative ideas together.</a:t>
              </a:r>
              <a:endParaRPr sz="1200" b="0" i="0" u="none" strike="noStrike" cap="none">
                <a:solidFill>
                  <a:schemeClr val="dk1"/>
                </a:solidFill>
                <a:latin typeface="Raleway"/>
                <a:ea typeface="Raleway"/>
                <a:cs typeface="Raleway"/>
                <a:sym typeface="Raleway"/>
              </a:endParaRPr>
            </a:p>
          </p:txBody>
        </p:sp>
        <p:sp>
          <p:nvSpPr>
            <p:cNvPr id="490" name="Google Shape;490;p22"/>
            <p:cNvSpPr txBox="1"/>
            <p:nvPr/>
          </p:nvSpPr>
          <p:spPr>
            <a:xfrm>
              <a:off x="4806574"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BRAINSTORM</a:t>
              </a:r>
              <a:endParaRPr sz="2200" b="0" i="0" u="none" strike="noStrike" cap="none">
                <a:solidFill>
                  <a:schemeClr val="dk1"/>
                </a:solidFill>
                <a:latin typeface="Oswald SemiBold"/>
                <a:ea typeface="Oswald SemiBold"/>
                <a:cs typeface="Oswald SemiBold"/>
                <a:sym typeface="Oswald SemiBold"/>
              </a:endParaRPr>
            </a:p>
          </p:txBody>
        </p:sp>
      </p:grpSp>
      <p:grpSp>
        <p:nvGrpSpPr>
          <p:cNvPr id="491" name="Google Shape;491;p22"/>
          <p:cNvGrpSpPr/>
          <p:nvPr/>
        </p:nvGrpSpPr>
        <p:grpSpPr>
          <a:xfrm>
            <a:off x="784350" y="1192557"/>
            <a:ext cx="3612900" cy="1052400"/>
            <a:chOff x="806200" y="3552307"/>
            <a:chExt cx="3612900" cy="1052400"/>
          </a:xfrm>
        </p:grpSpPr>
        <p:sp>
          <p:nvSpPr>
            <p:cNvPr id="492" name="Google Shape;492;p22"/>
            <p:cNvSpPr/>
            <p:nvPr/>
          </p:nvSpPr>
          <p:spPr>
            <a:xfrm>
              <a:off x="806200" y="35523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2"/>
            <p:cNvSpPr/>
            <p:nvPr/>
          </p:nvSpPr>
          <p:spPr>
            <a:xfrm>
              <a:off x="927300" y="3995198"/>
              <a:ext cx="3368400" cy="515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2"/>
            <p:cNvSpPr txBox="1"/>
            <p:nvPr/>
          </p:nvSpPr>
          <p:spPr>
            <a:xfrm>
              <a:off x="955175" y="3962195"/>
              <a:ext cx="33405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chemeClr val="dk1"/>
                  </a:solidFill>
                  <a:latin typeface="Raleway"/>
                  <a:ea typeface="Raleway"/>
                  <a:cs typeface="Raleway"/>
                  <a:sym typeface="Raleway"/>
                </a:rPr>
                <a:t>A special sign or picture that means something.</a:t>
              </a:r>
              <a:endParaRPr sz="1200" b="0" i="0" u="none" strike="noStrike" cap="none">
                <a:solidFill>
                  <a:schemeClr val="dk1"/>
                </a:solidFill>
                <a:latin typeface="Raleway"/>
                <a:ea typeface="Raleway"/>
                <a:cs typeface="Raleway"/>
                <a:sym typeface="Raleway"/>
              </a:endParaRPr>
            </a:p>
          </p:txBody>
        </p:sp>
        <p:sp>
          <p:nvSpPr>
            <p:cNvPr id="495" name="Google Shape;495;p22"/>
            <p:cNvSpPr txBox="1"/>
            <p:nvPr/>
          </p:nvSpPr>
          <p:spPr>
            <a:xfrm>
              <a:off x="927299" y="356350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SYMBOL</a:t>
              </a:r>
              <a:endParaRPr sz="2200" b="0" i="0" u="none" strike="noStrike" cap="none">
                <a:solidFill>
                  <a:schemeClr val="dk1"/>
                </a:solidFill>
                <a:latin typeface="Oswald SemiBold"/>
                <a:ea typeface="Oswald SemiBold"/>
                <a:cs typeface="Oswald SemiBold"/>
                <a:sym typeface="Oswald SemiBold"/>
              </a:endParaRPr>
            </a:p>
          </p:txBody>
        </p:sp>
      </p:grpSp>
      <p:grpSp>
        <p:nvGrpSpPr>
          <p:cNvPr id="496" name="Google Shape;496;p22"/>
          <p:cNvGrpSpPr/>
          <p:nvPr/>
        </p:nvGrpSpPr>
        <p:grpSpPr>
          <a:xfrm>
            <a:off x="4734050" y="2336063"/>
            <a:ext cx="3604500" cy="1052400"/>
            <a:chOff x="4689675" y="2254050"/>
            <a:chExt cx="3604500" cy="1052400"/>
          </a:xfrm>
        </p:grpSpPr>
        <p:pic>
          <p:nvPicPr>
            <p:cNvPr id="497" name="Google Shape;497;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498" name="Google Shape;498;p22"/>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MENTAL HEALTH</a:t>
              </a:r>
              <a:endParaRPr sz="3600" b="1" i="0" u="none" strike="noStrike" cap="none">
                <a:solidFill>
                  <a:schemeClr val="lt1"/>
                </a:solidFill>
                <a:latin typeface="Oswald"/>
                <a:ea typeface="Oswald"/>
                <a:cs typeface="Oswald"/>
                <a:sym typeface="Oswald"/>
              </a:endParaRPr>
            </a:p>
          </p:txBody>
        </p:sp>
      </p:grpSp>
      <p:grpSp>
        <p:nvGrpSpPr>
          <p:cNvPr id="499" name="Google Shape;499;p22"/>
          <p:cNvGrpSpPr/>
          <p:nvPr/>
        </p:nvGrpSpPr>
        <p:grpSpPr>
          <a:xfrm>
            <a:off x="853600" y="2336063"/>
            <a:ext cx="3604500" cy="1052400"/>
            <a:chOff x="4689675" y="2254050"/>
            <a:chExt cx="3604500" cy="1052400"/>
          </a:xfrm>
        </p:grpSpPr>
        <p:pic>
          <p:nvPicPr>
            <p:cNvPr id="500" name="Google Shape;500;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501" name="Google Shape;501;p22"/>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ENVIRONMENT</a:t>
              </a:r>
              <a:endParaRPr sz="3600" b="1" i="0" u="none" strike="noStrike" cap="none">
                <a:solidFill>
                  <a:schemeClr val="lt1"/>
                </a:solidFill>
                <a:latin typeface="Oswald"/>
                <a:ea typeface="Oswald"/>
                <a:cs typeface="Oswald"/>
                <a:sym typeface="Oswald"/>
              </a:endParaRPr>
            </a:p>
          </p:txBody>
        </p:sp>
      </p:grpSp>
      <p:grpSp>
        <p:nvGrpSpPr>
          <p:cNvPr id="502" name="Google Shape;502;p22"/>
          <p:cNvGrpSpPr/>
          <p:nvPr/>
        </p:nvGrpSpPr>
        <p:grpSpPr>
          <a:xfrm>
            <a:off x="853600" y="3544538"/>
            <a:ext cx="3604500" cy="1052400"/>
            <a:chOff x="4689675" y="2254050"/>
            <a:chExt cx="3604500" cy="1052400"/>
          </a:xfrm>
        </p:grpSpPr>
        <p:pic>
          <p:nvPicPr>
            <p:cNvPr id="503" name="Google Shape;503;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504" name="Google Shape;504;p22"/>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PHYSICAL HEALTH</a:t>
              </a:r>
              <a:endParaRPr sz="3600" b="1" i="0" u="none" strike="noStrike" cap="none">
                <a:solidFill>
                  <a:schemeClr val="lt1"/>
                </a:solidFill>
                <a:latin typeface="Oswald"/>
                <a:ea typeface="Oswald"/>
                <a:cs typeface="Oswald"/>
                <a:sym typeface="Oswald"/>
              </a:endParaRPr>
            </a:p>
          </p:txBody>
        </p:sp>
      </p:grpSp>
      <p:grpSp>
        <p:nvGrpSpPr>
          <p:cNvPr id="505" name="Google Shape;505;p22"/>
          <p:cNvGrpSpPr/>
          <p:nvPr/>
        </p:nvGrpSpPr>
        <p:grpSpPr>
          <a:xfrm>
            <a:off x="853600" y="1127600"/>
            <a:ext cx="3604500" cy="1052400"/>
            <a:chOff x="4689675" y="2254050"/>
            <a:chExt cx="3604500" cy="1052400"/>
          </a:xfrm>
        </p:grpSpPr>
        <p:pic>
          <p:nvPicPr>
            <p:cNvPr id="506" name="Google Shape;506;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507" name="Google Shape;507;p22"/>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SYMBOL</a:t>
              </a:r>
              <a:endParaRPr sz="3600" b="1" i="0" u="none" strike="noStrike" cap="none">
                <a:solidFill>
                  <a:schemeClr val="lt1"/>
                </a:solidFill>
                <a:latin typeface="Oswald"/>
                <a:ea typeface="Oswald"/>
                <a:cs typeface="Oswald"/>
                <a:sym typeface="Oswald"/>
              </a:endParaRPr>
            </a:p>
          </p:txBody>
        </p:sp>
      </p:grpSp>
      <p:grpSp>
        <p:nvGrpSpPr>
          <p:cNvPr id="508" name="Google Shape;508;p22"/>
          <p:cNvGrpSpPr/>
          <p:nvPr/>
        </p:nvGrpSpPr>
        <p:grpSpPr>
          <a:xfrm>
            <a:off x="4734050" y="1127600"/>
            <a:ext cx="3604500" cy="1052400"/>
            <a:chOff x="4689675" y="2254050"/>
            <a:chExt cx="3604500" cy="1052400"/>
          </a:xfrm>
        </p:grpSpPr>
        <p:pic>
          <p:nvPicPr>
            <p:cNvPr id="509" name="Google Shape;509;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510" name="Google Shape;510;p22"/>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BRAINSTORM</a:t>
              </a:r>
              <a:endParaRPr sz="3600" b="1" i="0" u="none" strike="noStrike" cap="none">
                <a:solidFill>
                  <a:schemeClr val="lt1"/>
                </a:solidFill>
                <a:latin typeface="Oswald"/>
                <a:ea typeface="Oswald"/>
                <a:cs typeface="Oswald"/>
                <a:sym typeface="Oswald"/>
              </a:endParaRPr>
            </a:p>
          </p:txBody>
        </p:sp>
      </p:grpSp>
      <p:sp>
        <p:nvSpPr>
          <p:cNvPr id="511" name="Google Shape;511;p22"/>
          <p:cNvSpPr txBox="1"/>
          <p:nvPr/>
        </p:nvSpPr>
        <p:spPr>
          <a:xfrm>
            <a:off x="4752800" y="3727813"/>
            <a:ext cx="3567000" cy="9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ABFF"/>
                </a:solidFill>
                <a:latin typeface="Raleway"/>
                <a:ea typeface="Raleway"/>
                <a:cs typeface="Raleway"/>
                <a:sym typeface="Raleway"/>
              </a:rPr>
              <a:t>Can you think of any other words that might be important? </a:t>
            </a:r>
            <a:endParaRPr sz="13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0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49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4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1"/>
                                        </p:tgtEl>
                                        <p:attrNameLst>
                                          <p:attrName>style.visibility</p:attrName>
                                        </p:attrNameLst>
                                      </p:cBhvr>
                                      <p:to>
                                        <p:strVal val="visible"/>
                                      </p:to>
                                    </p:set>
                                    <p:animEffect transition="in" filter="fade">
                                      <p:cBhvr>
                                        <p:cTn id="27"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3"/>
          <p:cNvSpPr txBox="1"/>
          <p:nvPr/>
        </p:nvSpPr>
        <p:spPr>
          <a:xfrm>
            <a:off x="431425"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HEALTHY FOOD MESSAGES WORKSHEET</a:t>
            </a:r>
            <a:endParaRPr sz="2300" b="1" i="0" u="none" strike="noStrike" cap="none">
              <a:solidFill>
                <a:schemeClr val="dk1"/>
              </a:solidFill>
              <a:latin typeface="Oswald"/>
              <a:ea typeface="Oswald"/>
              <a:cs typeface="Oswald"/>
              <a:sym typeface="Oswald"/>
            </a:endParaRPr>
          </a:p>
        </p:txBody>
      </p:sp>
      <p:grpSp>
        <p:nvGrpSpPr>
          <p:cNvPr id="517" name="Google Shape;517;p23"/>
          <p:cNvGrpSpPr/>
          <p:nvPr/>
        </p:nvGrpSpPr>
        <p:grpSpPr>
          <a:xfrm>
            <a:off x="431425" y="1313075"/>
            <a:ext cx="3978348" cy="499575"/>
            <a:chOff x="431425" y="1313075"/>
            <a:chExt cx="3978348" cy="499575"/>
          </a:xfrm>
        </p:grpSpPr>
        <p:sp>
          <p:nvSpPr>
            <p:cNvPr id="518" name="Google Shape;518;p23"/>
            <p:cNvSpPr/>
            <p:nvPr/>
          </p:nvSpPr>
          <p:spPr>
            <a:xfrm>
              <a:off x="431425" y="1369550"/>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What should be included in a school or home garden? </a:t>
              </a:r>
              <a:endParaRPr sz="1100" b="0" i="0" u="none" strike="noStrike" cap="none">
                <a:solidFill>
                  <a:schemeClr val="dk1"/>
                </a:solidFill>
                <a:latin typeface="Raleway"/>
                <a:ea typeface="Raleway"/>
                <a:cs typeface="Raleway"/>
                <a:sym typeface="Raleway"/>
              </a:endParaRPr>
            </a:p>
          </p:txBody>
        </p:sp>
        <p:sp>
          <p:nvSpPr>
            <p:cNvPr id="519" name="Google Shape;519;p23"/>
            <p:cNvSpPr/>
            <p:nvPr/>
          </p:nvSpPr>
          <p:spPr>
            <a:xfrm>
              <a:off x="480373" y="1313075"/>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What health messages do you see on the class collage we made of health messages, symbols and images?</a:t>
              </a:r>
              <a:endParaRPr sz="1100" b="0" i="0" u="none" strike="noStrike" cap="none">
                <a:solidFill>
                  <a:schemeClr val="dk1"/>
                </a:solidFill>
                <a:latin typeface="Raleway"/>
                <a:ea typeface="Raleway"/>
                <a:cs typeface="Raleway"/>
                <a:sym typeface="Raleway"/>
              </a:endParaRPr>
            </a:p>
          </p:txBody>
        </p:sp>
      </p:grpSp>
      <p:grpSp>
        <p:nvGrpSpPr>
          <p:cNvPr id="520" name="Google Shape;520;p23"/>
          <p:cNvGrpSpPr/>
          <p:nvPr/>
        </p:nvGrpSpPr>
        <p:grpSpPr>
          <a:xfrm>
            <a:off x="431425" y="1949324"/>
            <a:ext cx="3978348" cy="499575"/>
            <a:chOff x="431425" y="1949324"/>
            <a:chExt cx="3978348" cy="499575"/>
          </a:xfrm>
        </p:grpSpPr>
        <p:sp>
          <p:nvSpPr>
            <p:cNvPr id="521" name="Google Shape;521;p23"/>
            <p:cNvSpPr/>
            <p:nvPr/>
          </p:nvSpPr>
          <p:spPr>
            <a:xfrm>
              <a:off x="431425" y="2005799"/>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How do health messages on food influence your food choices? </a:t>
              </a:r>
              <a:endParaRPr sz="1100" b="0" i="0" u="none" strike="noStrike" cap="none">
                <a:solidFill>
                  <a:schemeClr val="dk1"/>
                </a:solidFill>
                <a:latin typeface="Raleway"/>
                <a:ea typeface="Raleway"/>
                <a:cs typeface="Raleway"/>
                <a:sym typeface="Raleway"/>
              </a:endParaRPr>
            </a:p>
          </p:txBody>
        </p:sp>
        <p:sp>
          <p:nvSpPr>
            <p:cNvPr id="522" name="Google Shape;522;p23"/>
            <p:cNvSpPr/>
            <p:nvPr/>
          </p:nvSpPr>
          <p:spPr>
            <a:xfrm>
              <a:off x="480373" y="1949324"/>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Why do you think these messages are on food packages or in advertisements?</a:t>
              </a:r>
              <a:endParaRPr sz="1100" b="0" i="0" u="none" strike="noStrike" cap="none">
                <a:solidFill>
                  <a:schemeClr val="dk1"/>
                </a:solidFill>
                <a:latin typeface="Raleway"/>
                <a:ea typeface="Raleway"/>
                <a:cs typeface="Raleway"/>
                <a:sym typeface="Raleway"/>
              </a:endParaRPr>
            </a:p>
          </p:txBody>
        </p:sp>
      </p:grpSp>
      <p:grpSp>
        <p:nvGrpSpPr>
          <p:cNvPr id="523" name="Google Shape;523;p23"/>
          <p:cNvGrpSpPr/>
          <p:nvPr/>
        </p:nvGrpSpPr>
        <p:grpSpPr>
          <a:xfrm>
            <a:off x="431425" y="2585574"/>
            <a:ext cx="3978348" cy="499575"/>
            <a:chOff x="431425" y="2585574"/>
            <a:chExt cx="3978348" cy="499575"/>
          </a:xfrm>
        </p:grpSpPr>
        <p:sp>
          <p:nvSpPr>
            <p:cNvPr id="524" name="Google Shape;524;p23"/>
            <p:cNvSpPr/>
            <p:nvPr/>
          </p:nvSpPr>
          <p:spPr>
            <a:xfrm>
              <a:off x="431425" y="2642049"/>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How can our garden encourage us to make healthy food choices? </a:t>
              </a:r>
              <a:endParaRPr sz="1100" b="0" i="0" u="none" strike="noStrike" cap="none">
                <a:solidFill>
                  <a:schemeClr val="dk1"/>
                </a:solidFill>
                <a:latin typeface="Raleway"/>
                <a:ea typeface="Raleway"/>
                <a:cs typeface="Raleway"/>
                <a:sym typeface="Raleway"/>
              </a:endParaRPr>
            </a:p>
          </p:txBody>
        </p:sp>
        <p:sp>
          <p:nvSpPr>
            <p:cNvPr id="525" name="Google Shape;525;p23"/>
            <p:cNvSpPr/>
            <p:nvPr/>
          </p:nvSpPr>
          <p:spPr>
            <a:xfrm>
              <a:off x="480373" y="2585574"/>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How might these messages make you feel about the food?</a:t>
              </a:r>
              <a:endParaRPr sz="1100" b="0" i="0" u="none" strike="noStrike" cap="none">
                <a:solidFill>
                  <a:schemeClr val="dk1"/>
                </a:solidFill>
                <a:latin typeface="Raleway"/>
                <a:ea typeface="Raleway"/>
                <a:cs typeface="Raleway"/>
                <a:sym typeface="Raleway"/>
              </a:endParaRPr>
            </a:p>
          </p:txBody>
        </p:sp>
      </p:grpSp>
      <p:grpSp>
        <p:nvGrpSpPr>
          <p:cNvPr id="526" name="Google Shape;526;p23"/>
          <p:cNvGrpSpPr/>
          <p:nvPr/>
        </p:nvGrpSpPr>
        <p:grpSpPr>
          <a:xfrm>
            <a:off x="431425" y="3221824"/>
            <a:ext cx="3978348" cy="499575"/>
            <a:chOff x="431425" y="3221824"/>
            <a:chExt cx="3978348" cy="499575"/>
          </a:xfrm>
        </p:grpSpPr>
        <p:sp>
          <p:nvSpPr>
            <p:cNvPr id="527" name="Google Shape;527;p23"/>
            <p:cNvSpPr/>
            <p:nvPr/>
          </p:nvSpPr>
          <p:spPr>
            <a:xfrm>
              <a:off x="431425" y="3278299"/>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How can our garden encourage us to make healthy food choices? </a:t>
              </a:r>
              <a:endParaRPr sz="1100" b="0" i="0" u="none" strike="noStrike" cap="none">
                <a:solidFill>
                  <a:schemeClr val="dk1"/>
                </a:solidFill>
                <a:latin typeface="Raleway"/>
                <a:ea typeface="Raleway"/>
                <a:cs typeface="Raleway"/>
                <a:sym typeface="Raleway"/>
              </a:endParaRPr>
            </a:p>
          </p:txBody>
        </p:sp>
        <p:sp>
          <p:nvSpPr>
            <p:cNvPr id="528" name="Google Shape;528;p23"/>
            <p:cNvSpPr/>
            <p:nvPr/>
          </p:nvSpPr>
          <p:spPr>
            <a:xfrm>
              <a:off x="480373" y="3221824"/>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Do these messages make you want to eat the food?</a:t>
              </a:r>
              <a:endParaRPr sz="11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Why or why not?</a:t>
              </a:r>
              <a:endParaRPr sz="1100" b="0" i="0" u="none" strike="noStrike" cap="none">
                <a:solidFill>
                  <a:schemeClr val="dk1"/>
                </a:solidFill>
                <a:latin typeface="Raleway"/>
                <a:ea typeface="Raleway"/>
                <a:cs typeface="Raleway"/>
                <a:sym typeface="Raleway"/>
              </a:endParaRPr>
            </a:p>
          </p:txBody>
        </p:sp>
      </p:grpSp>
      <p:grpSp>
        <p:nvGrpSpPr>
          <p:cNvPr id="529" name="Google Shape;529;p23"/>
          <p:cNvGrpSpPr/>
          <p:nvPr/>
        </p:nvGrpSpPr>
        <p:grpSpPr>
          <a:xfrm>
            <a:off x="431425" y="3858074"/>
            <a:ext cx="3978348" cy="499575"/>
            <a:chOff x="431425" y="3858074"/>
            <a:chExt cx="3978348" cy="499575"/>
          </a:xfrm>
        </p:grpSpPr>
        <p:sp>
          <p:nvSpPr>
            <p:cNvPr id="530" name="Google Shape;530;p23"/>
            <p:cNvSpPr/>
            <p:nvPr/>
          </p:nvSpPr>
          <p:spPr>
            <a:xfrm>
              <a:off x="431425" y="3914549"/>
              <a:ext cx="3929400" cy="4431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How can our garden encourage us to make healthy food choices? </a:t>
              </a:r>
              <a:endParaRPr sz="1100" b="0" i="0" u="none" strike="noStrike" cap="none">
                <a:solidFill>
                  <a:schemeClr val="dk1"/>
                </a:solidFill>
                <a:latin typeface="Raleway"/>
                <a:ea typeface="Raleway"/>
                <a:cs typeface="Raleway"/>
                <a:sym typeface="Raleway"/>
              </a:endParaRPr>
            </a:p>
          </p:txBody>
        </p:sp>
        <p:sp>
          <p:nvSpPr>
            <p:cNvPr id="531" name="Google Shape;531;p23"/>
            <p:cNvSpPr/>
            <p:nvPr/>
          </p:nvSpPr>
          <p:spPr>
            <a:xfrm>
              <a:off x="480373" y="3858074"/>
              <a:ext cx="3929400" cy="4431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Which messages do you think help us make healthy choices?</a:t>
              </a:r>
              <a:endParaRPr sz="1100" b="0" i="0" u="none" strike="noStrike" cap="none">
                <a:solidFill>
                  <a:schemeClr val="dk1"/>
                </a:solidFill>
                <a:latin typeface="Raleway"/>
                <a:ea typeface="Raleway"/>
                <a:cs typeface="Raleway"/>
                <a:sym typeface="Raleway"/>
              </a:endParaRPr>
            </a:p>
          </p:txBody>
        </p:sp>
      </p:grpSp>
      <p:pic>
        <p:nvPicPr>
          <p:cNvPr id="532" name="Google Shape;532;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13400" y="1313071"/>
            <a:ext cx="3929400" cy="2778216"/>
          </a:xfrm>
          <a:prstGeom prst="rect">
            <a:avLst/>
          </a:prstGeom>
          <a:noFill/>
          <a:ln>
            <a:noFill/>
          </a:ln>
          <a:effectLst>
            <a:outerShdw blurRad="57150" dist="19050" dir="5400000" algn="bl" rotWithShape="0">
              <a:srgbClr val="000000">
                <a:alpha val="49803"/>
              </a:srgbClr>
            </a:outerShdw>
          </a:effectLst>
        </p:spPr>
      </p:pic>
      <p:pic>
        <p:nvPicPr>
          <p:cNvPr id="533" name="Google Shape;53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54300" y="3721388"/>
            <a:ext cx="1028126" cy="998324"/>
          </a:xfrm>
          <a:prstGeom prst="rect">
            <a:avLst/>
          </a:prstGeom>
          <a:noFill/>
          <a:ln>
            <a:noFill/>
          </a:ln>
        </p:spPr>
      </p:pic>
      <p:pic>
        <p:nvPicPr>
          <p:cNvPr id="534" name="Google Shape;534;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18419" y="675500"/>
            <a:ext cx="367200" cy="367200"/>
          </a:xfrm>
          <a:prstGeom prst="rect">
            <a:avLst/>
          </a:prstGeom>
          <a:noFill/>
          <a:ln>
            <a:noFill/>
          </a:ln>
        </p:spPr>
      </p:pic>
      <p:pic>
        <p:nvPicPr>
          <p:cNvPr id="535" name="Google Shape;535;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06444"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base">
                                        <p:cTn id="7" dur="1000"/>
                                        <p:tgtEl>
                                          <p:spTgt spid="5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20"/>
                                        </p:tgtEl>
                                        <p:attrNameLst>
                                          <p:attrName>style.visibility</p:attrName>
                                        </p:attrNameLst>
                                      </p:cBhvr>
                                      <p:to>
                                        <p:strVal val="visible"/>
                                      </p:to>
                                    </p:set>
                                    <p:anim calcmode="lin" valueType="num">
                                      <p:cBhvr additive="base">
                                        <p:cTn id="12" dur="1000"/>
                                        <p:tgtEl>
                                          <p:spTgt spid="52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23"/>
                                        </p:tgtEl>
                                        <p:attrNameLst>
                                          <p:attrName>style.visibility</p:attrName>
                                        </p:attrNameLst>
                                      </p:cBhvr>
                                      <p:to>
                                        <p:strVal val="visible"/>
                                      </p:to>
                                    </p:set>
                                    <p:anim calcmode="lin" valueType="num">
                                      <p:cBhvr additive="base">
                                        <p:cTn id="17" dur="1000"/>
                                        <p:tgtEl>
                                          <p:spTgt spid="52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26"/>
                                        </p:tgtEl>
                                        <p:attrNameLst>
                                          <p:attrName>style.visibility</p:attrName>
                                        </p:attrNameLst>
                                      </p:cBhvr>
                                      <p:to>
                                        <p:strVal val="visible"/>
                                      </p:to>
                                    </p:set>
                                    <p:anim calcmode="lin" valueType="num">
                                      <p:cBhvr additive="base">
                                        <p:cTn id="22" dur="1000"/>
                                        <p:tgtEl>
                                          <p:spTgt spid="52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29"/>
                                        </p:tgtEl>
                                        <p:attrNameLst>
                                          <p:attrName>style.visibility</p:attrName>
                                        </p:attrNameLst>
                                      </p:cBhvr>
                                      <p:to>
                                        <p:strVal val="visible"/>
                                      </p:to>
                                    </p:set>
                                    <p:anim calcmode="lin" valueType="num">
                                      <p:cBhvr additive="base">
                                        <p:cTn id="27" dur="1000"/>
                                        <p:tgtEl>
                                          <p:spTgt spid="52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24" descr="A group of kids working in a garden&#10;&#10;AI-generated content may be incorrect."/>
          <p:cNvPicPr preferRelativeResize="0"/>
          <p:nvPr/>
        </p:nvPicPr>
        <p:blipFill rotWithShape="1">
          <a:blip r:embed="rId3">
            <a:alphaModFix/>
          </a:blip>
          <a:srcRect/>
          <a:stretch/>
        </p:blipFill>
        <p:spPr>
          <a:xfrm>
            <a:off x="5243995" y="266325"/>
            <a:ext cx="3687596" cy="4623727"/>
          </a:xfrm>
          <a:prstGeom prst="rect">
            <a:avLst/>
          </a:prstGeom>
          <a:noFill/>
          <a:ln>
            <a:noFill/>
          </a:ln>
        </p:spPr>
      </p:pic>
      <p:sp>
        <p:nvSpPr>
          <p:cNvPr id="541" name="Google Shape;541;p24"/>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542" name="Google Shape;542;p24"/>
          <p:cNvSpPr txBox="1"/>
          <p:nvPr/>
        </p:nvSpPr>
        <p:spPr>
          <a:xfrm>
            <a:off x="420400" y="1139925"/>
            <a:ext cx="45411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 so we have lots of energy to stay active!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543" name="Google Shape;543;p24"/>
          <p:cNvGrpSpPr/>
          <p:nvPr/>
        </p:nvGrpSpPr>
        <p:grpSpPr>
          <a:xfrm>
            <a:off x="523631" y="3293344"/>
            <a:ext cx="2005152" cy="1077312"/>
            <a:chOff x="3360450" y="1730823"/>
            <a:chExt cx="2060158" cy="1106865"/>
          </a:xfrm>
        </p:grpSpPr>
        <p:sp>
          <p:nvSpPr>
            <p:cNvPr id="544" name="Google Shape;544;p24"/>
            <p:cNvSpPr/>
            <p:nvPr/>
          </p:nvSpPr>
          <p:spPr>
            <a:xfrm>
              <a:off x="3360450"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24"/>
            <p:cNvSpPr/>
            <p:nvPr/>
          </p:nvSpPr>
          <p:spPr>
            <a:xfrm>
              <a:off x="3416000"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4"/>
            <p:cNvSpPr txBox="1"/>
            <p:nvPr/>
          </p:nvSpPr>
          <p:spPr>
            <a:xfrm>
              <a:off x="3663800"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IMAGINE</a:t>
              </a:r>
              <a:endParaRPr sz="2100" b="0" i="0" u="none" strike="noStrike" cap="none">
                <a:solidFill>
                  <a:schemeClr val="dk1"/>
                </a:solidFill>
                <a:latin typeface="Oswald SemiBold"/>
                <a:ea typeface="Oswald SemiBold"/>
                <a:cs typeface="Oswald SemiBold"/>
                <a:sym typeface="Oswald SemiBold"/>
              </a:endParaRPr>
            </a:p>
          </p:txBody>
        </p:sp>
        <p:sp>
          <p:nvSpPr>
            <p:cNvPr id="547" name="Google Shape;547;p24"/>
            <p:cNvSpPr txBox="1"/>
            <p:nvPr/>
          </p:nvSpPr>
          <p:spPr>
            <a:xfrm>
              <a:off x="3416000"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Brainstorm!</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Choose a solution.</a:t>
              </a:r>
              <a:endParaRPr sz="1000" b="0" i="0" u="none" strike="noStrike" cap="none">
                <a:solidFill>
                  <a:schemeClr val="dk1"/>
                </a:solidFill>
                <a:latin typeface="Raleway"/>
                <a:ea typeface="Raleway"/>
                <a:cs typeface="Raleway"/>
                <a:sym typeface="Raleway"/>
              </a:endParaRPr>
            </a:p>
          </p:txBody>
        </p:sp>
        <p:pic>
          <p:nvPicPr>
            <p:cNvPr id="548" name="Google Shape;548;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549" name="Google Shape;549;p24"/>
            <p:cNvSpPr txBox="1"/>
            <p:nvPr/>
          </p:nvSpPr>
          <p:spPr>
            <a:xfrm>
              <a:off x="346692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2.</a:t>
              </a:r>
              <a:endParaRPr sz="2100" b="0" i="0" u="none" strike="noStrike" cap="none">
                <a:solidFill>
                  <a:schemeClr val="dk1"/>
                </a:solidFill>
                <a:latin typeface="Oswald SemiBold"/>
                <a:ea typeface="Oswald SemiBold"/>
                <a:cs typeface="Oswald SemiBold"/>
                <a:sym typeface="Oswald SemiBold"/>
              </a:endParaRPr>
            </a:p>
          </p:txBody>
        </p:sp>
      </p:grpSp>
      <p:grpSp>
        <p:nvGrpSpPr>
          <p:cNvPr id="550" name="Google Shape;550;p24"/>
          <p:cNvGrpSpPr/>
          <p:nvPr/>
        </p:nvGrpSpPr>
        <p:grpSpPr>
          <a:xfrm>
            <a:off x="523618" y="2018222"/>
            <a:ext cx="2005150" cy="1077321"/>
            <a:chOff x="865825" y="1704975"/>
            <a:chExt cx="2060156" cy="1106875"/>
          </a:xfrm>
        </p:grpSpPr>
        <p:sp>
          <p:nvSpPr>
            <p:cNvPr id="551" name="Google Shape;551;p24"/>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24"/>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3" name="Google Shape;553;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554" name="Google Shape;554;p24"/>
            <p:cNvSpPr txBox="1"/>
            <p:nvPr/>
          </p:nvSpPr>
          <p:spPr>
            <a:xfrm>
              <a:off x="1169174" y="1809426"/>
              <a:ext cx="17568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ASK</a:t>
              </a:r>
              <a:endParaRPr sz="2100" b="0" i="0" u="none" strike="noStrike" cap="none">
                <a:solidFill>
                  <a:schemeClr val="dk1"/>
                </a:solidFill>
                <a:latin typeface="Oswald SemiBold"/>
                <a:ea typeface="Oswald SemiBold"/>
                <a:cs typeface="Oswald SemiBold"/>
                <a:sym typeface="Oswald SemiBold"/>
              </a:endParaRPr>
            </a:p>
          </p:txBody>
        </p:sp>
        <p:sp>
          <p:nvSpPr>
            <p:cNvPr id="555" name="Google Shape;555;p24"/>
            <p:cNvSpPr txBox="1"/>
            <p:nvPr/>
          </p:nvSpPr>
          <p:spPr>
            <a:xfrm>
              <a:off x="921375" y="2161450"/>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What’s the problem?</a:t>
              </a:r>
              <a:endParaRPr sz="1000" b="0" i="0" u="none" strike="noStrike" cap="none">
                <a:solidFill>
                  <a:schemeClr val="dk1"/>
                </a:solidFill>
                <a:latin typeface="Raleway"/>
                <a:ea typeface="Raleway"/>
                <a:cs typeface="Raleway"/>
                <a:sym typeface="Raleway"/>
              </a:endParaRPr>
            </a:p>
          </p:txBody>
        </p:sp>
        <p:sp>
          <p:nvSpPr>
            <p:cNvPr id="556" name="Google Shape;556;p24"/>
            <p:cNvSpPr txBox="1"/>
            <p:nvPr/>
          </p:nvSpPr>
          <p:spPr>
            <a:xfrm>
              <a:off x="977463" y="1809417"/>
              <a:ext cx="3450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1.</a:t>
              </a:r>
              <a:endParaRPr sz="2100" b="0" i="0" u="none" strike="noStrike" cap="none">
                <a:solidFill>
                  <a:schemeClr val="dk1"/>
                </a:solidFill>
                <a:latin typeface="Oswald SemiBold"/>
                <a:ea typeface="Oswald SemiBold"/>
                <a:cs typeface="Oswald SemiBold"/>
                <a:sym typeface="Oswald SemiBold"/>
              </a:endParaRPr>
            </a:p>
          </p:txBody>
        </p:sp>
      </p:grpSp>
      <p:pic>
        <p:nvPicPr>
          <p:cNvPr id="557" name="Google Shape;557;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558" name="Google Shape;558;p24"/>
          <p:cNvPicPr preferRelativeResize="0"/>
          <p:nvPr/>
        </p:nvPicPr>
        <p:blipFill rotWithShape="1">
          <a:blip r:embed="rId7" cstate="screen">
            <a:alphaModFix/>
            <a:extLst>
              <a:ext uri="{28A0092B-C50C-407E-A947-70E740481C1C}">
                <a14:useLocalDpi xmlns:a14="http://schemas.microsoft.com/office/drawing/2010/main"/>
              </a:ext>
            </a:extLst>
          </a:blip>
          <a:srcRect l="4254" r="4254"/>
          <a:stretch/>
        </p:blipFill>
        <p:spPr>
          <a:xfrm flipH="1">
            <a:off x="2851975" y="2253150"/>
            <a:ext cx="2623025" cy="3127899"/>
          </a:xfrm>
          <a:prstGeom prst="rect">
            <a:avLst/>
          </a:prstGeom>
          <a:noFill/>
          <a:ln>
            <a:noFill/>
          </a:ln>
        </p:spPr>
      </p:pic>
      <p:pic>
        <p:nvPicPr>
          <p:cNvPr id="559" name="Google Shape;559;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3"/>
        <p:cNvGrpSpPr/>
        <p:nvPr/>
      </p:nvGrpSpPr>
      <p:grpSpPr>
        <a:xfrm>
          <a:off x="0" y="0"/>
          <a:ext cx="0" cy="0"/>
          <a:chOff x="0" y="0"/>
          <a:chExt cx="0" cy="0"/>
        </a:xfrm>
      </p:grpSpPr>
      <p:sp>
        <p:nvSpPr>
          <p:cNvPr id="564" name="Google Shape;564;p25"/>
          <p:cNvSpPr/>
          <p:nvPr/>
        </p:nvSpPr>
        <p:spPr>
          <a:xfrm>
            <a:off x="491625" y="1686675"/>
            <a:ext cx="8160600" cy="30549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DESIGN - IMAGINE</a:t>
            </a:r>
            <a:endParaRPr sz="2300" b="1" i="0" u="none" strike="noStrike" cap="none">
              <a:solidFill>
                <a:schemeClr val="dk1"/>
              </a:solidFill>
              <a:latin typeface="Oswald"/>
              <a:ea typeface="Oswald"/>
              <a:cs typeface="Oswald"/>
              <a:sym typeface="Oswald"/>
            </a:endParaRPr>
          </a:p>
        </p:txBody>
      </p:sp>
      <p:sp>
        <p:nvSpPr>
          <p:cNvPr id="566" name="Google Shape;566;p25"/>
          <p:cNvSpPr txBox="1"/>
          <p:nvPr/>
        </p:nvSpPr>
        <p:spPr>
          <a:xfrm>
            <a:off x="420400" y="1139925"/>
            <a:ext cx="83031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 So we have lots of energy to stay active!</a:t>
            </a:r>
            <a:endParaRPr sz="1000" b="0" i="0" u="none" strike="noStrike" cap="none">
              <a:solidFill>
                <a:schemeClr val="dk1"/>
              </a:solidFill>
              <a:latin typeface="Raleway"/>
              <a:ea typeface="Raleway"/>
              <a:cs typeface="Raleway"/>
              <a:sym typeface="Raleway"/>
            </a:endParaRPr>
          </a:p>
        </p:txBody>
      </p:sp>
      <p:sp>
        <p:nvSpPr>
          <p:cNvPr id="567" name="Google Shape;567;p25"/>
          <p:cNvSpPr txBox="1"/>
          <p:nvPr/>
        </p:nvSpPr>
        <p:spPr>
          <a:xfrm>
            <a:off x="491625" y="1702600"/>
            <a:ext cx="3000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Draw and write your ideas in the box.</a:t>
            </a:r>
            <a:endParaRPr sz="1000" b="1" i="0" u="none" strike="noStrike" cap="none">
              <a:solidFill>
                <a:srgbClr val="00ABFF"/>
              </a:solidFill>
              <a:latin typeface="Raleway"/>
              <a:ea typeface="Raleway"/>
              <a:cs typeface="Raleway"/>
              <a:sym typeface="Raleway"/>
            </a:endParaRPr>
          </a:p>
        </p:txBody>
      </p:sp>
      <p:pic>
        <p:nvPicPr>
          <p:cNvPr id="568" name="Google Shape;568;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20444" y="675500"/>
            <a:ext cx="367200" cy="367200"/>
          </a:xfrm>
          <a:prstGeom prst="rect">
            <a:avLst/>
          </a:prstGeom>
          <a:noFill/>
          <a:ln>
            <a:noFill/>
          </a:ln>
        </p:spPr>
      </p:pic>
      <p:pic>
        <p:nvPicPr>
          <p:cNvPr id="569" name="Google Shape;569;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08469" y="675500"/>
            <a:ext cx="367200" cy="367200"/>
          </a:xfrm>
          <a:prstGeom prst="rect">
            <a:avLst/>
          </a:prstGeom>
          <a:noFill/>
          <a:ln>
            <a:noFill/>
          </a:ln>
        </p:spPr>
      </p:pic>
      <p:pic>
        <p:nvPicPr>
          <p:cNvPr id="570" name="Google Shape;570;p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7898025" y="2939125"/>
            <a:ext cx="1294876" cy="205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Google Shape;93;p3"/>
          <p:cNvGraphicFramePr/>
          <p:nvPr/>
        </p:nvGraphicFramePr>
        <p:xfrm>
          <a:off x="431425" y="1171525"/>
          <a:ext cx="8292200" cy="3413700"/>
        </p:xfrm>
        <a:graphic>
          <a:graphicData uri="http://schemas.openxmlformats.org/drawingml/2006/table">
            <a:tbl>
              <a:tblPr>
                <a:noFill/>
                <a:tableStyleId>{FD2989FB-2EB0-4BDB-AD87-F06DFDFC173A}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sng" strike="noStrike" cap="none" dirty="0">
                          <a:solidFill>
                            <a:schemeClr val="hlink"/>
                          </a:solidFill>
                          <a:latin typeface="Raleway"/>
                          <a:ea typeface="Raleway"/>
                          <a:cs typeface="Raleway"/>
                          <a:sym typeface="Raleway"/>
                          <a:hlinkClick r:id="rId3"/>
                        </a:rPr>
                        <a:t>Angry Ogre</a:t>
                      </a:r>
                      <a:r>
                        <a:rPr lang="en" sz="800" b="1" u="none" strike="noStrike" cap="none" dirty="0">
                          <a:latin typeface="Raleway"/>
                          <a:ea typeface="Raleway"/>
                          <a:cs typeface="Raleway"/>
                          <a:sym typeface="Raleway"/>
                        </a:rPr>
                        <a:t> </a:t>
                      </a:r>
                      <a:endParaRPr sz="800" b="1" u="none" strike="noStrike" cap="none" dirty="0">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dirty="0">
                          <a:latin typeface="Raleway"/>
                          <a:ea typeface="Raleway"/>
                          <a:cs typeface="Raleway"/>
                          <a:sym typeface="Raleway"/>
                        </a:rPr>
                        <a:t>(similar to What’s the Time </a:t>
                      </a:r>
                      <a:r>
                        <a:rPr lang="en" sz="800" u="none" strike="noStrike" cap="none" dirty="0" err="1">
                          <a:latin typeface="Raleway"/>
                          <a:ea typeface="Raleway"/>
                          <a:cs typeface="Raleway"/>
                          <a:sym typeface="Raleway"/>
                        </a:rPr>
                        <a:t>Mr</a:t>
                      </a:r>
                      <a:r>
                        <a:rPr lang="en" sz="800" u="none" strike="noStrike" cap="none" dirty="0">
                          <a:latin typeface="Raleway"/>
                          <a:ea typeface="Raleway"/>
                          <a:cs typeface="Raleway"/>
                          <a:sym typeface="Raleway"/>
                        </a:rPr>
                        <a:t> Wolf)</a:t>
                      </a:r>
                      <a:endParaRPr sz="800" u="none" strike="noStrike" cap="none" dirty="0">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1 ball per student</a:t>
                      </a:r>
                      <a:endParaRPr sz="800" u="none" strike="noStrike" cap="none">
                        <a:latin typeface="Raleway"/>
                        <a:ea typeface="Raleway"/>
                        <a:cs typeface="Raleway"/>
                        <a:sym typeface="Raleway"/>
                      </a:endParaRPr>
                    </a:p>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Students line up along the playing area, directly opposite a ball on the far side of the playing area.</a:t>
                      </a:r>
                      <a:endParaRPr sz="800" u="none" strike="noStrike" cap="none">
                        <a:latin typeface="Raleway"/>
                        <a:ea typeface="Raleway"/>
                        <a:cs typeface="Raleway"/>
                        <a:sym typeface="Raleway"/>
                      </a:endParaRPr>
                    </a:p>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A student or the teacher is the ‘Angry Ogre’ and must stand in front of the balls with their back to the students.</a:t>
                      </a:r>
                      <a:endParaRPr sz="800" u="none" strike="noStrike" cap="none">
                        <a:latin typeface="Raleway"/>
                        <a:ea typeface="Raleway"/>
                        <a:cs typeface="Raleway"/>
                        <a:sym typeface="Raleway"/>
                      </a:endParaRPr>
                    </a:p>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Students sneak up behind the Angry Ogre to steal a ball. When the Angry Ogre turns around, students must freeze! If the Angry Ogre spots someone moving, they must go back to the starting line.</a:t>
                      </a:r>
                      <a:endParaRPr sz="800" u="none" strike="noStrike" cap="none">
                        <a:latin typeface="Raleway"/>
                        <a:ea typeface="Raleway"/>
                        <a:cs typeface="Raleway"/>
                        <a:sym typeface="Raleway"/>
                      </a:endParaRPr>
                    </a:p>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When a student grabs a ball, they shout ‘Angry Ogre!’ Students run to grab a ball and race back to the starting line while Angry Ogre aims to chase and tag as many students as possible.</a:t>
                      </a:r>
                      <a:endParaRPr sz="800" u="none" strike="noStrike" cap="none">
                        <a:latin typeface="Raleway"/>
                        <a:ea typeface="Raleway"/>
                        <a:cs typeface="Raleway"/>
                        <a:sym typeface="Raleway"/>
                      </a:endParaRPr>
                    </a:p>
                    <a:p>
                      <a:pPr marL="274320" marR="0" lvl="0" indent="-17526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If anyone makes it back without being tagged by the Angry Ogre, they win!</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Handball Relay </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1 ball per group of 4-6 students</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Place cones in a line on the ground with students standing behind a cone. Have a student stand a few </a:t>
                      </a:r>
                      <a:r>
                        <a:rPr lang="en" sz="800" u="none" strike="noStrike" cap="none" dirty="0" err="1">
                          <a:solidFill>
                            <a:schemeClr val="dk1"/>
                          </a:solidFill>
                          <a:latin typeface="Raleway"/>
                          <a:ea typeface="Raleway"/>
                          <a:cs typeface="Raleway"/>
                          <a:sym typeface="Raleway"/>
                        </a:rPr>
                        <a:t>metres</a:t>
                      </a:r>
                      <a:r>
                        <a:rPr lang="en" sz="800" u="none" strike="noStrike" cap="none" dirty="0">
                          <a:solidFill>
                            <a:schemeClr val="dk1"/>
                          </a:solidFill>
                          <a:latin typeface="Raleway"/>
                          <a:ea typeface="Raleway"/>
                          <a:cs typeface="Raleway"/>
                          <a:sym typeface="Raleway"/>
                        </a:rPr>
                        <a:t> away facing the group with the football on the ground halfway between them.</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Students race forward, pick up the ball and handball it to the student. They then run around the student, receive the ball back and return it to the middle as they make their way back to their starting cone. Do this a few times!</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Next the students could handball the football back and forth.</a:t>
                      </a:r>
                      <a:endParaRPr sz="800" u="none" strike="noStrike" cap="none" dirty="0">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dirty="0">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dirty="0">
                          <a:solidFill>
                            <a:schemeClr val="dk1"/>
                          </a:solidFill>
                          <a:latin typeface="Raleway Medium"/>
                          <a:ea typeface="Raleway Medium"/>
                          <a:cs typeface="Raleway Medium"/>
                          <a:sym typeface="Raleway Medium"/>
                        </a:rPr>
                        <a:t>Modified version</a:t>
                      </a:r>
                      <a:endParaRPr sz="800" u="none" strike="noStrike" cap="none" dirty="0">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dirty="0">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Ball starts on the ground midway between the facing student and the group</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First student runs forward</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Picks up the ball</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Handballs to the facing student</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Receives the ball back</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Returns the ball to the  middle </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Returns to the original cone</a:t>
                      </a:r>
                      <a:endParaRPr sz="800" u="none" strike="noStrike" cap="none" dirty="0">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dirty="0">
                          <a:solidFill>
                            <a:schemeClr val="dk1"/>
                          </a:solidFill>
                          <a:latin typeface="Raleway"/>
                          <a:ea typeface="Raleway"/>
                          <a:cs typeface="Raleway"/>
                          <a:sym typeface="Raleway"/>
                        </a:rPr>
                        <a:t>Repeat</a:t>
                      </a:r>
                      <a:endParaRPr sz="800" u="none" strike="noStrike" cap="none" dirty="0">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4" name="Google Shape;94;p3"/>
          <p:cNvSpPr txBox="1"/>
          <p:nvPr/>
        </p:nvSpPr>
        <p:spPr>
          <a:xfrm>
            <a:off x="431425" y="625250"/>
            <a:ext cx="63861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p:txBody>
      </p:sp>
      <p:pic>
        <p:nvPicPr>
          <p:cNvPr id="95" name="Google Shape;95;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24579" y="3143030"/>
            <a:ext cx="1306325" cy="1244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26"/>
          <p:cNvSpPr/>
          <p:nvPr/>
        </p:nvSpPr>
        <p:spPr>
          <a:xfrm>
            <a:off x="4752325" y="3570130"/>
            <a:ext cx="3884400" cy="392400"/>
          </a:xfrm>
          <a:prstGeom prst="roundRect">
            <a:avLst>
              <a:gd name="adj" fmla="val 19362"/>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76" name="Google Shape;576;p26"/>
          <p:cNvSpPr txBox="1"/>
          <p:nvPr/>
        </p:nvSpPr>
        <p:spPr>
          <a:xfrm>
            <a:off x="4753300" y="3570125"/>
            <a:ext cx="3884328" cy="39239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Reflect: </a:t>
            </a:r>
            <a:r>
              <a:rPr lang="en" sz="800" b="0" i="0" u="none" strike="noStrike" cap="none">
                <a:solidFill>
                  <a:schemeClr val="dk1"/>
                </a:solidFill>
                <a:latin typeface="Raleway Medium"/>
                <a:ea typeface="Raleway Medium"/>
                <a:cs typeface="Raleway Medium"/>
                <a:sym typeface="Raleway Medium"/>
              </a:rPr>
              <a:t>Talk to your partner. What did you learn from the activity? What did or didn't work?</a:t>
            </a:r>
            <a:endParaRPr sz="800" b="0" i="0" u="none" strike="noStrike" cap="none">
              <a:solidFill>
                <a:schemeClr val="dk1"/>
              </a:solidFill>
              <a:latin typeface="Raleway Medium"/>
              <a:ea typeface="Raleway Medium"/>
              <a:cs typeface="Raleway Medium"/>
              <a:sym typeface="Raleway Medium"/>
            </a:endParaRPr>
          </a:p>
        </p:txBody>
      </p:sp>
      <p:grpSp>
        <p:nvGrpSpPr>
          <p:cNvPr id="577" name="Google Shape;577;p26"/>
          <p:cNvGrpSpPr/>
          <p:nvPr/>
        </p:nvGrpSpPr>
        <p:grpSpPr>
          <a:xfrm>
            <a:off x="514452" y="1414418"/>
            <a:ext cx="4058768" cy="232023"/>
            <a:chOff x="431425" y="1283025"/>
            <a:chExt cx="4141600" cy="265200"/>
          </a:xfrm>
        </p:grpSpPr>
        <p:sp>
          <p:nvSpPr>
            <p:cNvPr id="578" name="Google Shape;578;p26"/>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79" name="Google Shape;579;p26"/>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Imagine:</a:t>
              </a:r>
              <a:r>
                <a:rPr lang="en" sz="800" b="0" i="0" u="none" strike="noStrike" cap="none">
                  <a:solidFill>
                    <a:schemeClr val="dk1"/>
                  </a:solidFill>
                  <a:latin typeface="Raleway Medium"/>
                  <a:ea typeface="Raleway Medium"/>
                  <a:cs typeface="Raleway Medium"/>
                  <a:sym typeface="Raleway Medium"/>
                </a:rPr>
                <a:t> What are your ideas for this challenge?</a:t>
              </a:r>
              <a:endParaRPr sz="800" b="0" i="0" u="none" strike="noStrike" cap="none">
                <a:solidFill>
                  <a:schemeClr val="dk1"/>
                </a:solidFill>
                <a:latin typeface="Raleway Medium"/>
                <a:ea typeface="Raleway Medium"/>
                <a:cs typeface="Raleway Medium"/>
                <a:sym typeface="Raleway Medium"/>
              </a:endParaRPr>
            </a:p>
          </p:txBody>
        </p:sp>
      </p:grpSp>
      <p:grpSp>
        <p:nvGrpSpPr>
          <p:cNvPr id="580" name="Google Shape;580;p26"/>
          <p:cNvGrpSpPr/>
          <p:nvPr/>
        </p:nvGrpSpPr>
        <p:grpSpPr>
          <a:xfrm>
            <a:off x="613625" y="4436950"/>
            <a:ext cx="2730575" cy="265200"/>
            <a:chOff x="611775" y="1696175"/>
            <a:chExt cx="2730575" cy="265200"/>
          </a:xfrm>
        </p:grpSpPr>
        <p:sp>
          <p:nvSpPr>
            <p:cNvPr id="581" name="Google Shape;581;p26"/>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582" name="Google Shape;582;p26"/>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83" name="Google Shape;583;p26"/>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584" name="Google Shape;584;p26"/>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585" name="Google Shape;585;p26"/>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pic>
        <p:nvPicPr>
          <p:cNvPr id="586" name="Google Shape;586;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7819" y="675500"/>
            <a:ext cx="367200" cy="367200"/>
          </a:xfrm>
          <a:prstGeom prst="rect">
            <a:avLst/>
          </a:prstGeom>
          <a:noFill/>
          <a:ln>
            <a:noFill/>
          </a:ln>
        </p:spPr>
      </p:pic>
      <p:pic>
        <p:nvPicPr>
          <p:cNvPr id="587" name="Google Shape;587;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45844" y="675500"/>
            <a:ext cx="367200" cy="367200"/>
          </a:xfrm>
          <a:prstGeom prst="rect">
            <a:avLst/>
          </a:prstGeom>
          <a:noFill/>
          <a:ln>
            <a:noFill/>
          </a:ln>
        </p:spPr>
      </p:pic>
      <p:sp>
        <p:nvSpPr>
          <p:cNvPr id="588" name="Google Shape;588;p26"/>
          <p:cNvSpPr txBox="1"/>
          <p:nvPr/>
        </p:nvSpPr>
        <p:spPr>
          <a:xfrm>
            <a:off x="431425"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Self reflection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589" name="Google Shape;589;p26"/>
          <p:cNvSpPr/>
          <p:nvPr/>
        </p:nvSpPr>
        <p:spPr>
          <a:xfrm>
            <a:off x="514450" y="1712625"/>
            <a:ext cx="3876000" cy="6180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nvGrpSpPr>
          <p:cNvPr id="590" name="Google Shape;590;p26"/>
          <p:cNvGrpSpPr/>
          <p:nvPr/>
        </p:nvGrpSpPr>
        <p:grpSpPr>
          <a:xfrm>
            <a:off x="514452" y="4173868"/>
            <a:ext cx="4058768" cy="232023"/>
            <a:chOff x="431425" y="1283025"/>
            <a:chExt cx="4141600" cy="265200"/>
          </a:xfrm>
        </p:grpSpPr>
        <p:sp>
          <p:nvSpPr>
            <p:cNvPr id="591" name="Google Shape;591;p26"/>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92" name="Google Shape;592;p26"/>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Test</a:t>
              </a:r>
              <a:r>
                <a:rPr lang="en" sz="800" b="0" i="0" u="none" strike="noStrike" cap="none">
                  <a:solidFill>
                    <a:schemeClr val="dk1"/>
                  </a:solidFill>
                  <a:latin typeface="Raleway Medium"/>
                  <a:ea typeface="Raleway Medium"/>
                  <a:cs typeface="Raleway Medium"/>
                  <a:sym typeface="Raleway Medium"/>
                </a:rPr>
                <a:t>: Did your design work?</a:t>
              </a:r>
              <a:endParaRPr sz="800" b="0" i="0" u="none" strike="noStrike" cap="none">
                <a:solidFill>
                  <a:schemeClr val="dk1"/>
                </a:solidFill>
                <a:latin typeface="Raleway Medium"/>
                <a:ea typeface="Raleway Medium"/>
                <a:cs typeface="Raleway Medium"/>
                <a:sym typeface="Raleway Medium"/>
              </a:endParaRPr>
            </a:p>
          </p:txBody>
        </p:sp>
      </p:grpSp>
      <p:grpSp>
        <p:nvGrpSpPr>
          <p:cNvPr id="593" name="Google Shape;593;p26"/>
          <p:cNvGrpSpPr/>
          <p:nvPr/>
        </p:nvGrpSpPr>
        <p:grpSpPr>
          <a:xfrm>
            <a:off x="514452" y="2492268"/>
            <a:ext cx="4058768" cy="232023"/>
            <a:chOff x="431425" y="1283025"/>
            <a:chExt cx="4141600" cy="265200"/>
          </a:xfrm>
        </p:grpSpPr>
        <p:sp>
          <p:nvSpPr>
            <p:cNvPr id="594" name="Google Shape;594;p26"/>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95" name="Google Shape;595;p26"/>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Design: </a:t>
              </a:r>
              <a:r>
                <a:rPr lang="en" sz="800" b="0" i="0" u="none" strike="noStrike" cap="none">
                  <a:solidFill>
                    <a:schemeClr val="dk1"/>
                  </a:solidFill>
                  <a:latin typeface="Raleway Medium"/>
                  <a:ea typeface="Raleway Medium"/>
                  <a:cs typeface="Raleway Medium"/>
                  <a:sym typeface="Raleway Medium"/>
                </a:rPr>
                <a:t>Draw and label your design. Create it.</a:t>
              </a:r>
              <a:endParaRPr sz="800" b="0" i="0" u="none" strike="noStrike" cap="none">
                <a:solidFill>
                  <a:schemeClr val="dk1"/>
                </a:solidFill>
                <a:latin typeface="Raleway Medium"/>
                <a:ea typeface="Raleway Medium"/>
                <a:cs typeface="Raleway Medium"/>
                <a:sym typeface="Raleway Medium"/>
              </a:endParaRPr>
            </a:p>
          </p:txBody>
        </p:sp>
      </p:grpSp>
      <p:sp>
        <p:nvSpPr>
          <p:cNvPr id="596" name="Google Shape;596;p26"/>
          <p:cNvSpPr/>
          <p:nvPr/>
        </p:nvSpPr>
        <p:spPr>
          <a:xfrm>
            <a:off x="514450" y="2790475"/>
            <a:ext cx="3876000" cy="1239000"/>
          </a:xfrm>
          <a:prstGeom prst="roundRect">
            <a:avLst>
              <a:gd name="adj" fmla="val 11788"/>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nvGrpSpPr>
          <p:cNvPr id="597" name="Google Shape;597;p26"/>
          <p:cNvGrpSpPr/>
          <p:nvPr/>
        </p:nvGrpSpPr>
        <p:grpSpPr>
          <a:xfrm>
            <a:off x="4752327" y="1414418"/>
            <a:ext cx="3885301" cy="232031"/>
            <a:chOff x="431425" y="1283025"/>
            <a:chExt cx="3964593" cy="265208"/>
          </a:xfrm>
        </p:grpSpPr>
        <p:sp>
          <p:nvSpPr>
            <p:cNvPr id="598" name="Google Shape;598;p26"/>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599" name="Google Shape;599;p26"/>
            <p:cNvSpPr txBox="1"/>
            <p:nvPr/>
          </p:nvSpPr>
          <p:spPr>
            <a:xfrm>
              <a:off x="432418" y="1283033"/>
              <a:ext cx="3963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Improve: </a:t>
              </a:r>
              <a:r>
                <a:rPr lang="en" sz="800" b="0" i="0" u="none" strike="noStrike" cap="none">
                  <a:solidFill>
                    <a:schemeClr val="dk1"/>
                  </a:solidFill>
                  <a:latin typeface="Raleway Medium"/>
                  <a:ea typeface="Raleway Medium"/>
                  <a:cs typeface="Raleway Medium"/>
                  <a:sym typeface="Raleway Medium"/>
                </a:rPr>
                <a:t>What changes could improve your design?</a:t>
              </a:r>
              <a:endParaRPr sz="800" b="0" i="0" u="none" strike="noStrike" cap="none">
                <a:solidFill>
                  <a:schemeClr val="dk1"/>
                </a:solidFill>
                <a:latin typeface="Raleway Medium"/>
                <a:ea typeface="Raleway Medium"/>
                <a:cs typeface="Raleway Medium"/>
                <a:sym typeface="Raleway Medium"/>
              </a:endParaRPr>
            </a:p>
          </p:txBody>
        </p:sp>
      </p:grpSp>
      <p:sp>
        <p:nvSpPr>
          <p:cNvPr id="600" name="Google Shape;600;p26"/>
          <p:cNvSpPr/>
          <p:nvPr/>
        </p:nvSpPr>
        <p:spPr>
          <a:xfrm>
            <a:off x="4752325" y="1712625"/>
            <a:ext cx="3876000" cy="6180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grpSp>
        <p:nvGrpSpPr>
          <p:cNvPr id="601" name="Google Shape;601;p26"/>
          <p:cNvGrpSpPr/>
          <p:nvPr/>
        </p:nvGrpSpPr>
        <p:grpSpPr>
          <a:xfrm>
            <a:off x="4752327" y="2492268"/>
            <a:ext cx="3885301" cy="232031"/>
            <a:chOff x="431425" y="1283025"/>
            <a:chExt cx="3964593" cy="265208"/>
          </a:xfrm>
        </p:grpSpPr>
        <p:sp>
          <p:nvSpPr>
            <p:cNvPr id="602" name="Google Shape;602;p26"/>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603" name="Google Shape;603;p26"/>
            <p:cNvSpPr txBox="1"/>
            <p:nvPr/>
          </p:nvSpPr>
          <p:spPr>
            <a:xfrm>
              <a:off x="432418" y="1283033"/>
              <a:ext cx="3963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Raleway"/>
                  <a:ea typeface="Raleway"/>
                  <a:cs typeface="Raleway"/>
                  <a:sym typeface="Raleway"/>
                </a:rPr>
                <a:t>What </a:t>
              </a:r>
              <a:r>
                <a:rPr lang="en" sz="800" b="0" i="0" u="none" strike="noStrike" cap="none">
                  <a:solidFill>
                    <a:schemeClr val="dk1"/>
                  </a:solidFill>
                  <a:latin typeface="Raleway Medium"/>
                  <a:ea typeface="Raleway Medium"/>
                  <a:cs typeface="Raleway Medium"/>
                  <a:sym typeface="Raleway Medium"/>
                </a:rPr>
                <a:t>did you like best about your garden design?</a:t>
              </a:r>
              <a:endParaRPr sz="800" b="0" i="0" u="none" strike="noStrike" cap="none">
                <a:solidFill>
                  <a:schemeClr val="dk1"/>
                </a:solidFill>
                <a:latin typeface="Raleway Medium"/>
                <a:ea typeface="Raleway Medium"/>
                <a:cs typeface="Raleway Medium"/>
                <a:sym typeface="Raleway Medium"/>
              </a:endParaRPr>
            </a:p>
          </p:txBody>
        </p:sp>
      </p:grpSp>
      <p:sp>
        <p:nvSpPr>
          <p:cNvPr id="604" name="Google Shape;604;p26"/>
          <p:cNvSpPr/>
          <p:nvPr/>
        </p:nvSpPr>
        <p:spPr>
          <a:xfrm>
            <a:off x="4752325" y="2790475"/>
            <a:ext cx="3876000" cy="6180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605" name="Google Shape;605;p26"/>
          <p:cNvSpPr/>
          <p:nvPr/>
        </p:nvSpPr>
        <p:spPr>
          <a:xfrm>
            <a:off x="4752325" y="4053725"/>
            <a:ext cx="3876000" cy="6180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27" descr="A group of children standing outside&#10;&#10;AI-generated content may be incorrect."/>
          <p:cNvPicPr preferRelativeResize="0"/>
          <p:nvPr/>
        </p:nvPicPr>
        <p:blipFill rotWithShape="1">
          <a:blip r:embed="rId3">
            <a:alphaModFix/>
          </a:blip>
          <a:srcRect/>
          <a:stretch/>
        </p:blipFill>
        <p:spPr>
          <a:xfrm>
            <a:off x="5249834" y="250705"/>
            <a:ext cx="3682240" cy="4624945"/>
          </a:xfrm>
          <a:prstGeom prst="rect">
            <a:avLst/>
          </a:prstGeom>
          <a:noFill/>
          <a:ln>
            <a:noFill/>
          </a:ln>
        </p:spPr>
      </p:pic>
      <p:sp>
        <p:nvSpPr>
          <p:cNvPr id="611" name="Google Shape;611;p27"/>
          <p:cNvSpPr txBox="1"/>
          <p:nvPr/>
        </p:nvSpPr>
        <p:spPr>
          <a:xfrm>
            <a:off x="431425" y="767875"/>
            <a:ext cx="458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3: HYDRATION AND SUSTAINABILITY</a:t>
            </a:r>
            <a:endParaRPr sz="2700" b="1" i="0" u="none" strike="noStrike" cap="none">
              <a:solidFill>
                <a:schemeClr val="dk1"/>
              </a:solidFill>
              <a:latin typeface="Oswald"/>
              <a:ea typeface="Oswald"/>
              <a:cs typeface="Oswald"/>
              <a:sym typeface="Oswald"/>
            </a:endParaRPr>
          </a:p>
        </p:txBody>
      </p:sp>
      <p:sp>
        <p:nvSpPr>
          <p:cNvPr id="612" name="Google Shape;612;p27"/>
          <p:cNvSpPr txBox="1"/>
          <p:nvPr/>
        </p:nvSpPr>
        <p:spPr>
          <a:xfrm>
            <a:off x="420400" y="1969525"/>
            <a:ext cx="4598100" cy="233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learn why it is important to stay hydrated and about the sustainable practices we can follow in our lives when it comes to making healthy food choices. </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Participate in cardiovascular activities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Create a health message around the importance of staying hydrated</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Draw a plan of the garden for the garden design challenge</a:t>
            </a:r>
            <a:endParaRPr sz="1100" b="0" i="0" u="none" strike="noStrike" cap="none">
              <a:solidFill>
                <a:schemeClr val="dk1"/>
              </a:solidFill>
              <a:latin typeface="Raleway"/>
              <a:ea typeface="Raleway"/>
              <a:cs typeface="Raleway"/>
              <a:sym typeface="Raleway"/>
            </a:endParaRPr>
          </a:p>
        </p:txBody>
      </p:sp>
      <p:cxnSp>
        <p:nvCxnSpPr>
          <p:cNvPr id="613" name="Google Shape;613;p27"/>
          <p:cNvCxnSpPr/>
          <p:nvPr/>
        </p:nvCxnSpPr>
        <p:spPr>
          <a:xfrm>
            <a:off x="281050" y="1808475"/>
            <a:ext cx="4968784" cy="0"/>
          </a:xfrm>
          <a:prstGeom prst="straightConnector1">
            <a:avLst/>
          </a:prstGeom>
          <a:noFill/>
          <a:ln w="9525" cap="flat" cmpd="sng">
            <a:solidFill>
              <a:schemeClr val="dk1"/>
            </a:solidFill>
            <a:prstDash val="solid"/>
            <a:round/>
            <a:headEnd type="none" w="sm" len="sm"/>
            <a:tailEnd type="none" w="sm" len="sm"/>
          </a:ln>
        </p:spPr>
      </p:cxnSp>
      <p:pic>
        <p:nvPicPr>
          <p:cNvPr id="614" name="Google Shape;614;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615" name="Google Shape;615;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285405">
            <a:off x="4488654" y="2584428"/>
            <a:ext cx="1161176" cy="1106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9"/>
        <p:cNvGrpSpPr/>
        <p:nvPr/>
      </p:nvGrpSpPr>
      <p:grpSpPr>
        <a:xfrm>
          <a:off x="0" y="0"/>
          <a:ext cx="0" cy="0"/>
          <a:chOff x="0" y="0"/>
          <a:chExt cx="0" cy="0"/>
        </a:xfrm>
      </p:grpSpPr>
      <p:grpSp>
        <p:nvGrpSpPr>
          <p:cNvPr id="620" name="Google Shape;620;p28"/>
          <p:cNvGrpSpPr/>
          <p:nvPr/>
        </p:nvGrpSpPr>
        <p:grpSpPr>
          <a:xfrm>
            <a:off x="2500274" y="569150"/>
            <a:ext cx="6406450" cy="491750"/>
            <a:chOff x="2500274" y="495775"/>
            <a:chExt cx="6406450" cy="491750"/>
          </a:xfrm>
        </p:grpSpPr>
        <p:sp>
          <p:nvSpPr>
            <p:cNvPr id="621" name="Google Shape;621;p28"/>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622" name="Google Shape;622;p28"/>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623" name="Google Shape;623;p28"/>
          <p:cNvGrpSpPr/>
          <p:nvPr/>
        </p:nvGrpSpPr>
        <p:grpSpPr>
          <a:xfrm>
            <a:off x="2471425" y="1289850"/>
            <a:ext cx="5999750" cy="719209"/>
            <a:chOff x="2471425" y="1289850"/>
            <a:chExt cx="5999750" cy="719209"/>
          </a:xfrm>
        </p:grpSpPr>
        <p:sp>
          <p:nvSpPr>
            <p:cNvPr id="624" name="Google Shape;624;p28"/>
            <p:cNvSpPr/>
            <p:nvPr/>
          </p:nvSpPr>
          <p:spPr>
            <a:xfrm>
              <a:off x="2471425" y="1339459"/>
              <a:ext cx="5956800" cy="669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Why is it important to drink water especially before, during and after playing footy or doing exercise?</a:t>
              </a:r>
              <a:endParaRPr sz="1400" b="0" i="0" u="none" strike="noStrike" cap="none">
                <a:solidFill>
                  <a:schemeClr val="dk1"/>
                </a:solidFill>
                <a:latin typeface="Raleway"/>
                <a:ea typeface="Raleway"/>
                <a:cs typeface="Raleway"/>
                <a:sym typeface="Raleway"/>
              </a:endParaRPr>
            </a:p>
          </p:txBody>
        </p:sp>
        <p:sp>
          <p:nvSpPr>
            <p:cNvPr id="625" name="Google Shape;625;p28"/>
            <p:cNvSpPr/>
            <p:nvPr/>
          </p:nvSpPr>
          <p:spPr>
            <a:xfrm>
              <a:off x="2514375" y="1289850"/>
              <a:ext cx="5956800" cy="669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Why is it important to drink water especially before, during and after playing footy or doing exercise?</a:t>
              </a:r>
              <a:endParaRPr sz="1400" b="0" i="0" u="none" strike="noStrike" cap="none">
                <a:solidFill>
                  <a:schemeClr val="dk1"/>
                </a:solidFill>
                <a:latin typeface="Raleway Medium"/>
                <a:ea typeface="Raleway Medium"/>
                <a:cs typeface="Raleway Medium"/>
                <a:sym typeface="Raleway Medium"/>
              </a:endParaRPr>
            </a:p>
          </p:txBody>
        </p:sp>
      </p:grpSp>
      <p:grpSp>
        <p:nvGrpSpPr>
          <p:cNvPr id="626" name="Google Shape;626;p28"/>
          <p:cNvGrpSpPr/>
          <p:nvPr/>
        </p:nvGrpSpPr>
        <p:grpSpPr>
          <a:xfrm>
            <a:off x="2471425" y="2116238"/>
            <a:ext cx="5999750" cy="479209"/>
            <a:chOff x="2471425" y="2116238"/>
            <a:chExt cx="5999750" cy="479209"/>
          </a:xfrm>
        </p:grpSpPr>
        <p:sp>
          <p:nvSpPr>
            <p:cNvPr id="627" name="Google Shape;627;p28"/>
            <p:cNvSpPr/>
            <p:nvPr/>
          </p:nvSpPr>
          <p:spPr>
            <a:xfrm>
              <a:off x="2471425" y="2165847"/>
              <a:ext cx="5956800" cy="429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Which fruit and vegetables are grown locally? </a:t>
              </a:r>
              <a:endParaRPr sz="1400" b="0" i="0" u="none" strike="noStrike" cap="none">
                <a:solidFill>
                  <a:schemeClr val="dk1"/>
                </a:solidFill>
                <a:latin typeface="Raleway"/>
                <a:ea typeface="Raleway"/>
                <a:cs typeface="Raleway"/>
                <a:sym typeface="Raleway"/>
              </a:endParaRPr>
            </a:p>
          </p:txBody>
        </p:sp>
        <p:sp>
          <p:nvSpPr>
            <p:cNvPr id="628" name="Google Shape;628;p28"/>
            <p:cNvSpPr/>
            <p:nvPr/>
          </p:nvSpPr>
          <p:spPr>
            <a:xfrm>
              <a:off x="2514375" y="2116238"/>
              <a:ext cx="5956800" cy="429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Which fruit and vegetables are grown locally? </a:t>
              </a:r>
              <a:endParaRPr sz="1400" b="0" i="0" u="none" strike="noStrike" cap="none">
                <a:solidFill>
                  <a:schemeClr val="dk1"/>
                </a:solidFill>
                <a:latin typeface="Raleway Medium"/>
                <a:ea typeface="Raleway Medium"/>
                <a:cs typeface="Raleway Medium"/>
                <a:sym typeface="Raleway Medium"/>
              </a:endParaRPr>
            </a:p>
          </p:txBody>
        </p:sp>
      </p:grpSp>
      <p:grpSp>
        <p:nvGrpSpPr>
          <p:cNvPr id="629" name="Google Shape;629;p28"/>
          <p:cNvGrpSpPr/>
          <p:nvPr/>
        </p:nvGrpSpPr>
        <p:grpSpPr>
          <a:xfrm>
            <a:off x="2471425" y="2702707"/>
            <a:ext cx="5999750" cy="479208"/>
            <a:chOff x="2471425" y="2702707"/>
            <a:chExt cx="5999750" cy="479208"/>
          </a:xfrm>
        </p:grpSpPr>
        <p:sp>
          <p:nvSpPr>
            <p:cNvPr id="630" name="Google Shape;630;p28"/>
            <p:cNvSpPr/>
            <p:nvPr/>
          </p:nvSpPr>
          <p:spPr>
            <a:xfrm>
              <a:off x="2471425" y="2752315"/>
              <a:ext cx="5956800" cy="429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What are the basic needs of plants, animals and humans? </a:t>
              </a:r>
              <a:endParaRPr sz="1400" b="0" i="0" u="none" strike="noStrike" cap="none">
                <a:solidFill>
                  <a:schemeClr val="dk1"/>
                </a:solidFill>
                <a:latin typeface="Raleway"/>
                <a:ea typeface="Raleway"/>
                <a:cs typeface="Raleway"/>
                <a:sym typeface="Raleway"/>
              </a:endParaRPr>
            </a:p>
          </p:txBody>
        </p:sp>
        <p:sp>
          <p:nvSpPr>
            <p:cNvPr id="631" name="Google Shape;631;p28"/>
            <p:cNvSpPr/>
            <p:nvPr/>
          </p:nvSpPr>
          <p:spPr>
            <a:xfrm>
              <a:off x="2514375" y="2702707"/>
              <a:ext cx="5956800" cy="429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What are the basic needs of plants, animals and humans? </a:t>
              </a:r>
              <a:endParaRPr sz="1400" b="0" i="0" u="none" strike="noStrike" cap="none">
                <a:solidFill>
                  <a:schemeClr val="dk1"/>
                </a:solidFill>
                <a:latin typeface="Raleway Medium"/>
                <a:ea typeface="Raleway Medium"/>
                <a:cs typeface="Raleway Medium"/>
                <a:sym typeface="Raleway Medium"/>
              </a:endParaRPr>
            </a:p>
          </p:txBody>
        </p:sp>
      </p:grpSp>
      <p:grpSp>
        <p:nvGrpSpPr>
          <p:cNvPr id="632" name="Google Shape;632;p28"/>
          <p:cNvGrpSpPr/>
          <p:nvPr/>
        </p:nvGrpSpPr>
        <p:grpSpPr>
          <a:xfrm>
            <a:off x="2471425" y="3306226"/>
            <a:ext cx="5999750" cy="479209"/>
            <a:chOff x="2471425" y="3306226"/>
            <a:chExt cx="5999750" cy="479209"/>
          </a:xfrm>
        </p:grpSpPr>
        <p:sp>
          <p:nvSpPr>
            <p:cNvPr id="633" name="Google Shape;633;p28"/>
            <p:cNvSpPr/>
            <p:nvPr/>
          </p:nvSpPr>
          <p:spPr>
            <a:xfrm>
              <a:off x="2471425" y="3355835"/>
              <a:ext cx="5956800" cy="429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Which fruit and vegetables are grown according to the seasons? </a:t>
              </a:r>
              <a:endParaRPr sz="1400" b="0" i="0" u="none" strike="noStrike" cap="none">
                <a:solidFill>
                  <a:schemeClr val="dk1"/>
                </a:solidFill>
                <a:latin typeface="Raleway"/>
                <a:ea typeface="Raleway"/>
                <a:cs typeface="Raleway"/>
                <a:sym typeface="Raleway"/>
              </a:endParaRPr>
            </a:p>
          </p:txBody>
        </p:sp>
        <p:sp>
          <p:nvSpPr>
            <p:cNvPr id="634" name="Google Shape;634;p28"/>
            <p:cNvSpPr/>
            <p:nvPr/>
          </p:nvSpPr>
          <p:spPr>
            <a:xfrm>
              <a:off x="2514375" y="3306226"/>
              <a:ext cx="5956800" cy="429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Which fruit and vegetables are grown according to the seasons? </a:t>
              </a:r>
              <a:endParaRPr sz="1400" b="0" i="0" u="none" strike="noStrike" cap="none">
                <a:solidFill>
                  <a:schemeClr val="dk1"/>
                </a:solidFill>
                <a:latin typeface="Raleway Medium"/>
                <a:ea typeface="Raleway Medium"/>
                <a:cs typeface="Raleway Medium"/>
                <a:sym typeface="Raleway Medium"/>
              </a:endParaRPr>
            </a:p>
          </p:txBody>
        </p:sp>
      </p:grpSp>
      <p:grpSp>
        <p:nvGrpSpPr>
          <p:cNvPr id="635" name="Google Shape;635;p28"/>
          <p:cNvGrpSpPr/>
          <p:nvPr/>
        </p:nvGrpSpPr>
        <p:grpSpPr>
          <a:xfrm>
            <a:off x="2471425" y="3906629"/>
            <a:ext cx="5999750" cy="719208"/>
            <a:chOff x="2471425" y="3906629"/>
            <a:chExt cx="5999750" cy="719208"/>
          </a:xfrm>
        </p:grpSpPr>
        <p:sp>
          <p:nvSpPr>
            <p:cNvPr id="636" name="Google Shape;636;p28"/>
            <p:cNvSpPr/>
            <p:nvPr/>
          </p:nvSpPr>
          <p:spPr>
            <a:xfrm>
              <a:off x="2471425" y="3956237"/>
              <a:ext cx="5956800" cy="6696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a:ea typeface="Raleway"/>
                  <a:cs typeface="Raleway"/>
                  <a:sym typeface="Raleway"/>
                </a:rPr>
                <a:t>How can choosing local and seasonal foods benefit our health and the environment?</a:t>
              </a:r>
              <a:endParaRPr sz="1400" b="0" i="0" u="none" strike="noStrike" cap="none">
                <a:solidFill>
                  <a:schemeClr val="dk1"/>
                </a:solidFill>
                <a:latin typeface="Raleway"/>
                <a:ea typeface="Raleway"/>
                <a:cs typeface="Raleway"/>
                <a:sym typeface="Raleway"/>
              </a:endParaRPr>
            </a:p>
          </p:txBody>
        </p:sp>
        <p:sp>
          <p:nvSpPr>
            <p:cNvPr id="637" name="Google Shape;637;p28"/>
            <p:cNvSpPr/>
            <p:nvPr/>
          </p:nvSpPr>
          <p:spPr>
            <a:xfrm>
              <a:off x="2514375" y="3906629"/>
              <a:ext cx="5956800" cy="669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can choosing local and seasonal foods benefit our health and the environment?</a:t>
              </a:r>
              <a:endParaRPr sz="1400" b="0" i="0" u="none" strike="noStrike" cap="none">
                <a:solidFill>
                  <a:schemeClr val="dk1"/>
                </a:solidFill>
                <a:latin typeface="Raleway Medium"/>
                <a:ea typeface="Raleway Medium"/>
                <a:cs typeface="Raleway Medium"/>
                <a:sym typeface="Raleway Medium"/>
              </a:endParaRPr>
            </a:p>
          </p:txBody>
        </p:sp>
      </p:grpSp>
      <p:pic>
        <p:nvPicPr>
          <p:cNvPr id="638" name="Google Shape;638;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19237">
            <a:off x="-78649" y="508235"/>
            <a:ext cx="3134448" cy="4702841"/>
          </a:xfrm>
          <a:prstGeom prst="rect">
            <a:avLst/>
          </a:prstGeom>
          <a:noFill/>
          <a:ln>
            <a:noFill/>
          </a:ln>
        </p:spPr>
      </p:pic>
      <p:pic>
        <p:nvPicPr>
          <p:cNvPr id="639" name="Google Shape;639;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1375" y="295625"/>
            <a:ext cx="882250" cy="103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 calcmode="lin" valueType="num">
                                      <p:cBhvr additive="base">
                                        <p:cTn id="7" dur="1000"/>
                                        <p:tgtEl>
                                          <p:spTgt spid="62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anim calcmode="lin" valueType="num">
                                      <p:cBhvr additive="base">
                                        <p:cTn id="12" dur="1000"/>
                                        <p:tgtEl>
                                          <p:spTgt spid="626"/>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29"/>
                                        </p:tgtEl>
                                        <p:attrNameLst>
                                          <p:attrName>style.visibility</p:attrName>
                                        </p:attrNameLst>
                                      </p:cBhvr>
                                      <p:to>
                                        <p:strVal val="visible"/>
                                      </p:to>
                                    </p:set>
                                    <p:anim calcmode="lin" valueType="num">
                                      <p:cBhvr additive="base">
                                        <p:cTn id="17" dur="1000"/>
                                        <p:tgtEl>
                                          <p:spTgt spid="62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32"/>
                                        </p:tgtEl>
                                        <p:attrNameLst>
                                          <p:attrName>style.visibility</p:attrName>
                                        </p:attrNameLst>
                                      </p:cBhvr>
                                      <p:to>
                                        <p:strVal val="visible"/>
                                      </p:to>
                                    </p:set>
                                    <p:anim calcmode="lin" valueType="num">
                                      <p:cBhvr additive="base">
                                        <p:cTn id="22" dur="1000"/>
                                        <p:tgtEl>
                                          <p:spTgt spid="632"/>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35"/>
                                        </p:tgtEl>
                                        <p:attrNameLst>
                                          <p:attrName>style.visibility</p:attrName>
                                        </p:attrNameLst>
                                      </p:cBhvr>
                                      <p:to>
                                        <p:strVal val="visible"/>
                                      </p:to>
                                    </p:set>
                                    <p:anim calcmode="lin" valueType="num">
                                      <p:cBhvr additive="base">
                                        <p:cTn id="27" dur="1000"/>
                                        <p:tgtEl>
                                          <p:spTgt spid="63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644" name="Google Shape;644;p29"/>
          <p:cNvGrpSpPr/>
          <p:nvPr/>
        </p:nvGrpSpPr>
        <p:grpSpPr>
          <a:xfrm>
            <a:off x="784350" y="1152608"/>
            <a:ext cx="3612900" cy="1092449"/>
            <a:chOff x="2156625" y="5532658"/>
            <a:chExt cx="3612900" cy="1092449"/>
          </a:xfrm>
        </p:grpSpPr>
        <p:sp>
          <p:nvSpPr>
            <p:cNvPr id="645" name="Google Shape;645;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29"/>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Taking care of our planet so that people in the future can also enjoy it. It means being kind to nature and using things carefully.</a:t>
              </a:r>
              <a:endParaRPr sz="1000" b="0" i="0" u="none" strike="noStrike" cap="none">
                <a:solidFill>
                  <a:schemeClr val="dk1"/>
                </a:solidFill>
                <a:latin typeface="Raleway"/>
                <a:ea typeface="Raleway"/>
                <a:cs typeface="Raleway"/>
                <a:sym typeface="Raleway"/>
              </a:endParaRPr>
            </a:p>
          </p:txBody>
        </p:sp>
        <p:sp>
          <p:nvSpPr>
            <p:cNvPr id="648" name="Google Shape;648;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SUSTAINABILITY</a:t>
              </a:r>
              <a:endParaRPr sz="2200" b="0" i="0" u="none" strike="noStrike" cap="none">
                <a:solidFill>
                  <a:schemeClr val="dk1"/>
                </a:solidFill>
                <a:latin typeface="Oswald SemiBold"/>
                <a:ea typeface="Oswald SemiBold"/>
                <a:cs typeface="Oswald SemiBold"/>
                <a:sym typeface="Oswald SemiBold"/>
              </a:endParaRPr>
            </a:p>
          </p:txBody>
        </p:sp>
      </p:grpSp>
      <p:grpSp>
        <p:nvGrpSpPr>
          <p:cNvPr id="649" name="Google Shape;649;p29"/>
          <p:cNvGrpSpPr/>
          <p:nvPr/>
        </p:nvGrpSpPr>
        <p:grpSpPr>
          <a:xfrm>
            <a:off x="4663625" y="1152608"/>
            <a:ext cx="3612900" cy="1092449"/>
            <a:chOff x="2156625" y="5532658"/>
            <a:chExt cx="3612900" cy="1092449"/>
          </a:xfrm>
        </p:grpSpPr>
        <p:sp>
          <p:nvSpPr>
            <p:cNvPr id="650" name="Google Shape;650;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29"/>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Putting water into your body so you don't feel thirsty. Water also helps transport nutrients and oxygen around our bodies.</a:t>
              </a:r>
              <a:endParaRPr sz="1000" b="0" i="0" u="none" strike="noStrike" cap="none">
                <a:solidFill>
                  <a:schemeClr val="dk1"/>
                </a:solidFill>
                <a:latin typeface="Raleway"/>
                <a:ea typeface="Raleway"/>
                <a:cs typeface="Raleway"/>
                <a:sym typeface="Raleway"/>
              </a:endParaRPr>
            </a:p>
          </p:txBody>
        </p:sp>
        <p:sp>
          <p:nvSpPr>
            <p:cNvPr id="653" name="Google Shape;653;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HYDRATION</a:t>
              </a:r>
              <a:endParaRPr sz="2200" b="0" i="0" u="none" strike="noStrike" cap="none">
                <a:solidFill>
                  <a:schemeClr val="dk1"/>
                </a:solidFill>
                <a:latin typeface="Oswald SemiBold"/>
                <a:ea typeface="Oswald SemiBold"/>
                <a:cs typeface="Oswald SemiBold"/>
                <a:sym typeface="Oswald SemiBold"/>
              </a:endParaRPr>
            </a:p>
          </p:txBody>
        </p:sp>
      </p:grpSp>
      <p:grpSp>
        <p:nvGrpSpPr>
          <p:cNvPr id="654" name="Google Shape;654;p29"/>
          <p:cNvGrpSpPr/>
          <p:nvPr/>
        </p:nvGrpSpPr>
        <p:grpSpPr>
          <a:xfrm>
            <a:off x="784350" y="2361058"/>
            <a:ext cx="3612900" cy="1092449"/>
            <a:chOff x="2156625" y="5532658"/>
            <a:chExt cx="3612900" cy="1092449"/>
          </a:xfrm>
        </p:grpSpPr>
        <p:sp>
          <p:nvSpPr>
            <p:cNvPr id="655" name="Google Shape;655;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29"/>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 safe place that keeps you protected from rain, wind, and cold. It can be a house, a tent, or even a tree that helps you stay safe.</a:t>
              </a:r>
              <a:endParaRPr sz="1000" b="0" i="0" u="none" strike="noStrike" cap="none">
                <a:solidFill>
                  <a:schemeClr val="dk1"/>
                </a:solidFill>
                <a:latin typeface="Raleway"/>
                <a:ea typeface="Raleway"/>
                <a:cs typeface="Raleway"/>
                <a:sym typeface="Raleway"/>
              </a:endParaRPr>
            </a:p>
          </p:txBody>
        </p:sp>
        <p:sp>
          <p:nvSpPr>
            <p:cNvPr id="658" name="Google Shape;658;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SHELTER</a:t>
              </a:r>
              <a:endParaRPr sz="2200" b="0" i="0" u="none" strike="noStrike" cap="none">
                <a:solidFill>
                  <a:schemeClr val="dk1"/>
                </a:solidFill>
                <a:latin typeface="Oswald SemiBold"/>
                <a:ea typeface="Oswald SemiBold"/>
                <a:cs typeface="Oswald SemiBold"/>
                <a:sym typeface="Oswald SemiBold"/>
              </a:endParaRPr>
            </a:p>
          </p:txBody>
        </p:sp>
      </p:grpSp>
      <p:grpSp>
        <p:nvGrpSpPr>
          <p:cNvPr id="659" name="Google Shape;659;p29"/>
          <p:cNvGrpSpPr/>
          <p:nvPr/>
        </p:nvGrpSpPr>
        <p:grpSpPr>
          <a:xfrm>
            <a:off x="4663625" y="2361058"/>
            <a:ext cx="3612900" cy="1092449"/>
            <a:chOff x="2156625" y="5532658"/>
            <a:chExt cx="3612900" cy="1092449"/>
          </a:xfrm>
        </p:grpSpPr>
        <p:sp>
          <p:nvSpPr>
            <p:cNvPr id="660" name="Google Shape;660;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29"/>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four different times of the year - Spring, Summer, Autumn, and Winter - when the weather changes.</a:t>
              </a:r>
              <a:endParaRPr sz="1000" b="0" i="0" u="none" strike="noStrike" cap="none">
                <a:solidFill>
                  <a:schemeClr val="dk1"/>
                </a:solidFill>
                <a:latin typeface="Raleway"/>
                <a:ea typeface="Raleway"/>
                <a:cs typeface="Raleway"/>
                <a:sym typeface="Raleway"/>
              </a:endParaRPr>
            </a:p>
          </p:txBody>
        </p:sp>
        <p:sp>
          <p:nvSpPr>
            <p:cNvPr id="663" name="Google Shape;663;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SEASONS</a:t>
              </a:r>
              <a:endParaRPr sz="2200" b="0" i="0" u="none" strike="noStrike" cap="none">
                <a:solidFill>
                  <a:schemeClr val="dk1"/>
                </a:solidFill>
                <a:latin typeface="Oswald SemiBold"/>
                <a:ea typeface="Oswald SemiBold"/>
                <a:cs typeface="Oswald SemiBold"/>
                <a:sym typeface="Oswald SemiBold"/>
              </a:endParaRPr>
            </a:p>
          </p:txBody>
        </p:sp>
      </p:grpSp>
      <p:grpSp>
        <p:nvGrpSpPr>
          <p:cNvPr id="664" name="Google Shape;664;p29"/>
          <p:cNvGrpSpPr/>
          <p:nvPr/>
        </p:nvGrpSpPr>
        <p:grpSpPr>
          <a:xfrm>
            <a:off x="784350" y="3569508"/>
            <a:ext cx="3612900" cy="1092449"/>
            <a:chOff x="2156625" y="5532658"/>
            <a:chExt cx="3612900" cy="1092449"/>
          </a:xfrm>
        </p:grpSpPr>
        <p:sp>
          <p:nvSpPr>
            <p:cNvPr id="665" name="Google Shape;665;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9"/>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 way to think about what you want to do before you do it.</a:t>
              </a:r>
              <a:endParaRPr sz="1000" b="0" i="0" u="none" strike="noStrike" cap="none">
                <a:solidFill>
                  <a:schemeClr val="dk1"/>
                </a:solidFill>
                <a:latin typeface="Raleway"/>
                <a:ea typeface="Raleway"/>
                <a:cs typeface="Raleway"/>
                <a:sym typeface="Raleway"/>
              </a:endParaRPr>
            </a:p>
          </p:txBody>
        </p:sp>
        <p:sp>
          <p:nvSpPr>
            <p:cNvPr id="668" name="Google Shape;668;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PLAN</a:t>
              </a:r>
              <a:endParaRPr sz="2200" b="0" i="0" u="none" strike="noStrike" cap="none">
                <a:solidFill>
                  <a:schemeClr val="dk1"/>
                </a:solidFill>
                <a:latin typeface="Oswald SemiBold"/>
                <a:ea typeface="Oswald SemiBold"/>
                <a:cs typeface="Oswald SemiBold"/>
                <a:sym typeface="Oswald SemiBold"/>
              </a:endParaRPr>
            </a:p>
          </p:txBody>
        </p:sp>
      </p:grpSp>
      <p:grpSp>
        <p:nvGrpSpPr>
          <p:cNvPr id="669" name="Google Shape;669;p29"/>
          <p:cNvGrpSpPr/>
          <p:nvPr/>
        </p:nvGrpSpPr>
        <p:grpSpPr>
          <a:xfrm>
            <a:off x="4663625" y="3569508"/>
            <a:ext cx="3612900" cy="1092449"/>
            <a:chOff x="2156625" y="5532658"/>
            <a:chExt cx="3612900" cy="1092449"/>
          </a:xfrm>
        </p:grpSpPr>
        <p:sp>
          <p:nvSpPr>
            <p:cNvPr id="670" name="Google Shape;670;p29"/>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9"/>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9"/>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Things you use to make or build something, like wood, paper, or clay.</a:t>
              </a:r>
              <a:endParaRPr sz="1000" b="0" i="0" u="none" strike="noStrike" cap="none">
                <a:solidFill>
                  <a:schemeClr val="dk1"/>
                </a:solidFill>
                <a:latin typeface="Raleway"/>
                <a:ea typeface="Raleway"/>
                <a:cs typeface="Raleway"/>
                <a:sym typeface="Raleway"/>
              </a:endParaRPr>
            </a:p>
          </p:txBody>
        </p:sp>
        <p:sp>
          <p:nvSpPr>
            <p:cNvPr id="673" name="Google Shape;673;p29"/>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MATERIALS</a:t>
              </a:r>
              <a:endParaRPr sz="2200" b="0" i="0" u="none" strike="noStrike" cap="none">
                <a:solidFill>
                  <a:schemeClr val="dk1"/>
                </a:solidFill>
                <a:latin typeface="Oswald SemiBold"/>
                <a:ea typeface="Oswald SemiBold"/>
                <a:cs typeface="Oswald SemiBold"/>
                <a:sym typeface="Oswald SemiBold"/>
              </a:endParaRPr>
            </a:p>
          </p:txBody>
        </p:sp>
      </p:grpSp>
      <p:grpSp>
        <p:nvGrpSpPr>
          <p:cNvPr id="674" name="Google Shape;674;p29"/>
          <p:cNvGrpSpPr/>
          <p:nvPr/>
        </p:nvGrpSpPr>
        <p:grpSpPr>
          <a:xfrm>
            <a:off x="4734050" y="2336063"/>
            <a:ext cx="3604500" cy="1052400"/>
            <a:chOff x="4689675" y="2254050"/>
            <a:chExt cx="3604500" cy="1052400"/>
          </a:xfrm>
        </p:grpSpPr>
        <p:pic>
          <p:nvPicPr>
            <p:cNvPr id="675" name="Google Shape;67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76" name="Google Shape;676;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SEASONS</a:t>
              </a:r>
              <a:endParaRPr sz="3600" b="1" i="0" u="none" strike="noStrike" cap="none">
                <a:solidFill>
                  <a:schemeClr val="lt1"/>
                </a:solidFill>
                <a:latin typeface="Oswald"/>
                <a:ea typeface="Oswald"/>
                <a:cs typeface="Oswald"/>
                <a:sym typeface="Oswald"/>
              </a:endParaRPr>
            </a:p>
          </p:txBody>
        </p:sp>
      </p:grpSp>
      <p:grpSp>
        <p:nvGrpSpPr>
          <p:cNvPr id="677" name="Google Shape;677;p29"/>
          <p:cNvGrpSpPr/>
          <p:nvPr/>
        </p:nvGrpSpPr>
        <p:grpSpPr>
          <a:xfrm>
            <a:off x="853600" y="2336063"/>
            <a:ext cx="3604500" cy="1052400"/>
            <a:chOff x="4689675" y="2254050"/>
            <a:chExt cx="3604500" cy="1052400"/>
          </a:xfrm>
        </p:grpSpPr>
        <p:pic>
          <p:nvPicPr>
            <p:cNvPr id="678" name="Google Shape;678;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79" name="Google Shape;679;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SHELTER</a:t>
              </a:r>
              <a:endParaRPr sz="3600" b="1" i="0" u="none" strike="noStrike" cap="none">
                <a:solidFill>
                  <a:schemeClr val="lt1"/>
                </a:solidFill>
                <a:latin typeface="Oswald"/>
                <a:ea typeface="Oswald"/>
                <a:cs typeface="Oswald"/>
                <a:sym typeface="Oswald"/>
              </a:endParaRPr>
            </a:p>
          </p:txBody>
        </p:sp>
      </p:grpSp>
      <p:grpSp>
        <p:nvGrpSpPr>
          <p:cNvPr id="680" name="Google Shape;680;p29"/>
          <p:cNvGrpSpPr/>
          <p:nvPr/>
        </p:nvGrpSpPr>
        <p:grpSpPr>
          <a:xfrm>
            <a:off x="853600" y="3544538"/>
            <a:ext cx="3604500" cy="1052400"/>
            <a:chOff x="4689675" y="2254050"/>
            <a:chExt cx="3604500" cy="1052400"/>
          </a:xfrm>
        </p:grpSpPr>
        <p:pic>
          <p:nvPicPr>
            <p:cNvPr id="681" name="Google Shape;681;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82" name="Google Shape;682;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PLAN</a:t>
              </a:r>
              <a:endParaRPr sz="3600" b="1" i="0" u="none" strike="noStrike" cap="none">
                <a:solidFill>
                  <a:schemeClr val="lt1"/>
                </a:solidFill>
                <a:latin typeface="Oswald"/>
                <a:ea typeface="Oswald"/>
                <a:cs typeface="Oswald"/>
                <a:sym typeface="Oswald"/>
              </a:endParaRPr>
            </a:p>
          </p:txBody>
        </p:sp>
      </p:grpSp>
      <p:grpSp>
        <p:nvGrpSpPr>
          <p:cNvPr id="683" name="Google Shape;683;p29"/>
          <p:cNvGrpSpPr/>
          <p:nvPr/>
        </p:nvGrpSpPr>
        <p:grpSpPr>
          <a:xfrm>
            <a:off x="853600" y="1127600"/>
            <a:ext cx="3604500" cy="1052400"/>
            <a:chOff x="4689675" y="2254050"/>
            <a:chExt cx="3604500" cy="1052400"/>
          </a:xfrm>
        </p:grpSpPr>
        <p:pic>
          <p:nvPicPr>
            <p:cNvPr id="684" name="Google Shape;684;p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85" name="Google Shape;685;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SUSTAINABILITY</a:t>
              </a:r>
              <a:endParaRPr sz="3600" b="1" i="0" u="none" strike="noStrike" cap="none">
                <a:solidFill>
                  <a:schemeClr val="lt1"/>
                </a:solidFill>
                <a:latin typeface="Oswald"/>
                <a:ea typeface="Oswald"/>
                <a:cs typeface="Oswald"/>
                <a:sym typeface="Oswald"/>
              </a:endParaRPr>
            </a:p>
          </p:txBody>
        </p:sp>
      </p:grpSp>
      <p:grpSp>
        <p:nvGrpSpPr>
          <p:cNvPr id="686" name="Google Shape;686;p29"/>
          <p:cNvGrpSpPr/>
          <p:nvPr/>
        </p:nvGrpSpPr>
        <p:grpSpPr>
          <a:xfrm>
            <a:off x="4734050" y="1127600"/>
            <a:ext cx="3604500" cy="1052400"/>
            <a:chOff x="4689675" y="2254050"/>
            <a:chExt cx="3604500" cy="1052400"/>
          </a:xfrm>
        </p:grpSpPr>
        <p:pic>
          <p:nvPicPr>
            <p:cNvPr id="687" name="Google Shape;687;p2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88" name="Google Shape;688;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HYDRATION</a:t>
              </a:r>
              <a:endParaRPr sz="3600" b="1" i="0" u="none" strike="noStrike" cap="none">
                <a:solidFill>
                  <a:schemeClr val="lt1"/>
                </a:solidFill>
                <a:latin typeface="Oswald"/>
                <a:ea typeface="Oswald"/>
                <a:cs typeface="Oswald"/>
                <a:sym typeface="Oswald"/>
              </a:endParaRPr>
            </a:p>
          </p:txBody>
        </p:sp>
      </p:grpSp>
      <p:sp>
        <p:nvSpPr>
          <p:cNvPr id="689" name="Google Shape;689;p29"/>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grpSp>
        <p:nvGrpSpPr>
          <p:cNvPr id="690" name="Google Shape;690;p29"/>
          <p:cNvGrpSpPr/>
          <p:nvPr/>
        </p:nvGrpSpPr>
        <p:grpSpPr>
          <a:xfrm>
            <a:off x="4732875" y="3544538"/>
            <a:ext cx="3604500" cy="1052400"/>
            <a:chOff x="4689675" y="2254050"/>
            <a:chExt cx="3604500" cy="1052400"/>
          </a:xfrm>
        </p:grpSpPr>
        <p:pic>
          <p:nvPicPr>
            <p:cNvPr id="691" name="Google Shape;691;p2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692" name="Google Shape;692;p29"/>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MATERIALS</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8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8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6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6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30"/>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FIVE FOOD GROUPS</a:t>
            </a:r>
            <a:endParaRPr sz="2300" b="1" i="0" u="none" strike="noStrike" cap="none">
              <a:solidFill>
                <a:schemeClr val="dk1"/>
              </a:solidFill>
              <a:latin typeface="Oswald"/>
              <a:ea typeface="Oswald"/>
              <a:cs typeface="Oswald"/>
              <a:sym typeface="Oswald"/>
            </a:endParaRPr>
          </a:p>
        </p:txBody>
      </p:sp>
      <p:sp>
        <p:nvSpPr>
          <p:cNvPr id="698" name="Google Shape;698;p30"/>
          <p:cNvSpPr txBox="1"/>
          <p:nvPr/>
        </p:nvSpPr>
        <p:spPr>
          <a:xfrm>
            <a:off x="420400" y="1050775"/>
            <a:ext cx="4332000" cy="106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Instructions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Decorate your water bottle to remind everyone to stay hydrated.</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Include: </a:t>
            </a:r>
            <a:endParaRPr sz="1000" b="0" i="0" u="none" strike="noStrike" cap="none">
              <a:solidFill>
                <a:schemeClr val="dk1"/>
              </a:solidFill>
              <a:latin typeface="Raleway"/>
              <a:ea typeface="Raleway"/>
              <a:cs typeface="Raleway"/>
              <a:sym typeface="Raleway"/>
            </a:endParaRPr>
          </a:p>
          <a:p>
            <a:pPr marL="32004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a symbol that shows water is good for you</a:t>
            </a:r>
            <a:endParaRPr sz="1000" b="0" i="0" u="none" strike="noStrike" cap="none">
              <a:solidFill>
                <a:schemeClr val="dk1"/>
              </a:solidFill>
              <a:latin typeface="Raleway"/>
              <a:ea typeface="Raleway"/>
              <a:cs typeface="Raleway"/>
              <a:sym typeface="Raleway"/>
            </a:endParaRPr>
          </a:p>
          <a:p>
            <a:pPr marL="32004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a short message that encourages others to drink water</a:t>
            </a:r>
            <a:endParaRPr sz="1000" b="0" i="0" u="none" strike="noStrike" cap="none">
              <a:solidFill>
                <a:schemeClr val="dk1"/>
              </a:solidFill>
              <a:latin typeface="Raleway"/>
              <a:ea typeface="Raleway"/>
              <a:cs typeface="Raleway"/>
              <a:sym typeface="Raleway"/>
            </a:endParaRPr>
          </a:p>
        </p:txBody>
      </p:sp>
      <p:pic>
        <p:nvPicPr>
          <p:cNvPr id="699" name="Google Shape;699;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19175" y="1023675"/>
            <a:ext cx="1626001" cy="3701300"/>
          </a:xfrm>
          <a:prstGeom prst="rect">
            <a:avLst/>
          </a:prstGeom>
          <a:noFill/>
          <a:ln>
            <a:noFill/>
          </a:ln>
        </p:spPr>
      </p:pic>
      <p:sp>
        <p:nvSpPr>
          <p:cNvPr id="700" name="Google Shape;700;p30"/>
          <p:cNvSpPr/>
          <p:nvPr/>
        </p:nvSpPr>
        <p:spPr>
          <a:xfrm>
            <a:off x="491775" y="2151200"/>
            <a:ext cx="51555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Why did you choose this symbol?</a:t>
            </a:r>
            <a:endParaRPr sz="1500" b="0" i="0" u="none" strike="noStrike" cap="none">
              <a:solidFill>
                <a:srgbClr val="000000"/>
              </a:solidFill>
              <a:latin typeface="Arial"/>
              <a:ea typeface="Arial"/>
              <a:cs typeface="Arial"/>
              <a:sym typeface="Arial"/>
            </a:endParaRPr>
          </a:p>
        </p:txBody>
      </p:sp>
      <p:sp>
        <p:nvSpPr>
          <p:cNvPr id="701" name="Google Shape;701;p30"/>
          <p:cNvSpPr/>
          <p:nvPr/>
        </p:nvSpPr>
        <p:spPr>
          <a:xfrm>
            <a:off x="491775" y="2488200"/>
            <a:ext cx="5155500" cy="4269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702" name="Google Shape;702;p30"/>
          <p:cNvSpPr/>
          <p:nvPr/>
        </p:nvSpPr>
        <p:spPr>
          <a:xfrm>
            <a:off x="491775" y="3028200"/>
            <a:ext cx="51555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Why did you choose this message?</a:t>
            </a:r>
            <a:endParaRPr sz="1500" b="0" i="0" u="none" strike="noStrike" cap="none">
              <a:solidFill>
                <a:srgbClr val="000000"/>
              </a:solidFill>
              <a:latin typeface="Arial"/>
              <a:ea typeface="Arial"/>
              <a:cs typeface="Arial"/>
              <a:sym typeface="Arial"/>
            </a:endParaRPr>
          </a:p>
        </p:txBody>
      </p:sp>
      <p:sp>
        <p:nvSpPr>
          <p:cNvPr id="703" name="Google Shape;703;p30"/>
          <p:cNvSpPr/>
          <p:nvPr/>
        </p:nvSpPr>
        <p:spPr>
          <a:xfrm>
            <a:off x="491775" y="3365200"/>
            <a:ext cx="5155500" cy="4269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704" name="Google Shape;704;p30"/>
          <p:cNvSpPr/>
          <p:nvPr/>
        </p:nvSpPr>
        <p:spPr>
          <a:xfrm>
            <a:off x="491775" y="3905200"/>
            <a:ext cx="51555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Why do you think it's important to stay hydrated before, during and after exercise?</a:t>
            </a:r>
            <a:endParaRPr sz="1500" b="0" i="0" u="none" strike="noStrike" cap="none">
              <a:solidFill>
                <a:srgbClr val="000000"/>
              </a:solidFill>
              <a:latin typeface="Arial"/>
              <a:ea typeface="Arial"/>
              <a:cs typeface="Arial"/>
              <a:sym typeface="Arial"/>
            </a:endParaRPr>
          </a:p>
        </p:txBody>
      </p:sp>
      <p:sp>
        <p:nvSpPr>
          <p:cNvPr id="705" name="Google Shape;705;p30"/>
          <p:cNvSpPr/>
          <p:nvPr/>
        </p:nvSpPr>
        <p:spPr>
          <a:xfrm>
            <a:off x="491775" y="4242200"/>
            <a:ext cx="5155500" cy="426900"/>
          </a:xfrm>
          <a:prstGeom prst="roundRect">
            <a:avLst>
              <a:gd name="adj" fmla="val 21339"/>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pic>
        <p:nvPicPr>
          <p:cNvPr id="706" name="Google Shape;706;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11600" y="785788"/>
            <a:ext cx="1028126" cy="998325"/>
          </a:xfrm>
          <a:prstGeom prst="rect">
            <a:avLst/>
          </a:prstGeom>
          <a:noFill/>
          <a:ln>
            <a:noFill/>
          </a:ln>
        </p:spPr>
      </p:pic>
      <p:pic>
        <p:nvPicPr>
          <p:cNvPr id="707" name="Google Shape;707;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10294" y="675500"/>
            <a:ext cx="367200" cy="367200"/>
          </a:xfrm>
          <a:prstGeom prst="rect">
            <a:avLst/>
          </a:prstGeom>
          <a:noFill/>
          <a:ln>
            <a:noFill/>
          </a:ln>
        </p:spPr>
      </p:pic>
      <p:pic>
        <p:nvPicPr>
          <p:cNvPr id="708" name="Google Shape;708;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898319" y="675500"/>
            <a:ext cx="367200" cy="36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grpSp>
        <p:nvGrpSpPr>
          <p:cNvPr id="713" name="Google Shape;713;p31"/>
          <p:cNvGrpSpPr/>
          <p:nvPr/>
        </p:nvGrpSpPr>
        <p:grpSpPr>
          <a:xfrm>
            <a:off x="4691975" y="1023650"/>
            <a:ext cx="3817387" cy="3593222"/>
            <a:chOff x="4752325" y="1023650"/>
            <a:chExt cx="3817387" cy="3593222"/>
          </a:xfrm>
        </p:grpSpPr>
        <p:sp>
          <p:nvSpPr>
            <p:cNvPr id="714" name="Google Shape;714;p31"/>
            <p:cNvSpPr/>
            <p:nvPr/>
          </p:nvSpPr>
          <p:spPr>
            <a:xfrm>
              <a:off x="4752325" y="1023650"/>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31"/>
            <p:cNvSpPr/>
            <p:nvPr/>
          </p:nvSpPr>
          <p:spPr>
            <a:xfrm>
              <a:off x="6244412" y="1023650"/>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1"/>
            <p:cNvSpPr/>
            <p:nvPr/>
          </p:nvSpPr>
          <p:spPr>
            <a:xfrm>
              <a:off x="5489604" y="2291572"/>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1"/>
            <p:cNvSpPr txBox="1"/>
            <p:nvPr/>
          </p:nvSpPr>
          <p:spPr>
            <a:xfrm>
              <a:off x="5489592" y="109932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Humans</a:t>
              </a:r>
              <a:endParaRPr sz="1800" b="0" i="0" u="none" strike="noStrike" cap="none">
                <a:solidFill>
                  <a:schemeClr val="dk1"/>
                </a:solidFill>
                <a:latin typeface="Oswald SemiBold"/>
                <a:ea typeface="Oswald SemiBold"/>
                <a:cs typeface="Oswald SemiBold"/>
                <a:sym typeface="Oswald SemiBold"/>
              </a:endParaRPr>
            </a:p>
          </p:txBody>
        </p:sp>
        <p:sp>
          <p:nvSpPr>
            <p:cNvPr id="718" name="Google Shape;718;p31"/>
            <p:cNvSpPr txBox="1"/>
            <p:nvPr/>
          </p:nvSpPr>
          <p:spPr>
            <a:xfrm>
              <a:off x="6994707" y="109932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Plants</a:t>
              </a:r>
              <a:endParaRPr sz="1800" b="0" i="0" u="none" strike="noStrike" cap="none">
                <a:solidFill>
                  <a:schemeClr val="dk1"/>
                </a:solidFill>
                <a:latin typeface="Oswald SemiBold"/>
                <a:ea typeface="Oswald SemiBold"/>
                <a:cs typeface="Oswald SemiBold"/>
                <a:sym typeface="Oswald SemiBold"/>
              </a:endParaRPr>
            </a:p>
          </p:txBody>
        </p:sp>
        <p:sp>
          <p:nvSpPr>
            <p:cNvPr id="719" name="Google Shape;719;p31"/>
            <p:cNvSpPr txBox="1"/>
            <p:nvPr/>
          </p:nvSpPr>
          <p:spPr>
            <a:xfrm>
              <a:off x="6239875" y="410099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Animals</a:t>
              </a:r>
              <a:endParaRPr sz="1800" b="0" i="0" u="none" strike="noStrike" cap="none">
                <a:solidFill>
                  <a:schemeClr val="dk1"/>
                </a:solidFill>
                <a:latin typeface="Oswald SemiBold"/>
                <a:ea typeface="Oswald SemiBold"/>
                <a:cs typeface="Oswald SemiBold"/>
                <a:sym typeface="Oswald SemiBold"/>
              </a:endParaRPr>
            </a:p>
          </p:txBody>
        </p:sp>
      </p:grpSp>
      <p:sp>
        <p:nvSpPr>
          <p:cNvPr id="720" name="Google Shape;720;p3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WHAT ARE OUR BASIC NEEDS</a:t>
            </a:r>
            <a:endParaRPr sz="2300" b="1" i="0" u="none" strike="noStrike" cap="none">
              <a:solidFill>
                <a:schemeClr val="dk1"/>
              </a:solidFill>
              <a:latin typeface="Oswald"/>
              <a:ea typeface="Oswald"/>
              <a:cs typeface="Oswald"/>
              <a:sym typeface="Oswald"/>
            </a:endParaRPr>
          </a:p>
        </p:txBody>
      </p:sp>
      <p:sp>
        <p:nvSpPr>
          <p:cNvPr id="721" name="Google Shape;721;p31"/>
          <p:cNvSpPr txBox="1"/>
          <p:nvPr/>
        </p:nvSpPr>
        <p:spPr>
          <a:xfrm>
            <a:off x="420400" y="1052700"/>
            <a:ext cx="1261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Needs:</a:t>
            </a:r>
            <a:endParaRPr sz="1000" b="0" i="0" u="none" strike="noStrike" cap="none">
              <a:solidFill>
                <a:schemeClr val="dk1"/>
              </a:solidFill>
              <a:latin typeface="Raleway"/>
              <a:ea typeface="Raleway"/>
              <a:cs typeface="Raleway"/>
              <a:sym typeface="Raleway"/>
            </a:endParaRPr>
          </a:p>
        </p:txBody>
      </p:sp>
      <p:grpSp>
        <p:nvGrpSpPr>
          <p:cNvPr id="722" name="Google Shape;722;p31"/>
          <p:cNvGrpSpPr/>
          <p:nvPr/>
        </p:nvGrpSpPr>
        <p:grpSpPr>
          <a:xfrm>
            <a:off x="491775" y="1933851"/>
            <a:ext cx="2777042" cy="411265"/>
            <a:chOff x="491775" y="2244776"/>
            <a:chExt cx="2777042" cy="411265"/>
          </a:xfrm>
        </p:grpSpPr>
        <p:sp>
          <p:nvSpPr>
            <p:cNvPr id="723" name="Google Shape;723;p31"/>
            <p:cNvSpPr/>
            <p:nvPr/>
          </p:nvSpPr>
          <p:spPr>
            <a:xfrm>
              <a:off x="491775" y="2295441"/>
              <a:ext cx="2726700" cy="3606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Raleway"/>
                <a:ea typeface="Raleway"/>
                <a:cs typeface="Raleway"/>
                <a:sym typeface="Raleway"/>
              </a:endParaRPr>
            </a:p>
          </p:txBody>
        </p:sp>
        <p:sp>
          <p:nvSpPr>
            <p:cNvPr id="724" name="Google Shape;724;p31"/>
            <p:cNvSpPr/>
            <p:nvPr/>
          </p:nvSpPr>
          <p:spPr>
            <a:xfrm>
              <a:off x="542117" y="2244776"/>
              <a:ext cx="2726700" cy="3606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Medium"/>
                  <a:ea typeface="Raleway Medium"/>
                  <a:cs typeface="Raleway Medium"/>
                  <a:sym typeface="Raleway Medium"/>
                </a:rPr>
                <a:t>Where does each need belong? Why?</a:t>
              </a:r>
              <a:endParaRPr sz="1100" b="0" i="0" u="none" strike="noStrike" cap="none">
                <a:solidFill>
                  <a:schemeClr val="dk1"/>
                </a:solidFill>
                <a:latin typeface="Raleway Medium"/>
                <a:ea typeface="Raleway Medium"/>
                <a:cs typeface="Raleway Medium"/>
                <a:sym typeface="Raleway Medium"/>
              </a:endParaRPr>
            </a:p>
          </p:txBody>
        </p:sp>
      </p:grpSp>
      <p:grpSp>
        <p:nvGrpSpPr>
          <p:cNvPr id="725" name="Google Shape;725;p31"/>
          <p:cNvGrpSpPr/>
          <p:nvPr/>
        </p:nvGrpSpPr>
        <p:grpSpPr>
          <a:xfrm>
            <a:off x="491780" y="1376650"/>
            <a:ext cx="3950370" cy="230200"/>
            <a:chOff x="491780" y="1376650"/>
            <a:chExt cx="3950370" cy="230200"/>
          </a:xfrm>
        </p:grpSpPr>
        <p:sp>
          <p:nvSpPr>
            <p:cNvPr id="726" name="Google Shape;726;p31"/>
            <p:cNvSpPr/>
            <p:nvPr/>
          </p:nvSpPr>
          <p:spPr>
            <a:xfrm>
              <a:off x="491780" y="13766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27" name="Google Shape;727;p31"/>
            <p:cNvSpPr/>
            <p:nvPr/>
          </p:nvSpPr>
          <p:spPr>
            <a:xfrm>
              <a:off x="1168669" y="13766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Sunlight</a:t>
              </a:r>
              <a:endParaRPr sz="1500" b="0" i="0" u="none" strike="noStrike" cap="none">
                <a:solidFill>
                  <a:srgbClr val="000000"/>
                </a:solidFill>
                <a:latin typeface="Arial"/>
                <a:ea typeface="Arial"/>
                <a:cs typeface="Arial"/>
                <a:sym typeface="Arial"/>
              </a:endParaRPr>
            </a:p>
          </p:txBody>
        </p:sp>
        <p:sp>
          <p:nvSpPr>
            <p:cNvPr id="728" name="Google Shape;728;p31"/>
            <p:cNvSpPr/>
            <p:nvPr/>
          </p:nvSpPr>
          <p:spPr>
            <a:xfrm>
              <a:off x="1969200" y="1385450"/>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Soil</a:t>
              </a:r>
              <a:endParaRPr sz="1500" b="0" i="0" u="none" strike="noStrike" cap="none">
                <a:solidFill>
                  <a:srgbClr val="000000"/>
                </a:solidFill>
                <a:latin typeface="Arial"/>
                <a:ea typeface="Arial"/>
                <a:cs typeface="Arial"/>
                <a:sym typeface="Arial"/>
              </a:endParaRPr>
            </a:p>
          </p:txBody>
        </p:sp>
        <p:sp>
          <p:nvSpPr>
            <p:cNvPr id="729" name="Google Shape;729;p31"/>
            <p:cNvSpPr/>
            <p:nvPr/>
          </p:nvSpPr>
          <p:spPr>
            <a:xfrm>
              <a:off x="2505125" y="13854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30" name="Google Shape;730;p31"/>
            <p:cNvSpPr/>
            <p:nvPr/>
          </p:nvSpPr>
          <p:spPr>
            <a:xfrm>
              <a:off x="3182025" y="13854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31" name="Google Shape;731;p31"/>
            <p:cNvSpPr/>
            <p:nvPr/>
          </p:nvSpPr>
          <p:spPr>
            <a:xfrm>
              <a:off x="3982550" y="138544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grpSp>
      <p:grpSp>
        <p:nvGrpSpPr>
          <p:cNvPr id="732" name="Google Shape;732;p31"/>
          <p:cNvGrpSpPr/>
          <p:nvPr/>
        </p:nvGrpSpPr>
        <p:grpSpPr>
          <a:xfrm>
            <a:off x="4817455" y="1598050"/>
            <a:ext cx="3587064" cy="2431425"/>
            <a:chOff x="4877805" y="1598050"/>
            <a:chExt cx="3587064" cy="2431425"/>
          </a:xfrm>
        </p:grpSpPr>
        <p:sp>
          <p:nvSpPr>
            <p:cNvPr id="733" name="Google Shape;733;p31"/>
            <p:cNvSpPr/>
            <p:nvPr/>
          </p:nvSpPr>
          <p:spPr>
            <a:xfrm>
              <a:off x="5266475" y="232834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sp>
          <p:nvSpPr>
            <p:cNvPr id="734" name="Google Shape;734;p31"/>
            <p:cNvSpPr/>
            <p:nvPr/>
          </p:nvSpPr>
          <p:spPr>
            <a:xfrm>
              <a:off x="5266475" y="15980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35" name="Google Shape;735;p31"/>
            <p:cNvSpPr/>
            <p:nvPr/>
          </p:nvSpPr>
          <p:spPr>
            <a:xfrm>
              <a:off x="4877805" y="196320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36" name="Google Shape;736;p31"/>
            <p:cNvSpPr/>
            <p:nvPr/>
          </p:nvSpPr>
          <p:spPr>
            <a:xfrm>
              <a:off x="5540200" y="196320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37" name="Google Shape;737;p31"/>
            <p:cNvSpPr/>
            <p:nvPr/>
          </p:nvSpPr>
          <p:spPr>
            <a:xfrm>
              <a:off x="7527400" y="232834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sp>
          <p:nvSpPr>
            <p:cNvPr id="738" name="Google Shape;738;p31"/>
            <p:cNvSpPr/>
            <p:nvPr/>
          </p:nvSpPr>
          <p:spPr>
            <a:xfrm>
              <a:off x="7183100" y="1963200"/>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Soil</a:t>
              </a:r>
              <a:endParaRPr sz="1500" b="0" i="0" u="none" strike="noStrike" cap="none">
                <a:solidFill>
                  <a:srgbClr val="000000"/>
                </a:solidFill>
                <a:latin typeface="Arial"/>
                <a:ea typeface="Arial"/>
                <a:cs typeface="Arial"/>
                <a:sym typeface="Arial"/>
              </a:endParaRPr>
            </a:p>
          </p:txBody>
        </p:sp>
        <p:sp>
          <p:nvSpPr>
            <p:cNvPr id="739" name="Google Shape;739;p31"/>
            <p:cNvSpPr/>
            <p:nvPr/>
          </p:nvSpPr>
          <p:spPr>
            <a:xfrm>
              <a:off x="7740669" y="196320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Sunlight</a:t>
              </a:r>
              <a:endParaRPr sz="1500" b="0" i="0" u="none" strike="noStrike" cap="none">
                <a:solidFill>
                  <a:srgbClr val="000000"/>
                </a:solidFill>
                <a:latin typeface="Arial"/>
                <a:ea typeface="Arial"/>
                <a:cs typeface="Arial"/>
                <a:sym typeface="Arial"/>
              </a:endParaRPr>
            </a:p>
          </p:txBody>
        </p:sp>
        <p:sp>
          <p:nvSpPr>
            <p:cNvPr id="740" name="Google Shape;740;p31"/>
            <p:cNvSpPr/>
            <p:nvPr/>
          </p:nvSpPr>
          <p:spPr>
            <a:xfrm>
              <a:off x="7386405" y="15980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41" name="Google Shape;741;p31"/>
            <p:cNvSpPr/>
            <p:nvPr/>
          </p:nvSpPr>
          <p:spPr>
            <a:xfrm>
              <a:off x="5970792" y="351040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42" name="Google Shape;742;p31"/>
            <p:cNvSpPr/>
            <p:nvPr/>
          </p:nvSpPr>
          <p:spPr>
            <a:xfrm>
              <a:off x="6035537" y="3808075"/>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43" name="Google Shape;743;p31"/>
            <p:cNvSpPr/>
            <p:nvPr/>
          </p:nvSpPr>
          <p:spPr>
            <a:xfrm>
              <a:off x="6647688" y="351040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44" name="Google Shape;744;p31"/>
            <p:cNvSpPr/>
            <p:nvPr/>
          </p:nvSpPr>
          <p:spPr>
            <a:xfrm>
              <a:off x="6740675" y="3808074"/>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grpSp>
      <p:sp>
        <p:nvSpPr>
          <p:cNvPr id="745" name="Google Shape;745;p31"/>
          <p:cNvSpPr txBox="1"/>
          <p:nvPr/>
        </p:nvSpPr>
        <p:spPr>
          <a:xfrm>
            <a:off x="431425" y="2512475"/>
            <a:ext cx="3856800" cy="354000"/>
          </a:xfrm>
          <a:prstGeom prst="rect">
            <a:avLst/>
          </a:prstGeom>
          <a:noFill/>
          <a:ln>
            <a:noFill/>
          </a:ln>
        </p:spPr>
        <p:txBody>
          <a:bodyPr spcFirstLastPara="1" wrap="square" lIns="91425" tIns="91425" rIns="91425" bIns="91425" anchor="t" anchorCtr="0">
            <a:spAutoFit/>
          </a:bodyPr>
          <a:lstStyle/>
          <a:p>
            <a:pPr marL="274320" marR="0" lvl="0" indent="-274320" algn="l" rtl="0">
              <a:lnSpc>
                <a:spcPct val="100000"/>
              </a:lnSpc>
              <a:spcBef>
                <a:spcPts val="0"/>
              </a:spcBef>
              <a:spcAft>
                <a:spcPts val="100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Plants need water, sunlight, soil, and air</a:t>
            </a:r>
            <a:endParaRPr sz="1100" b="0" i="0" u="none" strike="noStrike" cap="none">
              <a:solidFill>
                <a:schemeClr val="dk1"/>
              </a:solidFill>
              <a:latin typeface="Raleway"/>
              <a:ea typeface="Raleway"/>
              <a:cs typeface="Raleway"/>
              <a:sym typeface="Raleway"/>
            </a:endParaRPr>
          </a:p>
        </p:txBody>
      </p:sp>
      <p:sp>
        <p:nvSpPr>
          <p:cNvPr id="746" name="Google Shape;746;p31"/>
          <p:cNvSpPr txBox="1"/>
          <p:nvPr/>
        </p:nvSpPr>
        <p:spPr>
          <a:xfrm>
            <a:off x="431425" y="3997250"/>
            <a:ext cx="3856800" cy="523200"/>
          </a:xfrm>
          <a:prstGeom prst="rect">
            <a:avLst/>
          </a:prstGeom>
          <a:noFill/>
          <a:ln>
            <a:noFill/>
          </a:ln>
        </p:spPr>
        <p:txBody>
          <a:bodyPr spcFirstLastPara="1" wrap="square" lIns="91425" tIns="91425" rIns="91425" bIns="91425" anchor="t" anchorCtr="0">
            <a:spAutoFit/>
          </a:bodyPr>
          <a:lstStyle/>
          <a:p>
            <a:pPr marL="274320" marR="0" lvl="0" indent="-274320" algn="l" rtl="0">
              <a:lnSpc>
                <a:spcPct val="100000"/>
              </a:lnSpc>
              <a:spcBef>
                <a:spcPts val="0"/>
              </a:spcBef>
              <a:spcAft>
                <a:spcPts val="100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All living things have interconnected needs and depend on each other for survival</a:t>
            </a:r>
            <a:endParaRPr sz="1400" b="0" i="0" u="none" strike="noStrike" cap="none">
              <a:solidFill>
                <a:srgbClr val="000000"/>
              </a:solidFill>
              <a:latin typeface="Arial"/>
              <a:ea typeface="Arial"/>
              <a:cs typeface="Arial"/>
              <a:sym typeface="Arial"/>
            </a:endParaRPr>
          </a:p>
        </p:txBody>
      </p:sp>
      <p:sp>
        <p:nvSpPr>
          <p:cNvPr id="747" name="Google Shape;747;p31"/>
          <p:cNvSpPr txBox="1"/>
          <p:nvPr/>
        </p:nvSpPr>
        <p:spPr>
          <a:xfrm>
            <a:off x="431425" y="3389525"/>
            <a:ext cx="3856800" cy="523200"/>
          </a:xfrm>
          <a:prstGeom prst="rect">
            <a:avLst/>
          </a:prstGeom>
          <a:noFill/>
          <a:ln>
            <a:noFill/>
          </a:ln>
        </p:spPr>
        <p:txBody>
          <a:bodyPr spcFirstLastPara="1" wrap="square" lIns="91425" tIns="91425" rIns="91425" bIns="91425" anchor="t" anchorCtr="0">
            <a:spAutoFit/>
          </a:bodyPr>
          <a:lstStyle/>
          <a:p>
            <a:pPr marL="274320" marR="0" lvl="0" indent="-274320" algn="l" rtl="0">
              <a:lnSpc>
                <a:spcPct val="100000"/>
              </a:lnSpc>
              <a:spcBef>
                <a:spcPts val="0"/>
              </a:spcBef>
              <a:spcAft>
                <a:spcPts val="100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Humans, as animals, share the same basic needs as other animals</a:t>
            </a:r>
            <a:endParaRPr sz="1400" b="0" i="0" u="none" strike="noStrike" cap="none">
              <a:solidFill>
                <a:srgbClr val="000000"/>
              </a:solidFill>
              <a:latin typeface="Arial"/>
              <a:ea typeface="Arial"/>
              <a:cs typeface="Arial"/>
              <a:sym typeface="Arial"/>
            </a:endParaRPr>
          </a:p>
        </p:txBody>
      </p:sp>
      <p:sp>
        <p:nvSpPr>
          <p:cNvPr id="748" name="Google Shape;748;p31"/>
          <p:cNvSpPr txBox="1"/>
          <p:nvPr/>
        </p:nvSpPr>
        <p:spPr>
          <a:xfrm>
            <a:off x="431425" y="2951000"/>
            <a:ext cx="3856800" cy="354000"/>
          </a:xfrm>
          <a:prstGeom prst="rect">
            <a:avLst/>
          </a:prstGeom>
          <a:noFill/>
          <a:ln>
            <a:noFill/>
          </a:ln>
        </p:spPr>
        <p:txBody>
          <a:bodyPr spcFirstLastPara="1" wrap="square" lIns="91425" tIns="91425" rIns="91425" bIns="91425" anchor="t" anchorCtr="0">
            <a:spAutoFit/>
          </a:bodyPr>
          <a:lstStyle/>
          <a:p>
            <a:pPr marL="274320" marR="0" lvl="0" indent="-274320" algn="l" rtl="0">
              <a:lnSpc>
                <a:spcPct val="100000"/>
              </a:lnSpc>
              <a:spcBef>
                <a:spcPts val="0"/>
              </a:spcBef>
              <a:spcAft>
                <a:spcPts val="100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Animals need food, water, shelter, and air</a:t>
            </a:r>
            <a:endParaRPr sz="1400" b="0" i="0" u="none" strike="noStrike" cap="none">
              <a:solidFill>
                <a:srgbClr val="000000"/>
              </a:solidFill>
              <a:latin typeface="Arial"/>
              <a:ea typeface="Arial"/>
              <a:cs typeface="Arial"/>
              <a:sym typeface="Arial"/>
            </a:endParaRPr>
          </a:p>
        </p:txBody>
      </p:sp>
      <p:grpSp>
        <p:nvGrpSpPr>
          <p:cNvPr id="749" name="Google Shape;749;p31"/>
          <p:cNvGrpSpPr/>
          <p:nvPr/>
        </p:nvGrpSpPr>
        <p:grpSpPr>
          <a:xfrm>
            <a:off x="10657625" y="1023650"/>
            <a:ext cx="3817387" cy="3593222"/>
            <a:chOff x="4752325" y="1023650"/>
            <a:chExt cx="3817387" cy="3593222"/>
          </a:xfrm>
        </p:grpSpPr>
        <p:sp>
          <p:nvSpPr>
            <p:cNvPr id="750" name="Google Shape;750;p31"/>
            <p:cNvSpPr/>
            <p:nvPr/>
          </p:nvSpPr>
          <p:spPr>
            <a:xfrm>
              <a:off x="4752325" y="1023650"/>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31"/>
            <p:cNvSpPr/>
            <p:nvPr/>
          </p:nvSpPr>
          <p:spPr>
            <a:xfrm>
              <a:off x="6244412" y="1023650"/>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1"/>
            <p:cNvSpPr/>
            <p:nvPr/>
          </p:nvSpPr>
          <p:spPr>
            <a:xfrm>
              <a:off x="5489604" y="2291572"/>
              <a:ext cx="2325300" cy="2325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31"/>
            <p:cNvSpPr txBox="1"/>
            <p:nvPr/>
          </p:nvSpPr>
          <p:spPr>
            <a:xfrm>
              <a:off x="5489592" y="109932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Humans</a:t>
              </a:r>
              <a:endParaRPr sz="1800" b="0" i="0" u="none" strike="noStrike" cap="none">
                <a:solidFill>
                  <a:schemeClr val="dk1"/>
                </a:solidFill>
                <a:latin typeface="Oswald SemiBold"/>
                <a:ea typeface="Oswald SemiBold"/>
                <a:cs typeface="Oswald SemiBold"/>
                <a:sym typeface="Oswald SemiBold"/>
              </a:endParaRPr>
            </a:p>
          </p:txBody>
        </p:sp>
        <p:sp>
          <p:nvSpPr>
            <p:cNvPr id="754" name="Google Shape;754;p31"/>
            <p:cNvSpPr txBox="1"/>
            <p:nvPr/>
          </p:nvSpPr>
          <p:spPr>
            <a:xfrm>
              <a:off x="6994707" y="109932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Plants</a:t>
              </a:r>
              <a:endParaRPr sz="1800" b="0" i="0" u="none" strike="noStrike" cap="none">
                <a:solidFill>
                  <a:schemeClr val="dk1"/>
                </a:solidFill>
                <a:latin typeface="Oswald SemiBold"/>
                <a:ea typeface="Oswald SemiBold"/>
                <a:cs typeface="Oswald SemiBold"/>
                <a:sym typeface="Oswald SemiBold"/>
              </a:endParaRPr>
            </a:p>
          </p:txBody>
        </p:sp>
        <p:sp>
          <p:nvSpPr>
            <p:cNvPr id="755" name="Google Shape;755;p31"/>
            <p:cNvSpPr txBox="1"/>
            <p:nvPr/>
          </p:nvSpPr>
          <p:spPr>
            <a:xfrm>
              <a:off x="6239875" y="4100991"/>
              <a:ext cx="8247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Animals</a:t>
              </a:r>
              <a:endParaRPr sz="1800" b="0" i="0" u="none" strike="noStrike" cap="none">
                <a:solidFill>
                  <a:schemeClr val="dk1"/>
                </a:solidFill>
                <a:latin typeface="Oswald SemiBold"/>
                <a:ea typeface="Oswald SemiBold"/>
                <a:cs typeface="Oswald SemiBold"/>
                <a:sym typeface="Oswald SemiBold"/>
              </a:endParaRPr>
            </a:p>
          </p:txBody>
        </p:sp>
      </p:grpSp>
      <p:grpSp>
        <p:nvGrpSpPr>
          <p:cNvPr id="756" name="Google Shape;756;p31"/>
          <p:cNvGrpSpPr/>
          <p:nvPr/>
        </p:nvGrpSpPr>
        <p:grpSpPr>
          <a:xfrm>
            <a:off x="10810550" y="1598050"/>
            <a:ext cx="3559619" cy="2388700"/>
            <a:chOff x="4905250" y="1598050"/>
            <a:chExt cx="3559619" cy="2388700"/>
          </a:xfrm>
        </p:grpSpPr>
        <p:sp>
          <p:nvSpPr>
            <p:cNvPr id="757" name="Google Shape;757;p31"/>
            <p:cNvSpPr/>
            <p:nvPr/>
          </p:nvSpPr>
          <p:spPr>
            <a:xfrm>
              <a:off x="5103500" y="269609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sp>
          <p:nvSpPr>
            <p:cNvPr id="758" name="Google Shape;758;p31"/>
            <p:cNvSpPr/>
            <p:nvPr/>
          </p:nvSpPr>
          <p:spPr>
            <a:xfrm>
              <a:off x="5023025" y="23296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59" name="Google Shape;759;p31"/>
            <p:cNvSpPr/>
            <p:nvPr/>
          </p:nvSpPr>
          <p:spPr>
            <a:xfrm>
              <a:off x="4905250" y="1963200"/>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Soil</a:t>
              </a:r>
              <a:endParaRPr sz="1500" b="0" i="0" u="none" strike="noStrike" cap="none">
                <a:solidFill>
                  <a:srgbClr val="000000"/>
                </a:solidFill>
                <a:latin typeface="Arial"/>
                <a:ea typeface="Arial"/>
                <a:cs typeface="Arial"/>
                <a:sym typeface="Arial"/>
              </a:endParaRPr>
            </a:p>
          </p:txBody>
        </p:sp>
        <p:sp>
          <p:nvSpPr>
            <p:cNvPr id="760" name="Google Shape;760;p31"/>
            <p:cNvSpPr/>
            <p:nvPr/>
          </p:nvSpPr>
          <p:spPr>
            <a:xfrm>
              <a:off x="5462819" y="196320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Sunlight</a:t>
              </a:r>
              <a:endParaRPr sz="1500" b="0" i="0" u="none" strike="noStrike" cap="none">
                <a:solidFill>
                  <a:srgbClr val="000000"/>
                </a:solidFill>
                <a:latin typeface="Arial"/>
                <a:ea typeface="Arial"/>
                <a:cs typeface="Arial"/>
                <a:sym typeface="Arial"/>
              </a:endParaRPr>
            </a:p>
          </p:txBody>
        </p:sp>
        <p:sp>
          <p:nvSpPr>
            <p:cNvPr id="761" name="Google Shape;761;p31"/>
            <p:cNvSpPr/>
            <p:nvPr/>
          </p:nvSpPr>
          <p:spPr>
            <a:xfrm>
              <a:off x="4978630" y="15980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62" name="Google Shape;762;p31"/>
            <p:cNvSpPr/>
            <p:nvPr/>
          </p:nvSpPr>
          <p:spPr>
            <a:xfrm>
              <a:off x="5641025" y="15980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63" name="Google Shape;763;p31"/>
            <p:cNvSpPr/>
            <p:nvPr/>
          </p:nvSpPr>
          <p:spPr>
            <a:xfrm>
              <a:off x="7730650" y="269609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sp>
          <p:nvSpPr>
            <p:cNvPr id="764" name="Google Shape;764;p31"/>
            <p:cNvSpPr/>
            <p:nvPr/>
          </p:nvSpPr>
          <p:spPr>
            <a:xfrm>
              <a:off x="7598350" y="23296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65" name="Google Shape;765;p31"/>
            <p:cNvSpPr/>
            <p:nvPr/>
          </p:nvSpPr>
          <p:spPr>
            <a:xfrm>
              <a:off x="7183100" y="1963200"/>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Soil</a:t>
              </a:r>
              <a:endParaRPr sz="1500" b="0" i="0" u="none" strike="noStrike" cap="none">
                <a:solidFill>
                  <a:srgbClr val="000000"/>
                </a:solidFill>
                <a:latin typeface="Arial"/>
                <a:ea typeface="Arial"/>
                <a:cs typeface="Arial"/>
                <a:sym typeface="Arial"/>
              </a:endParaRPr>
            </a:p>
          </p:txBody>
        </p:sp>
        <p:sp>
          <p:nvSpPr>
            <p:cNvPr id="766" name="Google Shape;766;p31"/>
            <p:cNvSpPr/>
            <p:nvPr/>
          </p:nvSpPr>
          <p:spPr>
            <a:xfrm>
              <a:off x="7740669" y="196320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Sunlight</a:t>
              </a:r>
              <a:endParaRPr sz="1500" b="0" i="0" u="none" strike="noStrike" cap="none">
                <a:solidFill>
                  <a:srgbClr val="000000"/>
                </a:solidFill>
                <a:latin typeface="Arial"/>
                <a:ea typeface="Arial"/>
                <a:cs typeface="Arial"/>
                <a:sym typeface="Arial"/>
              </a:endParaRPr>
            </a:p>
          </p:txBody>
        </p:sp>
        <p:sp>
          <p:nvSpPr>
            <p:cNvPr id="767" name="Google Shape;767;p31"/>
            <p:cNvSpPr/>
            <p:nvPr/>
          </p:nvSpPr>
          <p:spPr>
            <a:xfrm>
              <a:off x="7105580" y="15980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68" name="Google Shape;768;p31"/>
            <p:cNvSpPr/>
            <p:nvPr/>
          </p:nvSpPr>
          <p:spPr>
            <a:xfrm>
              <a:off x="7767975" y="15980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69" name="Google Shape;769;p31"/>
            <p:cNvSpPr/>
            <p:nvPr/>
          </p:nvSpPr>
          <p:spPr>
            <a:xfrm>
              <a:off x="5661330" y="3467675"/>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Water</a:t>
              </a:r>
              <a:endParaRPr sz="1500" b="0" i="0" u="none" strike="noStrike" cap="none">
                <a:solidFill>
                  <a:srgbClr val="000000"/>
                </a:solidFill>
                <a:latin typeface="Arial"/>
                <a:ea typeface="Arial"/>
                <a:cs typeface="Arial"/>
                <a:sym typeface="Arial"/>
              </a:endParaRPr>
            </a:p>
          </p:txBody>
        </p:sp>
        <p:sp>
          <p:nvSpPr>
            <p:cNvPr id="770" name="Google Shape;770;p31"/>
            <p:cNvSpPr/>
            <p:nvPr/>
          </p:nvSpPr>
          <p:spPr>
            <a:xfrm>
              <a:off x="6338219" y="3467675"/>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Sunlight</a:t>
              </a:r>
              <a:endParaRPr sz="1500" b="0" i="0" u="none" strike="noStrike" cap="none">
                <a:solidFill>
                  <a:srgbClr val="000000"/>
                </a:solidFill>
                <a:latin typeface="Arial"/>
                <a:ea typeface="Arial"/>
                <a:cs typeface="Arial"/>
                <a:sym typeface="Arial"/>
              </a:endParaRPr>
            </a:p>
          </p:txBody>
        </p:sp>
        <p:sp>
          <p:nvSpPr>
            <p:cNvPr id="771" name="Google Shape;771;p31"/>
            <p:cNvSpPr/>
            <p:nvPr/>
          </p:nvSpPr>
          <p:spPr>
            <a:xfrm>
              <a:off x="7138750" y="3476475"/>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Soil</a:t>
              </a:r>
              <a:endParaRPr sz="1500" b="0" i="0" u="none" strike="noStrike" cap="none">
                <a:solidFill>
                  <a:srgbClr val="000000"/>
                </a:solidFill>
                <a:latin typeface="Arial"/>
                <a:ea typeface="Arial"/>
                <a:cs typeface="Arial"/>
                <a:sym typeface="Arial"/>
              </a:endParaRPr>
            </a:p>
          </p:txBody>
        </p:sp>
        <p:sp>
          <p:nvSpPr>
            <p:cNvPr id="772" name="Google Shape;772;p31"/>
            <p:cNvSpPr/>
            <p:nvPr/>
          </p:nvSpPr>
          <p:spPr>
            <a:xfrm>
              <a:off x="5661325" y="3765350"/>
              <a:ext cx="600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Food</a:t>
              </a:r>
              <a:endParaRPr sz="1500" b="0" i="0" u="none" strike="noStrike" cap="none">
                <a:solidFill>
                  <a:srgbClr val="000000"/>
                </a:solidFill>
                <a:latin typeface="Arial"/>
                <a:ea typeface="Arial"/>
                <a:cs typeface="Arial"/>
                <a:sym typeface="Arial"/>
              </a:endParaRPr>
            </a:p>
          </p:txBody>
        </p:sp>
        <p:sp>
          <p:nvSpPr>
            <p:cNvPr id="773" name="Google Shape;773;p31"/>
            <p:cNvSpPr/>
            <p:nvPr/>
          </p:nvSpPr>
          <p:spPr>
            <a:xfrm>
              <a:off x="6338225" y="3765350"/>
              <a:ext cx="7242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Shelter</a:t>
              </a:r>
              <a:endParaRPr sz="1500" b="0" i="0" u="none" strike="noStrike" cap="none">
                <a:solidFill>
                  <a:srgbClr val="000000"/>
                </a:solidFill>
                <a:latin typeface="Arial"/>
                <a:ea typeface="Arial"/>
                <a:cs typeface="Arial"/>
                <a:sym typeface="Arial"/>
              </a:endParaRPr>
            </a:p>
          </p:txBody>
        </p:sp>
        <p:sp>
          <p:nvSpPr>
            <p:cNvPr id="774" name="Google Shape;774;p31"/>
            <p:cNvSpPr/>
            <p:nvPr/>
          </p:nvSpPr>
          <p:spPr>
            <a:xfrm>
              <a:off x="7138750" y="3765349"/>
              <a:ext cx="459600" cy="2214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Air</a:t>
              </a:r>
              <a:endParaRPr sz="1500" b="0" i="0" u="none" strike="noStrike" cap="none">
                <a:solidFill>
                  <a:srgbClr val="000000"/>
                </a:solidFill>
                <a:latin typeface="Arial"/>
                <a:ea typeface="Arial"/>
                <a:cs typeface="Arial"/>
                <a:sym typeface="Arial"/>
              </a:endParaRPr>
            </a:p>
          </p:txBody>
        </p:sp>
      </p:grpSp>
      <p:pic>
        <p:nvPicPr>
          <p:cNvPr id="775" name="Google Shape;77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50955" y="3262080"/>
            <a:ext cx="1348975" cy="1587275"/>
          </a:xfrm>
          <a:prstGeom prst="rect">
            <a:avLst/>
          </a:prstGeom>
          <a:noFill/>
          <a:ln>
            <a:noFill/>
          </a:ln>
        </p:spPr>
      </p:pic>
      <p:pic>
        <p:nvPicPr>
          <p:cNvPr id="776" name="Google Shape;776;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88844"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2"/>
                                        </p:tgtEl>
                                        <p:attrNameLst>
                                          <p:attrName>style.visibility</p:attrName>
                                        </p:attrNameLst>
                                      </p:cBhvr>
                                      <p:to>
                                        <p:strVal val="visible"/>
                                      </p:to>
                                    </p:set>
                                    <p:anim calcmode="lin" valueType="num">
                                      <p:cBhvr additive="base">
                                        <p:cTn id="7" dur="1000"/>
                                        <p:tgtEl>
                                          <p:spTgt spid="7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25"/>
                                        </p:tgtEl>
                                      </p:cBhvr>
                                    </p:animEffect>
                                    <p:set>
                                      <p:cBhvr>
                                        <p:cTn id="12" dur="1" fill="hold">
                                          <p:stCondLst>
                                            <p:cond delay="1000"/>
                                          </p:stCondLst>
                                        </p:cTn>
                                        <p:tgtEl>
                                          <p:spTgt spid="72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32"/>
                                        </p:tgtEl>
                                        <p:attrNameLst>
                                          <p:attrName>style.visibility</p:attrName>
                                        </p:attrNameLst>
                                      </p:cBhvr>
                                      <p:to>
                                        <p:strVal val="visible"/>
                                      </p:to>
                                    </p:set>
                                    <p:animEffect transition="in" filter="fade">
                                      <p:cBhvr>
                                        <p:cTn id="15" dur="1000"/>
                                        <p:tgtEl>
                                          <p:spTgt spid="7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1000"/>
                                        <p:tgtEl>
                                          <p:spTgt spid="74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48"/>
                                        </p:tgtEl>
                                        <p:attrNameLst>
                                          <p:attrName>style.visibility</p:attrName>
                                        </p:attrNameLst>
                                      </p:cBhvr>
                                      <p:to>
                                        <p:strVal val="visible"/>
                                      </p:to>
                                    </p:set>
                                    <p:animEffect transition="in" filter="fade">
                                      <p:cBhvr>
                                        <p:cTn id="25" dur="1000"/>
                                        <p:tgtEl>
                                          <p:spTgt spid="74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47"/>
                                        </p:tgtEl>
                                        <p:attrNameLst>
                                          <p:attrName>style.visibility</p:attrName>
                                        </p:attrNameLst>
                                      </p:cBhvr>
                                      <p:to>
                                        <p:strVal val="visible"/>
                                      </p:to>
                                    </p:set>
                                    <p:animEffect transition="in" filter="fade">
                                      <p:cBhvr>
                                        <p:cTn id="30" dur="1000"/>
                                        <p:tgtEl>
                                          <p:spTgt spid="7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46"/>
                                        </p:tgtEl>
                                        <p:attrNameLst>
                                          <p:attrName>style.visibility</p:attrName>
                                        </p:attrNameLst>
                                      </p:cBhvr>
                                      <p:to>
                                        <p:strVal val="visible"/>
                                      </p:to>
                                    </p:set>
                                    <p:animEffect transition="in" filter="fade">
                                      <p:cBhvr>
                                        <p:cTn id="35"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32"/>
          <p:cNvSpPr/>
          <p:nvPr/>
        </p:nvSpPr>
        <p:spPr>
          <a:xfrm>
            <a:off x="2606925" y="1622709"/>
            <a:ext cx="1869900" cy="30774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2"/>
          <p:cNvSpPr/>
          <p:nvPr/>
        </p:nvSpPr>
        <p:spPr>
          <a:xfrm>
            <a:off x="524950" y="1622709"/>
            <a:ext cx="1869900" cy="30774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2"/>
          <p:cNvSpPr/>
          <p:nvPr/>
        </p:nvSpPr>
        <p:spPr>
          <a:xfrm>
            <a:off x="4677975" y="1622709"/>
            <a:ext cx="1869900" cy="30774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2"/>
          <p:cNvSpPr/>
          <p:nvPr/>
        </p:nvSpPr>
        <p:spPr>
          <a:xfrm>
            <a:off x="6749025" y="1622709"/>
            <a:ext cx="1869900" cy="30774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EATING FOR THE SEASON</a:t>
            </a:r>
            <a:endParaRPr sz="2300" b="1" i="0" u="none" strike="noStrike" cap="none">
              <a:solidFill>
                <a:schemeClr val="dk1"/>
              </a:solidFill>
              <a:latin typeface="Oswald"/>
              <a:ea typeface="Oswald"/>
              <a:cs typeface="Oswald"/>
              <a:sym typeface="Oswald"/>
            </a:endParaRPr>
          </a:p>
        </p:txBody>
      </p:sp>
      <p:sp>
        <p:nvSpPr>
          <p:cNvPr id="786" name="Google Shape;786;p32"/>
          <p:cNvSpPr txBox="1"/>
          <p:nvPr/>
        </p:nvSpPr>
        <p:spPr>
          <a:xfrm>
            <a:off x="539125" y="1006150"/>
            <a:ext cx="6644100" cy="515700"/>
          </a:xfrm>
          <a:prstGeom prst="rect">
            <a:avLst/>
          </a:prstGeom>
          <a:noFill/>
          <a:ln>
            <a:noFill/>
          </a:ln>
        </p:spPr>
        <p:txBody>
          <a:bodyPr spcFirstLastPara="1" wrap="square" lIns="91425" tIns="91425" rIns="91425" bIns="91425" anchor="t" anchorCtr="0">
            <a:spAutoFit/>
          </a:bodyPr>
          <a:lstStyle/>
          <a:p>
            <a:pPr marL="274320" marR="0" lvl="0" indent="-274320" algn="l" rtl="0">
              <a:lnSpc>
                <a:spcPct val="115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Why do different fruit and vegetables grow in different seasons?</a:t>
            </a:r>
            <a:endParaRPr sz="1000" b="0" i="0" u="none" strike="noStrike" cap="none">
              <a:solidFill>
                <a:schemeClr val="dk1"/>
              </a:solidFill>
              <a:latin typeface="Raleway"/>
              <a:ea typeface="Raleway"/>
              <a:cs typeface="Raleway"/>
              <a:sym typeface="Raleway"/>
            </a:endParaRPr>
          </a:p>
          <a:p>
            <a:pPr marL="274320" marR="0" lvl="0" indent="-274320" algn="l" rtl="0">
              <a:lnSpc>
                <a:spcPct val="115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How can choosing local and seasonal foods benefit health and the environment?</a:t>
            </a:r>
            <a:endParaRPr sz="1000" b="0" i="0" u="none" strike="noStrike" cap="none">
              <a:solidFill>
                <a:schemeClr val="dk1"/>
              </a:solidFill>
              <a:latin typeface="Raleway"/>
              <a:ea typeface="Raleway"/>
              <a:cs typeface="Raleway"/>
              <a:sym typeface="Raleway"/>
            </a:endParaRPr>
          </a:p>
        </p:txBody>
      </p:sp>
      <p:grpSp>
        <p:nvGrpSpPr>
          <p:cNvPr id="787" name="Google Shape;787;p32"/>
          <p:cNvGrpSpPr/>
          <p:nvPr/>
        </p:nvGrpSpPr>
        <p:grpSpPr>
          <a:xfrm>
            <a:off x="6806825" y="1562038"/>
            <a:ext cx="1866000" cy="3079374"/>
            <a:chOff x="6806825" y="1562100"/>
            <a:chExt cx="1866000" cy="3084000"/>
          </a:xfrm>
        </p:grpSpPr>
        <p:pic>
          <p:nvPicPr>
            <p:cNvPr id="788" name="Google Shape;788;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06825" y="1562100"/>
              <a:ext cx="1866000" cy="3084000"/>
            </a:xfrm>
            <a:prstGeom prst="roundRect">
              <a:avLst>
                <a:gd name="adj" fmla="val 7418"/>
              </a:avLst>
            </a:prstGeom>
            <a:noFill/>
            <a:ln w="9525" cap="flat" cmpd="sng">
              <a:solidFill>
                <a:schemeClr val="dk1"/>
              </a:solidFill>
              <a:prstDash val="solid"/>
              <a:round/>
              <a:headEnd type="none" w="sm" len="sm"/>
              <a:tailEnd type="none" w="sm" len="sm"/>
            </a:ln>
          </p:spPr>
        </p:pic>
        <p:grpSp>
          <p:nvGrpSpPr>
            <p:cNvPr id="789" name="Google Shape;789;p32"/>
            <p:cNvGrpSpPr/>
            <p:nvPr/>
          </p:nvGrpSpPr>
          <p:grpSpPr>
            <a:xfrm>
              <a:off x="6942425" y="2983850"/>
              <a:ext cx="1594800" cy="374700"/>
              <a:chOff x="2811350" y="2983850"/>
              <a:chExt cx="1594800" cy="374700"/>
            </a:xfrm>
          </p:grpSpPr>
          <p:sp>
            <p:nvSpPr>
              <p:cNvPr id="790" name="Google Shape;790;p32"/>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2"/>
              <p:cNvSpPr txBox="1"/>
              <p:nvPr/>
            </p:nvSpPr>
            <p:spPr>
              <a:xfrm>
                <a:off x="2867550" y="3017300"/>
                <a:ext cx="1482300" cy="308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Oswald SemiBold"/>
                    <a:ea typeface="Oswald SemiBold"/>
                    <a:cs typeface="Oswald SemiBold"/>
                    <a:sym typeface="Oswald SemiBold"/>
                  </a:rPr>
                  <a:t>CHERRY</a:t>
                </a:r>
                <a:endParaRPr sz="2000" b="0" i="0" u="none" strike="noStrike" cap="none">
                  <a:solidFill>
                    <a:schemeClr val="dk1"/>
                  </a:solidFill>
                  <a:latin typeface="Arial"/>
                  <a:ea typeface="Arial"/>
                  <a:cs typeface="Arial"/>
                  <a:sym typeface="Arial"/>
                </a:endParaRPr>
              </a:p>
            </p:txBody>
          </p:sp>
        </p:grpSp>
      </p:grpSp>
      <p:grpSp>
        <p:nvGrpSpPr>
          <p:cNvPr id="792" name="Google Shape;792;p32"/>
          <p:cNvGrpSpPr/>
          <p:nvPr/>
        </p:nvGrpSpPr>
        <p:grpSpPr>
          <a:xfrm>
            <a:off x="4741300" y="1562038"/>
            <a:ext cx="1866000" cy="3079374"/>
            <a:chOff x="4741300" y="1562100"/>
            <a:chExt cx="1866000" cy="3084000"/>
          </a:xfrm>
        </p:grpSpPr>
        <p:pic>
          <p:nvPicPr>
            <p:cNvPr id="793" name="Google Shape;793;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41300" y="1562100"/>
              <a:ext cx="1866000" cy="3084000"/>
            </a:xfrm>
            <a:prstGeom prst="roundRect">
              <a:avLst>
                <a:gd name="adj" fmla="val 7130"/>
              </a:avLst>
            </a:prstGeom>
            <a:noFill/>
            <a:ln w="9525" cap="flat" cmpd="sng">
              <a:solidFill>
                <a:schemeClr val="dk1"/>
              </a:solidFill>
              <a:prstDash val="solid"/>
              <a:round/>
              <a:headEnd type="none" w="sm" len="sm"/>
              <a:tailEnd type="none" w="sm" len="sm"/>
            </a:ln>
          </p:spPr>
        </p:pic>
        <p:grpSp>
          <p:nvGrpSpPr>
            <p:cNvPr id="794" name="Google Shape;794;p32"/>
            <p:cNvGrpSpPr/>
            <p:nvPr/>
          </p:nvGrpSpPr>
          <p:grpSpPr>
            <a:xfrm>
              <a:off x="4887575" y="2983850"/>
              <a:ext cx="1594800" cy="374700"/>
              <a:chOff x="2811350" y="2983850"/>
              <a:chExt cx="1594800" cy="374700"/>
            </a:xfrm>
          </p:grpSpPr>
          <p:sp>
            <p:nvSpPr>
              <p:cNvPr id="795" name="Google Shape;795;p32"/>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2"/>
              <p:cNvSpPr txBox="1"/>
              <p:nvPr/>
            </p:nvSpPr>
            <p:spPr>
              <a:xfrm>
                <a:off x="2867550" y="3017300"/>
                <a:ext cx="1482300" cy="308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Oswald SemiBold"/>
                    <a:ea typeface="Oswald SemiBold"/>
                    <a:cs typeface="Oswald SemiBold"/>
                    <a:sym typeface="Oswald SemiBold"/>
                  </a:rPr>
                  <a:t>ORANGE</a:t>
                </a:r>
                <a:endParaRPr sz="2000" b="0" i="0" u="none" strike="noStrike" cap="none">
                  <a:solidFill>
                    <a:schemeClr val="dk1"/>
                  </a:solidFill>
                  <a:latin typeface="Arial"/>
                  <a:ea typeface="Arial"/>
                  <a:cs typeface="Arial"/>
                  <a:sym typeface="Arial"/>
                </a:endParaRPr>
              </a:p>
            </p:txBody>
          </p:sp>
        </p:grpSp>
      </p:grpSp>
      <p:grpSp>
        <p:nvGrpSpPr>
          <p:cNvPr id="797" name="Google Shape;797;p32"/>
          <p:cNvGrpSpPr/>
          <p:nvPr/>
        </p:nvGrpSpPr>
        <p:grpSpPr>
          <a:xfrm>
            <a:off x="2675750" y="1562038"/>
            <a:ext cx="1866000" cy="3079374"/>
            <a:chOff x="2675750" y="1562100"/>
            <a:chExt cx="1866000" cy="3084000"/>
          </a:xfrm>
        </p:grpSpPr>
        <p:pic>
          <p:nvPicPr>
            <p:cNvPr id="798" name="Google Shape;798;p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75750" y="1562100"/>
              <a:ext cx="1866000" cy="3084000"/>
            </a:xfrm>
            <a:prstGeom prst="roundRect">
              <a:avLst>
                <a:gd name="adj" fmla="val 6558"/>
              </a:avLst>
            </a:prstGeom>
            <a:noFill/>
            <a:ln w="9525" cap="flat" cmpd="sng">
              <a:solidFill>
                <a:schemeClr val="dk1"/>
              </a:solidFill>
              <a:prstDash val="solid"/>
              <a:round/>
              <a:headEnd type="none" w="sm" len="sm"/>
              <a:tailEnd type="none" w="sm" len="sm"/>
            </a:ln>
          </p:spPr>
        </p:pic>
        <p:grpSp>
          <p:nvGrpSpPr>
            <p:cNvPr id="799" name="Google Shape;799;p32"/>
            <p:cNvGrpSpPr/>
            <p:nvPr/>
          </p:nvGrpSpPr>
          <p:grpSpPr>
            <a:xfrm>
              <a:off x="2811350" y="2983850"/>
              <a:ext cx="1594800" cy="374700"/>
              <a:chOff x="2811350" y="2983850"/>
              <a:chExt cx="1594800" cy="374700"/>
            </a:xfrm>
          </p:grpSpPr>
          <p:sp>
            <p:nvSpPr>
              <p:cNvPr id="800" name="Google Shape;800;p32"/>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2"/>
              <p:cNvSpPr txBox="1"/>
              <p:nvPr/>
            </p:nvSpPr>
            <p:spPr>
              <a:xfrm>
                <a:off x="2867550" y="3017300"/>
                <a:ext cx="1482300" cy="308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Oswald SemiBold"/>
                    <a:ea typeface="Oswald SemiBold"/>
                    <a:cs typeface="Oswald SemiBold"/>
                    <a:sym typeface="Oswald SemiBold"/>
                  </a:rPr>
                  <a:t>PUMPKIN</a:t>
                </a:r>
                <a:endParaRPr sz="2000" b="0" i="0" u="none" strike="noStrike" cap="none">
                  <a:solidFill>
                    <a:schemeClr val="dk1"/>
                  </a:solidFill>
                  <a:latin typeface="Arial"/>
                  <a:ea typeface="Arial"/>
                  <a:cs typeface="Arial"/>
                  <a:sym typeface="Arial"/>
                </a:endParaRPr>
              </a:p>
            </p:txBody>
          </p:sp>
        </p:grpSp>
      </p:grpSp>
      <p:grpSp>
        <p:nvGrpSpPr>
          <p:cNvPr id="802" name="Google Shape;802;p32"/>
          <p:cNvGrpSpPr/>
          <p:nvPr/>
        </p:nvGrpSpPr>
        <p:grpSpPr>
          <a:xfrm>
            <a:off x="599525" y="1562038"/>
            <a:ext cx="1866000" cy="3079374"/>
            <a:chOff x="2675750" y="1562100"/>
            <a:chExt cx="1866000" cy="3084000"/>
          </a:xfrm>
        </p:grpSpPr>
        <p:pic>
          <p:nvPicPr>
            <p:cNvPr id="803" name="Google Shape;803;p3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675750" y="1562100"/>
              <a:ext cx="1866000" cy="3084000"/>
            </a:xfrm>
            <a:prstGeom prst="roundRect">
              <a:avLst>
                <a:gd name="adj" fmla="val 6844"/>
              </a:avLst>
            </a:prstGeom>
            <a:noFill/>
            <a:ln w="9525" cap="flat" cmpd="sng">
              <a:solidFill>
                <a:schemeClr val="dk1"/>
              </a:solidFill>
              <a:prstDash val="solid"/>
              <a:round/>
              <a:headEnd type="none" w="sm" len="sm"/>
              <a:tailEnd type="none" w="sm" len="sm"/>
            </a:ln>
          </p:spPr>
        </p:pic>
        <p:grpSp>
          <p:nvGrpSpPr>
            <p:cNvPr id="804" name="Google Shape;804;p32"/>
            <p:cNvGrpSpPr/>
            <p:nvPr/>
          </p:nvGrpSpPr>
          <p:grpSpPr>
            <a:xfrm>
              <a:off x="2811350" y="2983850"/>
              <a:ext cx="1594800" cy="374700"/>
              <a:chOff x="2811350" y="2983850"/>
              <a:chExt cx="1594800" cy="374700"/>
            </a:xfrm>
          </p:grpSpPr>
          <p:sp>
            <p:nvSpPr>
              <p:cNvPr id="805" name="Google Shape;805;p32"/>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2"/>
              <p:cNvSpPr txBox="1"/>
              <p:nvPr/>
            </p:nvSpPr>
            <p:spPr>
              <a:xfrm>
                <a:off x="2867550" y="3017300"/>
                <a:ext cx="1482300" cy="3084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en" sz="2000" b="0" i="0" u="none" strike="noStrike" cap="none">
                    <a:solidFill>
                      <a:schemeClr val="dk1"/>
                    </a:solidFill>
                    <a:latin typeface="Oswald SemiBold"/>
                    <a:ea typeface="Oswald SemiBold"/>
                    <a:cs typeface="Oswald SemiBold"/>
                    <a:sym typeface="Oswald SemiBold"/>
                  </a:rPr>
                  <a:t>WATERMELON</a:t>
                </a:r>
                <a:endParaRPr sz="2000" b="0" i="0" u="none" strike="noStrike" cap="none">
                  <a:solidFill>
                    <a:schemeClr val="dk1"/>
                  </a:solidFill>
                  <a:latin typeface="Arial"/>
                  <a:ea typeface="Arial"/>
                  <a:cs typeface="Arial"/>
                  <a:sym typeface="Arial"/>
                </a:endParaRPr>
              </a:p>
            </p:txBody>
          </p:sp>
        </p:grpSp>
      </p:grpSp>
      <p:grpSp>
        <p:nvGrpSpPr>
          <p:cNvPr id="807" name="Google Shape;807;p32"/>
          <p:cNvGrpSpPr/>
          <p:nvPr/>
        </p:nvGrpSpPr>
        <p:grpSpPr>
          <a:xfrm>
            <a:off x="6805533" y="1562099"/>
            <a:ext cx="1869900" cy="3079246"/>
            <a:chOff x="6203608" y="1348774"/>
            <a:chExt cx="1869900" cy="3079246"/>
          </a:xfrm>
        </p:grpSpPr>
        <p:sp>
          <p:nvSpPr>
            <p:cNvPr id="808" name="Google Shape;808;p32"/>
            <p:cNvSpPr/>
            <p:nvPr/>
          </p:nvSpPr>
          <p:spPr>
            <a:xfrm>
              <a:off x="6203608" y="1348785"/>
              <a:ext cx="1869900" cy="30774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2"/>
            <p:cNvSpPr txBox="1"/>
            <p:nvPr/>
          </p:nvSpPr>
          <p:spPr>
            <a:xfrm>
              <a:off x="6234870" y="2812520"/>
              <a:ext cx="1807500" cy="16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What am I?</a:t>
              </a:r>
              <a:endParaRPr sz="1000" b="1"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When you see me around you know the warmer months are starting</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am small, round and juicy</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You often find me hanging out with a friend</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have a seed inside me hidden in a stone. </a:t>
              </a:r>
              <a:endParaRPr sz="900" b="0" i="0" u="none" strike="noStrike" cap="none">
                <a:solidFill>
                  <a:schemeClr val="dk1"/>
                </a:solidFill>
                <a:latin typeface="Raleway"/>
                <a:ea typeface="Raleway"/>
                <a:cs typeface="Raleway"/>
                <a:sym typeface="Raleway"/>
              </a:endParaRPr>
            </a:p>
          </p:txBody>
        </p:sp>
        <p:sp>
          <p:nvSpPr>
            <p:cNvPr id="810" name="Google Shape;810;p32"/>
            <p:cNvSpPr txBox="1"/>
            <p:nvPr/>
          </p:nvSpPr>
          <p:spPr>
            <a:xfrm>
              <a:off x="6260099" y="1348774"/>
              <a:ext cx="175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SPRING</a:t>
              </a:r>
              <a:endParaRPr sz="1800" b="0" i="0" u="none" strike="noStrike" cap="none">
                <a:solidFill>
                  <a:schemeClr val="dk1"/>
                </a:solidFill>
                <a:latin typeface="Oswald SemiBold"/>
                <a:ea typeface="Oswald SemiBold"/>
                <a:cs typeface="Oswald SemiBold"/>
                <a:sym typeface="Oswald SemiBold"/>
              </a:endParaRPr>
            </a:p>
          </p:txBody>
        </p:sp>
        <p:pic>
          <p:nvPicPr>
            <p:cNvPr id="811" name="Google Shape;811;p3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260100" y="1858275"/>
              <a:ext cx="1756800" cy="981000"/>
            </a:xfrm>
            <a:prstGeom prst="roundRect">
              <a:avLst>
                <a:gd name="adj" fmla="val 0"/>
              </a:avLst>
            </a:prstGeom>
            <a:noFill/>
            <a:ln>
              <a:noFill/>
            </a:ln>
          </p:spPr>
        </p:pic>
        <p:sp>
          <p:nvSpPr>
            <p:cNvPr id="812" name="Google Shape;812;p32"/>
            <p:cNvSpPr txBox="1"/>
            <p:nvPr/>
          </p:nvSpPr>
          <p:spPr>
            <a:xfrm>
              <a:off x="6341100" y="1642800"/>
              <a:ext cx="12891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Footy finals time</a:t>
              </a:r>
              <a:endParaRPr sz="1300" b="0" i="0" u="none" strike="noStrike" cap="none">
                <a:solidFill>
                  <a:srgbClr val="000000"/>
                </a:solidFill>
                <a:latin typeface="Arial"/>
                <a:ea typeface="Arial"/>
                <a:cs typeface="Arial"/>
                <a:sym typeface="Arial"/>
              </a:endParaRPr>
            </a:p>
          </p:txBody>
        </p:sp>
      </p:grpSp>
      <p:grpSp>
        <p:nvGrpSpPr>
          <p:cNvPr id="813" name="Google Shape;813;p32"/>
          <p:cNvGrpSpPr/>
          <p:nvPr/>
        </p:nvGrpSpPr>
        <p:grpSpPr>
          <a:xfrm>
            <a:off x="4738708" y="1562099"/>
            <a:ext cx="1869900" cy="3077411"/>
            <a:chOff x="6203608" y="1348774"/>
            <a:chExt cx="1869900" cy="3077411"/>
          </a:xfrm>
        </p:grpSpPr>
        <p:sp>
          <p:nvSpPr>
            <p:cNvPr id="814" name="Google Shape;814;p32"/>
            <p:cNvSpPr/>
            <p:nvPr/>
          </p:nvSpPr>
          <p:spPr>
            <a:xfrm>
              <a:off x="6203608" y="1348785"/>
              <a:ext cx="1869900" cy="30774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2"/>
            <p:cNvSpPr txBox="1"/>
            <p:nvPr/>
          </p:nvSpPr>
          <p:spPr>
            <a:xfrm>
              <a:off x="6234870" y="2812520"/>
              <a:ext cx="1807500" cy="1456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What am I?</a:t>
              </a:r>
              <a:endParaRPr sz="1000" b="1"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My name matches my colour</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come from the citrus family </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have lots of Vitamin C that helps you fight colds in winter.</a:t>
              </a:r>
              <a:endParaRPr sz="900" b="0" i="0" u="none" strike="noStrike" cap="none">
                <a:solidFill>
                  <a:schemeClr val="dk1"/>
                </a:solidFill>
                <a:latin typeface="Raleway"/>
                <a:ea typeface="Raleway"/>
                <a:cs typeface="Raleway"/>
                <a:sym typeface="Raleway"/>
              </a:endParaRPr>
            </a:p>
          </p:txBody>
        </p:sp>
        <p:sp>
          <p:nvSpPr>
            <p:cNvPr id="816" name="Google Shape;816;p32"/>
            <p:cNvSpPr txBox="1"/>
            <p:nvPr/>
          </p:nvSpPr>
          <p:spPr>
            <a:xfrm>
              <a:off x="6260099" y="1348774"/>
              <a:ext cx="175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WINTER</a:t>
              </a:r>
              <a:endParaRPr sz="1800" b="0" i="0" u="none" strike="noStrike" cap="none">
                <a:solidFill>
                  <a:schemeClr val="dk1"/>
                </a:solidFill>
                <a:latin typeface="Oswald SemiBold"/>
                <a:ea typeface="Oswald SemiBold"/>
                <a:cs typeface="Oswald SemiBold"/>
                <a:sym typeface="Oswald SemiBold"/>
              </a:endParaRPr>
            </a:p>
          </p:txBody>
        </p:sp>
        <p:pic>
          <p:nvPicPr>
            <p:cNvPr id="817" name="Google Shape;817;p3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60100" y="1858275"/>
              <a:ext cx="1756800" cy="981000"/>
            </a:xfrm>
            <a:prstGeom prst="roundRect">
              <a:avLst>
                <a:gd name="adj" fmla="val 0"/>
              </a:avLst>
            </a:prstGeom>
            <a:noFill/>
            <a:ln>
              <a:noFill/>
            </a:ln>
          </p:spPr>
        </p:pic>
        <p:sp>
          <p:nvSpPr>
            <p:cNvPr id="818" name="Google Shape;818;p32"/>
            <p:cNvSpPr txBox="1"/>
            <p:nvPr/>
          </p:nvSpPr>
          <p:spPr>
            <a:xfrm>
              <a:off x="6341100" y="1642800"/>
              <a:ext cx="15537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Middle of footy season</a:t>
              </a:r>
              <a:endParaRPr sz="1300" b="0" i="0" u="none" strike="noStrike" cap="none">
                <a:solidFill>
                  <a:srgbClr val="000000"/>
                </a:solidFill>
                <a:latin typeface="Arial"/>
                <a:ea typeface="Arial"/>
                <a:cs typeface="Arial"/>
                <a:sym typeface="Arial"/>
              </a:endParaRPr>
            </a:p>
          </p:txBody>
        </p:sp>
      </p:grpSp>
      <p:grpSp>
        <p:nvGrpSpPr>
          <p:cNvPr id="819" name="Google Shape;819;p32"/>
          <p:cNvGrpSpPr/>
          <p:nvPr/>
        </p:nvGrpSpPr>
        <p:grpSpPr>
          <a:xfrm>
            <a:off x="595633" y="1562099"/>
            <a:ext cx="1869900" cy="3077411"/>
            <a:chOff x="3998933" y="1348774"/>
            <a:chExt cx="1869900" cy="3077411"/>
          </a:xfrm>
        </p:grpSpPr>
        <p:sp>
          <p:nvSpPr>
            <p:cNvPr id="820" name="Google Shape;820;p32"/>
            <p:cNvSpPr/>
            <p:nvPr/>
          </p:nvSpPr>
          <p:spPr>
            <a:xfrm>
              <a:off x="3998933" y="1348785"/>
              <a:ext cx="1869900" cy="30774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2"/>
            <p:cNvSpPr txBox="1"/>
            <p:nvPr/>
          </p:nvSpPr>
          <p:spPr>
            <a:xfrm>
              <a:off x="4055424" y="1348774"/>
              <a:ext cx="175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SUMMER</a:t>
              </a:r>
              <a:endParaRPr sz="1800" b="0" i="0" u="none" strike="noStrike" cap="none">
                <a:solidFill>
                  <a:schemeClr val="dk1"/>
                </a:solidFill>
                <a:latin typeface="Oswald SemiBold"/>
                <a:ea typeface="Oswald SemiBold"/>
                <a:cs typeface="Oswald SemiBold"/>
                <a:sym typeface="Oswald SemiBold"/>
              </a:endParaRPr>
            </a:p>
          </p:txBody>
        </p:sp>
        <p:pic>
          <p:nvPicPr>
            <p:cNvPr id="822" name="Google Shape;822;p3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055425" y="1858275"/>
              <a:ext cx="1756800" cy="981000"/>
            </a:xfrm>
            <a:prstGeom prst="roundRect">
              <a:avLst>
                <a:gd name="adj" fmla="val 0"/>
              </a:avLst>
            </a:prstGeom>
            <a:noFill/>
            <a:ln>
              <a:noFill/>
            </a:ln>
          </p:spPr>
        </p:pic>
        <p:sp>
          <p:nvSpPr>
            <p:cNvPr id="823" name="Google Shape;823;p32"/>
            <p:cNvSpPr txBox="1"/>
            <p:nvPr/>
          </p:nvSpPr>
          <p:spPr>
            <a:xfrm>
              <a:off x="4136425" y="1642800"/>
              <a:ext cx="12891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Pre season</a:t>
              </a:r>
              <a:endParaRPr sz="1300" b="0" i="0" u="none" strike="noStrike" cap="none">
                <a:solidFill>
                  <a:srgbClr val="000000"/>
                </a:solidFill>
                <a:latin typeface="Arial"/>
                <a:ea typeface="Arial"/>
                <a:cs typeface="Arial"/>
                <a:sym typeface="Arial"/>
              </a:endParaRPr>
            </a:p>
          </p:txBody>
        </p:sp>
        <p:sp>
          <p:nvSpPr>
            <p:cNvPr id="824" name="Google Shape;824;p32"/>
            <p:cNvSpPr txBox="1"/>
            <p:nvPr/>
          </p:nvSpPr>
          <p:spPr>
            <a:xfrm>
              <a:off x="4030120" y="2812520"/>
              <a:ext cx="1807500" cy="1456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What am I?</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love the warm summer months</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am green on the outside</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I am red and juicy on the inside</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Sometimes I have small black or white seeds. </a:t>
              </a:r>
              <a:endParaRPr sz="900" b="0" i="0" u="none" strike="noStrike" cap="none">
                <a:solidFill>
                  <a:schemeClr val="dk1"/>
                </a:solidFill>
                <a:latin typeface="Raleway"/>
                <a:ea typeface="Raleway"/>
                <a:cs typeface="Raleway"/>
                <a:sym typeface="Raleway"/>
              </a:endParaRPr>
            </a:p>
          </p:txBody>
        </p:sp>
      </p:grpSp>
      <p:grpSp>
        <p:nvGrpSpPr>
          <p:cNvPr id="825" name="Google Shape;825;p32"/>
          <p:cNvGrpSpPr/>
          <p:nvPr/>
        </p:nvGrpSpPr>
        <p:grpSpPr>
          <a:xfrm>
            <a:off x="2671883" y="1562099"/>
            <a:ext cx="1869900" cy="3077411"/>
            <a:chOff x="3998933" y="1348774"/>
            <a:chExt cx="1869900" cy="3077411"/>
          </a:xfrm>
        </p:grpSpPr>
        <p:sp>
          <p:nvSpPr>
            <p:cNvPr id="826" name="Google Shape;826;p32"/>
            <p:cNvSpPr/>
            <p:nvPr/>
          </p:nvSpPr>
          <p:spPr>
            <a:xfrm>
              <a:off x="3998933" y="1348785"/>
              <a:ext cx="1869900" cy="30774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2"/>
            <p:cNvSpPr txBox="1"/>
            <p:nvPr/>
          </p:nvSpPr>
          <p:spPr>
            <a:xfrm>
              <a:off x="4055424" y="1348774"/>
              <a:ext cx="175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AUTUMN</a:t>
              </a:r>
              <a:endParaRPr sz="1800" b="0" i="0" u="none" strike="noStrike" cap="none">
                <a:solidFill>
                  <a:schemeClr val="dk1"/>
                </a:solidFill>
                <a:latin typeface="Oswald SemiBold"/>
                <a:ea typeface="Oswald SemiBold"/>
                <a:cs typeface="Oswald SemiBold"/>
                <a:sym typeface="Oswald SemiBold"/>
              </a:endParaRPr>
            </a:p>
          </p:txBody>
        </p:sp>
        <p:pic>
          <p:nvPicPr>
            <p:cNvPr id="828" name="Google Shape;828;p3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055425" y="1858275"/>
              <a:ext cx="1756800" cy="981000"/>
            </a:xfrm>
            <a:prstGeom prst="roundRect">
              <a:avLst>
                <a:gd name="adj" fmla="val 0"/>
              </a:avLst>
            </a:prstGeom>
            <a:noFill/>
            <a:ln>
              <a:noFill/>
            </a:ln>
          </p:spPr>
        </p:pic>
        <p:sp>
          <p:nvSpPr>
            <p:cNvPr id="829" name="Google Shape;829;p32"/>
            <p:cNvSpPr txBox="1"/>
            <p:nvPr/>
          </p:nvSpPr>
          <p:spPr>
            <a:xfrm>
              <a:off x="4136425" y="1642800"/>
              <a:ext cx="16758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1" i="0" u="none" strike="noStrike" cap="none">
                  <a:solidFill>
                    <a:srgbClr val="00ABFF"/>
                  </a:solidFill>
                  <a:latin typeface="Raleway"/>
                  <a:ea typeface="Raleway"/>
                  <a:cs typeface="Raleway"/>
                  <a:sym typeface="Raleway"/>
                </a:rPr>
                <a:t>Start of footy season</a:t>
              </a:r>
              <a:endParaRPr sz="1300" b="0" i="0" u="none" strike="noStrike" cap="none">
                <a:solidFill>
                  <a:srgbClr val="000000"/>
                </a:solidFill>
                <a:latin typeface="Arial"/>
                <a:ea typeface="Arial"/>
                <a:cs typeface="Arial"/>
                <a:sym typeface="Arial"/>
              </a:endParaRPr>
            </a:p>
          </p:txBody>
        </p:sp>
        <p:sp>
          <p:nvSpPr>
            <p:cNvPr id="830" name="Google Shape;830;p32"/>
            <p:cNvSpPr txBox="1"/>
            <p:nvPr/>
          </p:nvSpPr>
          <p:spPr>
            <a:xfrm>
              <a:off x="4030120" y="2812520"/>
              <a:ext cx="1807500" cy="113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What am I?</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As it starts to get cool I am ready for harvesting</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Cook me up in some soup</a:t>
              </a:r>
              <a:endParaRPr sz="900" b="0" i="0" u="none" strike="noStrike" cap="none">
                <a:solidFill>
                  <a:schemeClr val="dk1"/>
                </a:solidFill>
                <a:latin typeface="Raleway"/>
                <a:ea typeface="Raleway"/>
                <a:cs typeface="Raleway"/>
                <a:sym typeface="Raleway"/>
              </a:endParaRPr>
            </a:p>
            <a:p>
              <a:pPr marL="182880" marR="0" lvl="0" indent="-175259" algn="l" rtl="0">
                <a:lnSpc>
                  <a:spcPct val="115000"/>
                </a:lnSpc>
                <a:spcBef>
                  <a:spcPts val="0"/>
                </a:spcBef>
                <a:spcAft>
                  <a:spcPts val="0"/>
                </a:spcAft>
                <a:buClr>
                  <a:schemeClr val="dk1"/>
                </a:buClr>
                <a:buSzPts val="600"/>
                <a:buFont typeface="Raleway"/>
                <a:buChar char="●"/>
              </a:pPr>
              <a:r>
                <a:rPr lang="en" sz="900" b="0" i="0" u="none" strike="noStrike" cap="none">
                  <a:solidFill>
                    <a:schemeClr val="dk1"/>
                  </a:solidFill>
                  <a:latin typeface="Raleway"/>
                  <a:ea typeface="Raleway"/>
                  <a:cs typeface="Raleway"/>
                  <a:sym typeface="Raleway"/>
                </a:rPr>
                <a:t>Or carve me for a scary surprise.</a:t>
              </a:r>
              <a:endParaRPr sz="900" b="0" i="0" u="none" strike="noStrike" cap="none">
                <a:solidFill>
                  <a:schemeClr val="dk1"/>
                </a:solidFill>
                <a:latin typeface="Raleway"/>
                <a:ea typeface="Raleway"/>
                <a:cs typeface="Raleway"/>
                <a:sym typeface="Raleway"/>
              </a:endParaRPr>
            </a:p>
          </p:txBody>
        </p:sp>
      </p:grpSp>
      <p:pic>
        <p:nvPicPr>
          <p:cNvPr id="831" name="Google Shape;831;p3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536144"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819"/>
                                        </p:tgtEl>
                                        <p:attrNameLst>
                                          <p:attrName>ppt_y</p:attrName>
                                        </p:attrNameLst>
                                      </p:cBhvr>
                                      <p:tavLst>
                                        <p:tav tm="0">
                                          <p:val>
                                            <p:strVal val="#ppt_y"/>
                                          </p:val>
                                        </p:tav>
                                        <p:tav tm="100000">
                                          <p:val>
                                            <p:strVal val="#ppt_y+1"/>
                                          </p:val>
                                        </p:tav>
                                      </p:tavLst>
                                    </p:anim>
                                    <p:set>
                                      <p:cBhvr>
                                        <p:cTn id="7" dur="1" fill="hold">
                                          <p:stCondLst>
                                            <p:cond delay="1000"/>
                                          </p:stCondLst>
                                        </p:cTn>
                                        <p:tgtEl>
                                          <p:spTgt spid="8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1000"/>
                                        <p:tgtEl>
                                          <p:spTgt spid="825"/>
                                        </p:tgtEl>
                                        <p:attrNameLst>
                                          <p:attrName>ppt_y</p:attrName>
                                        </p:attrNameLst>
                                      </p:cBhvr>
                                      <p:tavLst>
                                        <p:tav tm="0">
                                          <p:val>
                                            <p:strVal val="#ppt_y"/>
                                          </p:val>
                                        </p:tav>
                                        <p:tav tm="100000">
                                          <p:val>
                                            <p:strVal val="#ppt_y+1"/>
                                          </p:val>
                                        </p:tav>
                                      </p:tavLst>
                                    </p:anim>
                                    <p:set>
                                      <p:cBhvr>
                                        <p:cTn id="12" dur="1" fill="hold">
                                          <p:stCondLst>
                                            <p:cond delay="1000"/>
                                          </p:stCondLst>
                                        </p:cTn>
                                        <p:tgtEl>
                                          <p:spTgt spid="8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1000"/>
                                        <p:tgtEl>
                                          <p:spTgt spid="813"/>
                                        </p:tgtEl>
                                        <p:attrNameLst>
                                          <p:attrName>ppt_y</p:attrName>
                                        </p:attrNameLst>
                                      </p:cBhvr>
                                      <p:tavLst>
                                        <p:tav tm="0">
                                          <p:val>
                                            <p:strVal val="#ppt_y"/>
                                          </p:val>
                                        </p:tav>
                                        <p:tav tm="100000">
                                          <p:val>
                                            <p:strVal val="#ppt_y+1"/>
                                          </p:val>
                                        </p:tav>
                                      </p:tavLst>
                                    </p:anim>
                                    <p:set>
                                      <p:cBhvr>
                                        <p:cTn id="17" dur="1" fill="hold">
                                          <p:stCondLst>
                                            <p:cond delay="1000"/>
                                          </p:stCondLst>
                                        </p:cTn>
                                        <p:tgtEl>
                                          <p:spTgt spid="8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1000"/>
                                        <p:tgtEl>
                                          <p:spTgt spid="807"/>
                                        </p:tgtEl>
                                        <p:attrNameLst>
                                          <p:attrName>ppt_y</p:attrName>
                                        </p:attrNameLst>
                                      </p:cBhvr>
                                      <p:tavLst>
                                        <p:tav tm="0">
                                          <p:val>
                                            <p:strVal val="#ppt_y"/>
                                          </p:val>
                                        </p:tav>
                                        <p:tav tm="100000">
                                          <p:val>
                                            <p:strVal val="#ppt_y+1"/>
                                          </p:val>
                                        </p:tav>
                                      </p:tavLst>
                                    </p:anim>
                                    <p:set>
                                      <p:cBhvr>
                                        <p:cTn id="22" dur="1" fill="hold">
                                          <p:stCondLst>
                                            <p:cond delay="1000"/>
                                          </p:stCondLst>
                                        </p:cTn>
                                        <p:tgtEl>
                                          <p:spTgt spid="8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3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EATING FOR THE SEASON (CON’T)</a:t>
            </a:r>
            <a:endParaRPr sz="2300" b="1" i="0" u="none" strike="noStrike" cap="none">
              <a:solidFill>
                <a:schemeClr val="dk1"/>
              </a:solidFill>
              <a:latin typeface="Oswald"/>
              <a:ea typeface="Oswald"/>
              <a:cs typeface="Oswald"/>
              <a:sym typeface="Oswald"/>
            </a:endParaRPr>
          </a:p>
        </p:txBody>
      </p:sp>
      <p:sp>
        <p:nvSpPr>
          <p:cNvPr id="837" name="Google Shape;837;p33"/>
          <p:cNvSpPr txBox="1"/>
          <p:nvPr/>
        </p:nvSpPr>
        <p:spPr>
          <a:xfrm>
            <a:off x="6943025" y="-541850"/>
            <a:ext cx="12891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Footy finals time</a:t>
            </a:r>
            <a:endParaRPr sz="1300" b="0" i="0" u="none" strike="noStrike" cap="none">
              <a:solidFill>
                <a:srgbClr val="000000"/>
              </a:solidFill>
              <a:latin typeface="Arial"/>
              <a:ea typeface="Arial"/>
              <a:cs typeface="Arial"/>
              <a:sym typeface="Arial"/>
            </a:endParaRPr>
          </a:p>
        </p:txBody>
      </p:sp>
      <p:sp>
        <p:nvSpPr>
          <p:cNvPr id="838" name="Google Shape;838;p33"/>
          <p:cNvSpPr txBox="1"/>
          <p:nvPr/>
        </p:nvSpPr>
        <p:spPr>
          <a:xfrm>
            <a:off x="4876200" y="-541850"/>
            <a:ext cx="15537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Middle of footy season</a:t>
            </a:r>
            <a:endParaRPr sz="1300" b="0" i="0" u="none" strike="noStrike" cap="none">
              <a:solidFill>
                <a:srgbClr val="000000"/>
              </a:solidFill>
              <a:latin typeface="Arial"/>
              <a:ea typeface="Arial"/>
              <a:cs typeface="Arial"/>
              <a:sym typeface="Arial"/>
            </a:endParaRPr>
          </a:p>
        </p:txBody>
      </p:sp>
      <p:sp>
        <p:nvSpPr>
          <p:cNvPr id="839" name="Google Shape;839;p33"/>
          <p:cNvSpPr txBox="1"/>
          <p:nvPr/>
        </p:nvSpPr>
        <p:spPr>
          <a:xfrm>
            <a:off x="733125" y="-541850"/>
            <a:ext cx="12891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Pre season</a:t>
            </a:r>
            <a:endParaRPr sz="1300" b="0" i="0" u="none" strike="noStrike" cap="none">
              <a:solidFill>
                <a:srgbClr val="000000"/>
              </a:solidFill>
              <a:latin typeface="Arial"/>
              <a:ea typeface="Arial"/>
              <a:cs typeface="Arial"/>
              <a:sym typeface="Arial"/>
            </a:endParaRPr>
          </a:p>
        </p:txBody>
      </p:sp>
      <p:sp>
        <p:nvSpPr>
          <p:cNvPr id="840" name="Google Shape;840;p33"/>
          <p:cNvSpPr txBox="1"/>
          <p:nvPr/>
        </p:nvSpPr>
        <p:spPr>
          <a:xfrm>
            <a:off x="2809375" y="-541850"/>
            <a:ext cx="1675800" cy="15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Start of footy season</a:t>
            </a:r>
            <a:endParaRPr sz="1300" b="0" i="0" u="none" strike="noStrike" cap="none">
              <a:solidFill>
                <a:srgbClr val="000000"/>
              </a:solidFill>
              <a:latin typeface="Arial"/>
              <a:ea typeface="Arial"/>
              <a:cs typeface="Arial"/>
              <a:sym typeface="Arial"/>
            </a:endParaRPr>
          </a:p>
        </p:txBody>
      </p:sp>
      <p:grpSp>
        <p:nvGrpSpPr>
          <p:cNvPr id="841" name="Google Shape;841;p33"/>
          <p:cNvGrpSpPr/>
          <p:nvPr/>
        </p:nvGrpSpPr>
        <p:grpSpPr>
          <a:xfrm>
            <a:off x="4199950" y="1328150"/>
            <a:ext cx="2081725" cy="1428100"/>
            <a:chOff x="4199950" y="1328150"/>
            <a:chExt cx="2081725" cy="1428100"/>
          </a:xfrm>
        </p:grpSpPr>
        <p:sp>
          <p:nvSpPr>
            <p:cNvPr id="842" name="Google Shape;842;p33"/>
            <p:cNvSpPr/>
            <p:nvPr/>
          </p:nvSpPr>
          <p:spPr>
            <a:xfrm>
              <a:off x="4199950" y="1366350"/>
              <a:ext cx="2031300" cy="13899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3"/>
            <p:cNvSpPr/>
            <p:nvPr/>
          </p:nvSpPr>
          <p:spPr>
            <a:xfrm>
              <a:off x="4250375" y="1328150"/>
              <a:ext cx="2031300" cy="13755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3"/>
            <p:cNvSpPr txBox="1"/>
            <p:nvPr/>
          </p:nvSpPr>
          <p:spPr>
            <a:xfrm>
              <a:off x="4337199" y="1342524"/>
              <a:ext cx="175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Oswald SemiBold"/>
                  <a:ea typeface="Oswald SemiBold"/>
                  <a:cs typeface="Oswald SemiBold"/>
                  <a:sym typeface="Oswald SemiBold"/>
                </a:rPr>
                <a:t>SUMMER</a:t>
              </a:r>
              <a:endParaRPr sz="2000" b="0" i="0" u="none" strike="noStrike" cap="none">
                <a:solidFill>
                  <a:schemeClr val="dk1"/>
                </a:solidFill>
                <a:latin typeface="Oswald SemiBold"/>
                <a:ea typeface="Oswald SemiBold"/>
                <a:cs typeface="Oswald SemiBold"/>
                <a:sym typeface="Oswald SemiBold"/>
              </a:endParaRPr>
            </a:p>
          </p:txBody>
        </p:sp>
        <p:pic>
          <p:nvPicPr>
            <p:cNvPr id="845" name="Google Shape;845;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28975" y="1400325"/>
              <a:ext cx="896400" cy="1234500"/>
            </a:xfrm>
            <a:prstGeom prst="roundRect">
              <a:avLst>
                <a:gd name="adj" fmla="val 0"/>
              </a:avLst>
            </a:prstGeom>
            <a:noFill/>
            <a:ln>
              <a:noFill/>
            </a:ln>
          </p:spPr>
        </p:pic>
        <p:sp>
          <p:nvSpPr>
            <p:cNvPr id="846" name="Google Shape;846;p33"/>
            <p:cNvSpPr txBox="1"/>
            <p:nvPr/>
          </p:nvSpPr>
          <p:spPr>
            <a:xfrm>
              <a:off x="4210270" y="1653820"/>
              <a:ext cx="1807500" cy="960600"/>
            </a:xfrm>
            <a:prstGeom prst="rect">
              <a:avLst/>
            </a:prstGeom>
            <a:noFill/>
            <a:ln>
              <a:noFill/>
            </a:ln>
          </p:spPr>
          <p:txBody>
            <a:bodyPr spcFirstLastPara="1" wrap="square" lIns="91425" tIns="91425" rIns="91425" bIns="91425" anchor="t" anchorCtr="0">
              <a:spAutoFit/>
            </a:bodyPr>
            <a:lstStyle/>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Tomatoes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Watermelon</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Nectarines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Capsicum </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Corn</a:t>
              </a:r>
              <a:endParaRPr sz="900" b="0" i="0" u="none" strike="noStrike" cap="none">
                <a:solidFill>
                  <a:schemeClr val="dk1"/>
                </a:solidFill>
                <a:latin typeface="Raleway"/>
                <a:ea typeface="Raleway"/>
                <a:cs typeface="Raleway"/>
                <a:sym typeface="Raleway"/>
              </a:endParaRPr>
            </a:p>
          </p:txBody>
        </p:sp>
      </p:grpSp>
      <p:sp>
        <p:nvSpPr>
          <p:cNvPr id="847" name="Google Shape;847;p33"/>
          <p:cNvSpPr txBox="1"/>
          <p:nvPr/>
        </p:nvSpPr>
        <p:spPr>
          <a:xfrm>
            <a:off x="467350" y="1328150"/>
            <a:ext cx="3354600" cy="31371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115000"/>
              </a:lnSpc>
              <a:spcBef>
                <a:spcPts val="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Some fruits and vegetables only grow in certain seasons.</a:t>
            </a:r>
            <a:endParaRPr sz="1100" b="0" i="0" u="none" strike="noStrike" cap="none">
              <a:solidFill>
                <a:schemeClr val="dk1"/>
              </a:solidFill>
              <a:latin typeface="Raleway"/>
              <a:ea typeface="Raleway"/>
              <a:cs typeface="Raleway"/>
              <a:sym typeface="Raleway"/>
            </a:endParaRPr>
          </a:p>
          <a:p>
            <a:pPr marL="182880" marR="0" lvl="0" indent="-182880" algn="l" rtl="0">
              <a:lnSpc>
                <a:spcPct val="115000"/>
              </a:lnSpc>
              <a:spcBef>
                <a:spcPts val="100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Some fruits and vegetables are in season all year round.</a:t>
            </a:r>
            <a:endParaRPr sz="1100" b="0" i="0" u="none" strike="noStrike" cap="none">
              <a:solidFill>
                <a:schemeClr val="dk1"/>
              </a:solidFill>
              <a:latin typeface="Raleway"/>
              <a:ea typeface="Raleway"/>
              <a:cs typeface="Raleway"/>
              <a:sym typeface="Raleway"/>
            </a:endParaRPr>
          </a:p>
          <a:p>
            <a:pPr marL="182880" marR="0" lvl="0" indent="-182880" algn="l" rtl="0">
              <a:lnSpc>
                <a:spcPct val="115000"/>
              </a:lnSpc>
              <a:spcBef>
                <a:spcPts val="100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Seasonal foods are fresher and have more flavour.</a:t>
            </a:r>
            <a:endParaRPr sz="1100" b="0" i="0" u="none" strike="noStrike" cap="none">
              <a:solidFill>
                <a:schemeClr val="dk1"/>
              </a:solidFill>
              <a:latin typeface="Raleway"/>
              <a:ea typeface="Raleway"/>
              <a:cs typeface="Raleway"/>
              <a:sym typeface="Raleway"/>
            </a:endParaRPr>
          </a:p>
          <a:p>
            <a:pPr marL="182880" marR="0" lvl="0" indent="-182880" algn="l" rtl="0">
              <a:lnSpc>
                <a:spcPct val="115000"/>
              </a:lnSpc>
              <a:spcBef>
                <a:spcPts val="100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Eating seasonal foods supports local farmers and reduces transportation needs.</a:t>
            </a:r>
            <a:endParaRPr sz="1100" b="0" i="0" u="none" strike="noStrike" cap="none">
              <a:solidFill>
                <a:schemeClr val="dk1"/>
              </a:solidFill>
              <a:latin typeface="Raleway"/>
              <a:ea typeface="Raleway"/>
              <a:cs typeface="Raleway"/>
              <a:sym typeface="Raleway"/>
            </a:endParaRPr>
          </a:p>
          <a:p>
            <a:pPr marL="182880" marR="0" lvl="0" indent="-182880" algn="l" rtl="0">
              <a:lnSpc>
                <a:spcPct val="115000"/>
              </a:lnSpc>
              <a:spcBef>
                <a:spcPts val="100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Seasonal eating is good for the environment. </a:t>
            </a:r>
            <a:endParaRPr sz="1100" b="0" i="0" u="none" strike="noStrike" cap="none">
              <a:solidFill>
                <a:schemeClr val="dk1"/>
              </a:solidFill>
              <a:latin typeface="Raleway"/>
              <a:ea typeface="Raleway"/>
              <a:cs typeface="Raleway"/>
              <a:sym typeface="Raleway"/>
            </a:endParaRPr>
          </a:p>
          <a:p>
            <a:pPr marL="182880" marR="0" lvl="0" indent="-182880" algn="l" rtl="0">
              <a:lnSpc>
                <a:spcPct val="115000"/>
              </a:lnSpc>
              <a:spcBef>
                <a:spcPts val="1000"/>
              </a:spcBef>
              <a:spcAft>
                <a:spcPts val="1000"/>
              </a:spcAft>
              <a:buClr>
                <a:schemeClr val="dk1"/>
              </a:buClr>
              <a:buSzPts val="900"/>
              <a:buFont typeface="Raleway"/>
              <a:buChar char="●"/>
            </a:pPr>
            <a:r>
              <a:rPr lang="en" sz="1100" b="0" i="0" u="none" strike="noStrike" cap="none">
                <a:solidFill>
                  <a:schemeClr val="dk1"/>
                </a:solidFill>
                <a:highlight>
                  <a:schemeClr val="lt1"/>
                </a:highlight>
                <a:latin typeface="Raleway"/>
                <a:ea typeface="Raleway"/>
                <a:cs typeface="Raleway"/>
                <a:sym typeface="Raleway"/>
              </a:rPr>
              <a:t>Some fruits are best harvested during these seasons but it may depend on climate and where you live in Australia.</a:t>
            </a:r>
            <a:endParaRPr sz="1400" b="0" i="0" u="none" strike="noStrike" cap="none">
              <a:solidFill>
                <a:schemeClr val="dk1"/>
              </a:solidFill>
              <a:latin typeface="Raleway"/>
              <a:ea typeface="Raleway"/>
              <a:cs typeface="Raleway"/>
              <a:sym typeface="Raleway"/>
            </a:endParaRPr>
          </a:p>
        </p:txBody>
      </p:sp>
      <p:grpSp>
        <p:nvGrpSpPr>
          <p:cNvPr id="848" name="Google Shape;848;p33"/>
          <p:cNvGrpSpPr/>
          <p:nvPr/>
        </p:nvGrpSpPr>
        <p:grpSpPr>
          <a:xfrm>
            <a:off x="6476850" y="1328150"/>
            <a:ext cx="2081725" cy="1428100"/>
            <a:chOff x="6476850" y="1328150"/>
            <a:chExt cx="2081725" cy="1428100"/>
          </a:xfrm>
        </p:grpSpPr>
        <p:sp>
          <p:nvSpPr>
            <p:cNvPr id="849" name="Google Shape;849;p33"/>
            <p:cNvSpPr/>
            <p:nvPr/>
          </p:nvSpPr>
          <p:spPr>
            <a:xfrm>
              <a:off x="6476850" y="1366350"/>
              <a:ext cx="2031300" cy="13899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3"/>
            <p:cNvSpPr/>
            <p:nvPr/>
          </p:nvSpPr>
          <p:spPr>
            <a:xfrm>
              <a:off x="6527275" y="1328150"/>
              <a:ext cx="2031300" cy="13755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3"/>
            <p:cNvSpPr txBox="1"/>
            <p:nvPr/>
          </p:nvSpPr>
          <p:spPr>
            <a:xfrm>
              <a:off x="6614099" y="1342524"/>
              <a:ext cx="175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Oswald SemiBold"/>
                  <a:ea typeface="Oswald SemiBold"/>
                  <a:cs typeface="Oswald SemiBold"/>
                  <a:sym typeface="Oswald SemiBold"/>
                </a:rPr>
                <a:t>AUTUMN</a:t>
              </a:r>
              <a:endParaRPr sz="2000" b="0" i="0" u="none" strike="noStrike" cap="none">
                <a:solidFill>
                  <a:schemeClr val="dk1"/>
                </a:solidFill>
                <a:latin typeface="Oswald SemiBold"/>
                <a:ea typeface="Oswald SemiBold"/>
                <a:cs typeface="Oswald SemiBold"/>
                <a:sym typeface="Oswald SemiBold"/>
              </a:endParaRPr>
            </a:p>
          </p:txBody>
        </p:sp>
        <p:pic>
          <p:nvPicPr>
            <p:cNvPr id="852" name="Google Shape;852;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97575" y="1400325"/>
              <a:ext cx="804600" cy="1234500"/>
            </a:xfrm>
            <a:prstGeom prst="roundRect">
              <a:avLst>
                <a:gd name="adj" fmla="val 0"/>
              </a:avLst>
            </a:prstGeom>
            <a:noFill/>
            <a:ln>
              <a:noFill/>
            </a:ln>
          </p:spPr>
        </p:pic>
        <p:sp>
          <p:nvSpPr>
            <p:cNvPr id="853" name="Google Shape;853;p33"/>
            <p:cNvSpPr txBox="1"/>
            <p:nvPr/>
          </p:nvSpPr>
          <p:spPr>
            <a:xfrm>
              <a:off x="6487170" y="1653820"/>
              <a:ext cx="1807500" cy="960600"/>
            </a:xfrm>
            <a:prstGeom prst="rect">
              <a:avLst/>
            </a:prstGeom>
            <a:noFill/>
            <a:ln>
              <a:noFill/>
            </a:ln>
          </p:spPr>
          <p:txBody>
            <a:bodyPr spcFirstLastPara="1" wrap="square" lIns="91425" tIns="91425" rIns="91425" bIns="91425" anchor="t" anchorCtr="0">
              <a:spAutoFit/>
            </a:bodyPr>
            <a:lstStyle/>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Figs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Plums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Pumpkins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Brussels sprouts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Pomegranate</a:t>
              </a:r>
              <a:endParaRPr sz="900" b="0" i="0" u="none" strike="noStrike" cap="none">
                <a:solidFill>
                  <a:schemeClr val="dk1"/>
                </a:solidFill>
                <a:latin typeface="Raleway"/>
                <a:ea typeface="Raleway"/>
                <a:cs typeface="Raleway"/>
                <a:sym typeface="Raleway"/>
              </a:endParaRPr>
            </a:p>
          </p:txBody>
        </p:sp>
      </p:grpSp>
      <p:grpSp>
        <p:nvGrpSpPr>
          <p:cNvPr id="854" name="Google Shape;854;p33"/>
          <p:cNvGrpSpPr/>
          <p:nvPr/>
        </p:nvGrpSpPr>
        <p:grpSpPr>
          <a:xfrm>
            <a:off x="4199950" y="2965150"/>
            <a:ext cx="2081725" cy="1428100"/>
            <a:chOff x="4199950" y="2965150"/>
            <a:chExt cx="2081725" cy="1428100"/>
          </a:xfrm>
        </p:grpSpPr>
        <p:sp>
          <p:nvSpPr>
            <p:cNvPr id="855" name="Google Shape;855;p33"/>
            <p:cNvSpPr/>
            <p:nvPr/>
          </p:nvSpPr>
          <p:spPr>
            <a:xfrm>
              <a:off x="4199950" y="3003350"/>
              <a:ext cx="2031300" cy="13899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3"/>
            <p:cNvSpPr/>
            <p:nvPr/>
          </p:nvSpPr>
          <p:spPr>
            <a:xfrm>
              <a:off x="4250375" y="2965150"/>
              <a:ext cx="2031300" cy="13755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3"/>
            <p:cNvSpPr txBox="1"/>
            <p:nvPr/>
          </p:nvSpPr>
          <p:spPr>
            <a:xfrm>
              <a:off x="4337199" y="2979524"/>
              <a:ext cx="175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Oswald SemiBold"/>
                  <a:ea typeface="Oswald SemiBold"/>
                  <a:cs typeface="Oswald SemiBold"/>
                  <a:sym typeface="Oswald SemiBold"/>
                </a:rPr>
                <a:t>WINTER</a:t>
              </a:r>
              <a:endParaRPr sz="2000" b="0" i="0" u="none" strike="noStrike" cap="none">
                <a:solidFill>
                  <a:schemeClr val="dk1"/>
                </a:solidFill>
                <a:latin typeface="Oswald SemiBold"/>
                <a:ea typeface="Oswald SemiBold"/>
                <a:cs typeface="Oswald SemiBold"/>
                <a:sym typeface="Oswald SemiBold"/>
              </a:endParaRPr>
            </a:p>
          </p:txBody>
        </p:sp>
        <p:pic>
          <p:nvPicPr>
            <p:cNvPr id="858" name="Google Shape;858;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28975" y="3037325"/>
              <a:ext cx="896400" cy="1234500"/>
            </a:xfrm>
            <a:prstGeom prst="roundRect">
              <a:avLst>
                <a:gd name="adj" fmla="val 0"/>
              </a:avLst>
            </a:prstGeom>
            <a:noFill/>
            <a:ln>
              <a:noFill/>
            </a:ln>
          </p:spPr>
        </p:pic>
        <p:sp>
          <p:nvSpPr>
            <p:cNvPr id="859" name="Google Shape;859;p33"/>
            <p:cNvSpPr txBox="1"/>
            <p:nvPr/>
          </p:nvSpPr>
          <p:spPr>
            <a:xfrm>
              <a:off x="4210270" y="3290820"/>
              <a:ext cx="1807500" cy="960600"/>
            </a:xfrm>
            <a:prstGeom prst="rect">
              <a:avLst/>
            </a:prstGeom>
            <a:noFill/>
            <a:ln>
              <a:noFill/>
            </a:ln>
          </p:spPr>
          <p:txBody>
            <a:bodyPr spcFirstLastPara="1" wrap="square" lIns="91425" tIns="91425" rIns="91425" bIns="91425" anchor="t" anchorCtr="0">
              <a:spAutoFit/>
            </a:bodyPr>
            <a:lstStyle/>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Mandarins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Oranges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Leeks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Cauliflower</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Turnips</a:t>
              </a:r>
              <a:endParaRPr sz="900" b="0" i="0" u="none" strike="noStrike" cap="none">
                <a:solidFill>
                  <a:schemeClr val="dk1"/>
                </a:solidFill>
                <a:latin typeface="Raleway"/>
                <a:ea typeface="Raleway"/>
                <a:cs typeface="Raleway"/>
                <a:sym typeface="Raleway"/>
              </a:endParaRPr>
            </a:p>
          </p:txBody>
        </p:sp>
      </p:grpSp>
      <p:grpSp>
        <p:nvGrpSpPr>
          <p:cNvPr id="860" name="Google Shape;860;p33"/>
          <p:cNvGrpSpPr/>
          <p:nvPr/>
        </p:nvGrpSpPr>
        <p:grpSpPr>
          <a:xfrm>
            <a:off x="6476850" y="2965150"/>
            <a:ext cx="2081725" cy="1428100"/>
            <a:chOff x="6476850" y="2938850"/>
            <a:chExt cx="2081725" cy="1428100"/>
          </a:xfrm>
        </p:grpSpPr>
        <p:sp>
          <p:nvSpPr>
            <p:cNvPr id="861" name="Google Shape;861;p33"/>
            <p:cNvSpPr/>
            <p:nvPr/>
          </p:nvSpPr>
          <p:spPr>
            <a:xfrm>
              <a:off x="6476850" y="2977050"/>
              <a:ext cx="2031300" cy="13899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3"/>
            <p:cNvSpPr/>
            <p:nvPr/>
          </p:nvSpPr>
          <p:spPr>
            <a:xfrm>
              <a:off x="6527275" y="2938850"/>
              <a:ext cx="2031300" cy="13755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3"/>
            <p:cNvSpPr txBox="1"/>
            <p:nvPr/>
          </p:nvSpPr>
          <p:spPr>
            <a:xfrm>
              <a:off x="6614099" y="2953224"/>
              <a:ext cx="1756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Oswald SemiBold"/>
                  <a:ea typeface="Oswald SemiBold"/>
                  <a:cs typeface="Oswald SemiBold"/>
                  <a:sym typeface="Oswald SemiBold"/>
                </a:rPr>
                <a:t>SPRING</a:t>
              </a:r>
              <a:endParaRPr sz="2000" b="0" i="0" u="none" strike="noStrike" cap="none">
                <a:solidFill>
                  <a:schemeClr val="dk1"/>
                </a:solidFill>
                <a:latin typeface="Oswald SemiBold"/>
                <a:ea typeface="Oswald SemiBold"/>
                <a:cs typeface="Oswald SemiBold"/>
                <a:sym typeface="Oswald SemiBold"/>
              </a:endParaRPr>
            </a:p>
          </p:txBody>
        </p:sp>
        <p:pic>
          <p:nvPicPr>
            <p:cNvPr id="864" name="Google Shape;864;p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05875" y="3011025"/>
              <a:ext cx="896400" cy="1234500"/>
            </a:xfrm>
            <a:prstGeom prst="roundRect">
              <a:avLst>
                <a:gd name="adj" fmla="val 0"/>
              </a:avLst>
            </a:prstGeom>
            <a:noFill/>
            <a:ln>
              <a:noFill/>
            </a:ln>
          </p:spPr>
        </p:pic>
        <p:sp>
          <p:nvSpPr>
            <p:cNvPr id="865" name="Google Shape;865;p33"/>
            <p:cNvSpPr txBox="1"/>
            <p:nvPr/>
          </p:nvSpPr>
          <p:spPr>
            <a:xfrm>
              <a:off x="6487170" y="3264520"/>
              <a:ext cx="1807500" cy="960600"/>
            </a:xfrm>
            <a:prstGeom prst="rect">
              <a:avLst/>
            </a:prstGeom>
            <a:noFill/>
            <a:ln>
              <a:noFill/>
            </a:ln>
          </p:spPr>
          <p:txBody>
            <a:bodyPr spcFirstLastPara="1" wrap="square" lIns="91425" tIns="91425" rIns="91425" bIns="91425" anchor="t" anchorCtr="0">
              <a:spAutoFit/>
            </a:bodyPr>
            <a:lstStyle/>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Asparagus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Snow peas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Cherries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Strawberries</a:t>
              </a:r>
              <a:endParaRPr sz="900" b="0" i="0" u="none" strike="noStrike" cap="none">
                <a:solidFill>
                  <a:schemeClr val="dk1"/>
                </a:solidFill>
                <a:latin typeface="Raleway"/>
                <a:ea typeface="Raleway"/>
                <a:cs typeface="Raleway"/>
                <a:sym typeface="Raleway"/>
              </a:endParaRPr>
            </a:p>
            <a:p>
              <a:pPr marL="182880" marR="0" lvl="0" indent="-102868" algn="l" rtl="0">
                <a:lnSpc>
                  <a:spcPct val="115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a:ea typeface="Raleway"/>
                  <a:cs typeface="Raleway"/>
                  <a:sym typeface="Raleway"/>
                </a:rPr>
                <a:t>Spring onions</a:t>
              </a:r>
              <a:endParaRPr sz="900" b="0" i="0" u="none" strike="noStrike" cap="none">
                <a:solidFill>
                  <a:schemeClr val="dk1"/>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xEl>
                                              <p:pRg st="0" end="0"/>
                                            </p:txEl>
                                          </p:spTgt>
                                        </p:tgtEl>
                                        <p:attrNameLst>
                                          <p:attrName>style.visibility</p:attrName>
                                        </p:attrNameLst>
                                      </p:cBhvr>
                                      <p:to>
                                        <p:strVal val="visible"/>
                                      </p:to>
                                    </p:set>
                                    <p:animEffect transition="in" filter="fade">
                                      <p:cBhvr>
                                        <p:cTn id="7" dur="1000"/>
                                        <p:tgtEl>
                                          <p:spTgt spid="8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7">
                                            <p:txEl>
                                              <p:pRg st="1" end="1"/>
                                            </p:txEl>
                                          </p:spTgt>
                                        </p:tgtEl>
                                        <p:attrNameLst>
                                          <p:attrName>style.visibility</p:attrName>
                                        </p:attrNameLst>
                                      </p:cBhvr>
                                      <p:to>
                                        <p:strVal val="visible"/>
                                      </p:to>
                                    </p:set>
                                    <p:animEffect transition="in" filter="fade">
                                      <p:cBhvr>
                                        <p:cTn id="12" dur="1000"/>
                                        <p:tgtEl>
                                          <p:spTgt spid="8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7">
                                            <p:txEl>
                                              <p:pRg st="2" end="2"/>
                                            </p:txEl>
                                          </p:spTgt>
                                        </p:tgtEl>
                                        <p:attrNameLst>
                                          <p:attrName>style.visibility</p:attrName>
                                        </p:attrNameLst>
                                      </p:cBhvr>
                                      <p:to>
                                        <p:strVal val="visible"/>
                                      </p:to>
                                    </p:set>
                                    <p:animEffect transition="in" filter="fade">
                                      <p:cBhvr>
                                        <p:cTn id="17" dur="1000"/>
                                        <p:tgtEl>
                                          <p:spTgt spid="8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7">
                                            <p:txEl>
                                              <p:pRg st="3" end="3"/>
                                            </p:txEl>
                                          </p:spTgt>
                                        </p:tgtEl>
                                        <p:attrNameLst>
                                          <p:attrName>style.visibility</p:attrName>
                                        </p:attrNameLst>
                                      </p:cBhvr>
                                      <p:to>
                                        <p:strVal val="visible"/>
                                      </p:to>
                                    </p:set>
                                    <p:animEffect transition="in" filter="fade">
                                      <p:cBhvr>
                                        <p:cTn id="22" dur="1000"/>
                                        <p:tgtEl>
                                          <p:spTgt spid="8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7">
                                            <p:txEl>
                                              <p:pRg st="4" end="4"/>
                                            </p:txEl>
                                          </p:spTgt>
                                        </p:tgtEl>
                                        <p:attrNameLst>
                                          <p:attrName>style.visibility</p:attrName>
                                        </p:attrNameLst>
                                      </p:cBhvr>
                                      <p:to>
                                        <p:strVal val="visible"/>
                                      </p:to>
                                    </p:set>
                                    <p:animEffect transition="in" filter="fade">
                                      <p:cBhvr>
                                        <p:cTn id="27" dur="1000"/>
                                        <p:tgtEl>
                                          <p:spTgt spid="8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47">
                                            <p:txEl>
                                              <p:pRg st="5" end="5"/>
                                            </p:txEl>
                                          </p:spTgt>
                                        </p:tgtEl>
                                        <p:attrNameLst>
                                          <p:attrName>style.visibility</p:attrName>
                                        </p:attrNameLst>
                                      </p:cBhvr>
                                      <p:to>
                                        <p:strVal val="visible"/>
                                      </p:to>
                                    </p:set>
                                    <p:animEffect transition="in" filter="fade">
                                      <p:cBhvr>
                                        <p:cTn id="32" dur="1000"/>
                                        <p:tgtEl>
                                          <p:spTgt spid="8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34"/>
          <p:cNvGrpSpPr/>
          <p:nvPr/>
        </p:nvGrpSpPr>
        <p:grpSpPr>
          <a:xfrm>
            <a:off x="1256212" y="2351784"/>
            <a:ext cx="4277369" cy="1992465"/>
            <a:chOff x="1256213" y="2351784"/>
            <a:chExt cx="4277369" cy="1992465"/>
          </a:xfrm>
        </p:grpSpPr>
        <p:grpSp>
          <p:nvGrpSpPr>
            <p:cNvPr id="871" name="Google Shape;871;p34"/>
            <p:cNvGrpSpPr/>
            <p:nvPr/>
          </p:nvGrpSpPr>
          <p:grpSpPr>
            <a:xfrm>
              <a:off x="1256213" y="3486775"/>
              <a:ext cx="2198912" cy="857474"/>
              <a:chOff x="1256213" y="3486775"/>
              <a:chExt cx="2198912" cy="857474"/>
            </a:xfrm>
          </p:grpSpPr>
          <p:cxnSp>
            <p:nvCxnSpPr>
              <p:cNvPr id="872" name="Google Shape;872;p34"/>
              <p:cNvCxnSpPr/>
              <p:nvPr/>
            </p:nvCxnSpPr>
            <p:spPr>
              <a:xfrm flipH="1">
                <a:off x="3150025" y="3486775"/>
                <a:ext cx="305100" cy="471000"/>
              </a:xfrm>
              <a:prstGeom prst="straightConnector1">
                <a:avLst/>
              </a:prstGeom>
              <a:noFill/>
              <a:ln w="9525" cap="flat" cmpd="sng">
                <a:solidFill>
                  <a:schemeClr val="dk1"/>
                </a:solidFill>
                <a:prstDash val="solid"/>
                <a:round/>
                <a:headEnd type="none" w="sm" len="sm"/>
                <a:tailEnd type="none" w="sm" len="sm"/>
              </a:ln>
            </p:spPr>
          </p:cxnSp>
          <p:grpSp>
            <p:nvGrpSpPr>
              <p:cNvPr id="873" name="Google Shape;873;p34"/>
              <p:cNvGrpSpPr/>
              <p:nvPr/>
            </p:nvGrpSpPr>
            <p:grpSpPr>
              <a:xfrm>
                <a:off x="1256213" y="3963709"/>
                <a:ext cx="1922506" cy="380540"/>
                <a:chOff x="1256213" y="4092159"/>
                <a:chExt cx="1922506" cy="380540"/>
              </a:xfrm>
            </p:grpSpPr>
            <p:sp>
              <p:nvSpPr>
                <p:cNvPr id="874" name="Google Shape;874;p34"/>
                <p:cNvSpPr/>
                <p:nvPr/>
              </p:nvSpPr>
              <p:spPr>
                <a:xfrm>
                  <a:off x="1256213" y="4136699"/>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75" name="Google Shape;875;p34"/>
                <p:cNvGrpSpPr/>
                <p:nvPr/>
              </p:nvGrpSpPr>
              <p:grpSpPr>
                <a:xfrm>
                  <a:off x="1300045" y="4092159"/>
                  <a:ext cx="1878674" cy="336143"/>
                  <a:chOff x="2811350" y="2983850"/>
                  <a:chExt cx="1594800" cy="374700"/>
                </a:xfrm>
              </p:grpSpPr>
              <p:sp>
                <p:nvSpPr>
                  <p:cNvPr id="876" name="Google Shape;876;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Raleway Medium"/>
                      <a:ea typeface="Raleway Medium"/>
                      <a:cs typeface="Raleway Medium"/>
                      <a:sym typeface="Raleway Medium"/>
                    </a:endParaRPr>
                  </a:p>
                </p:txBody>
              </p:sp>
            </p:grpSp>
          </p:grpSp>
        </p:grpSp>
        <p:grpSp>
          <p:nvGrpSpPr>
            <p:cNvPr id="878" name="Google Shape;878;p34"/>
            <p:cNvGrpSpPr/>
            <p:nvPr/>
          </p:nvGrpSpPr>
          <p:grpSpPr>
            <a:xfrm>
              <a:off x="3589163" y="3450634"/>
              <a:ext cx="1922506" cy="893540"/>
              <a:chOff x="3589163" y="3450634"/>
              <a:chExt cx="1922506" cy="893540"/>
            </a:xfrm>
          </p:grpSpPr>
          <p:grpSp>
            <p:nvGrpSpPr>
              <p:cNvPr id="879" name="Google Shape;879;p34"/>
              <p:cNvGrpSpPr/>
              <p:nvPr/>
            </p:nvGrpSpPr>
            <p:grpSpPr>
              <a:xfrm>
                <a:off x="3589163" y="3963634"/>
                <a:ext cx="1922506" cy="380540"/>
                <a:chOff x="3589163" y="4092084"/>
                <a:chExt cx="1922506" cy="380540"/>
              </a:xfrm>
            </p:grpSpPr>
            <p:sp>
              <p:nvSpPr>
                <p:cNvPr id="880" name="Google Shape;880;p34"/>
                <p:cNvSpPr/>
                <p:nvPr/>
              </p:nvSpPr>
              <p:spPr>
                <a:xfrm>
                  <a:off x="3589163" y="4136624"/>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81" name="Google Shape;881;p34"/>
                <p:cNvGrpSpPr/>
                <p:nvPr/>
              </p:nvGrpSpPr>
              <p:grpSpPr>
                <a:xfrm>
                  <a:off x="3632995" y="4092084"/>
                  <a:ext cx="1878674" cy="336143"/>
                  <a:chOff x="2811350" y="2983850"/>
                  <a:chExt cx="1594800" cy="374700"/>
                </a:xfrm>
              </p:grpSpPr>
              <p:sp>
                <p:nvSpPr>
                  <p:cNvPr id="882" name="Google Shape;882;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Raleway Medium"/>
                      <a:ea typeface="Raleway Medium"/>
                      <a:cs typeface="Raleway Medium"/>
                      <a:sym typeface="Raleway Medium"/>
                    </a:endParaRPr>
                  </a:p>
                </p:txBody>
              </p:sp>
            </p:grpSp>
          </p:grpSp>
          <p:cxnSp>
            <p:nvCxnSpPr>
              <p:cNvPr id="884" name="Google Shape;884;p34"/>
              <p:cNvCxnSpPr>
                <a:endCxn id="882" idx="0"/>
              </p:cNvCxnSpPr>
              <p:nvPr/>
            </p:nvCxnSpPr>
            <p:spPr>
              <a:xfrm flipH="1">
                <a:off x="4572332" y="3450634"/>
                <a:ext cx="21300" cy="513000"/>
              </a:xfrm>
              <a:prstGeom prst="straightConnector1">
                <a:avLst/>
              </a:prstGeom>
              <a:noFill/>
              <a:ln w="9525" cap="flat" cmpd="sng">
                <a:solidFill>
                  <a:schemeClr val="dk1"/>
                </a:solidFill>
                <a:prstDash val="solid"/>
                <a:round/>
                <a:headEnd type="none" w="sm" len="sm"/>
                <a:tailEnd type="none" w="sm" len="sm"/>
              </a:ln>
            </p:spPr>
          </p:cxnSp>
        </p:grpSp>
        <p:grpSp>
          <p:nvGrpSpPr>
            <p:cNvPr id="885" name="Google Shape;885;p34"/>
            <p:cNvGrpSpPr/>
            <p:nvPr/>
          </p:nvGrpSpPr>
          <p:grpSpPr>
            <a:xfrm>
              <a:off x="1256213" y="2351784"/>
              <a:ext cx="2225662" cy="771141"/>
              <a:chOff x="1256213" y="2351784"/>
              <a:chExt cx="2225662" cy="771141"/>
            </a:xfrm>
          </p:grpSpPr>
          <p:cxnSp>
            <p:nvCxnSpPr>
              <p:cNvPr id="886" name="Google Shape;886;p34"/>
              <p:cNvCxnSpPr/>
              <p:nvPr/>
            </p:nvCxnSpPr>
            <p:spPr>
              <a:xfrm rot="10800000">
                <a:off x="3107175" y="2737725"/>
                <a:ext cx="374700" cy="385200"/>
              </a:xfrm>
              <a:prstGeom prst="straightConnector1">
                <a:avLst/>
              </a:prstGeom>
              <a:noFill/>
              <a:ln w="9525" cap="flat" cmpd="sng">
                <a:solidFill>
                  <a:schemeClr val="dk2"/>
                </a:solidFill>
                <a:prstDash val="solid"/>
                <a:round/>
                <a:headEnd type="none" w="sm" len="sm"/>
                <a:tailEnd type="none" w="sm" len="sm"/>
              </a:ln>
            </p:spPr>
          </p:cxnSp>
          <p:grpSp>
            <p:nvGrpSpPr>
              <p:cNvPr id="887" name="Google Shape;887;p34"/>
              <p:cNvGrpSpPr/>
              <p:nvPr/>
            </p:nvGrpSpPr>
            <p:grpSpPr>
              <a:xfrm>
                <a:off x="1256213" y="2351784"/>
                <a:ext cx="1922506" cy="380540"/>
                <a:chOff x="1256213" y="2351784"/>
                <a:chExt cx="1922506" cy="380540"/>
              </a:xfrm>
            </p:grpSpPr>
            <p:sp>
              <p:nvSpPr>
                <p:cNvPr id="888" name="Google Shape;888;p34"/>
                <p:cNvSpPr/>
                <p:nvPr/>
              </p:nvSpPr>
              <p:spPr>
                <a:xfrm>
                  <a:off x="1256213" y="2396324"/>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89" name="Google Shape;889;p34"/>
                <p:cNvGrpSpPr/>
                <p:nvPr/>
              </p:nvGrpSpPr>
              <p:grpSpPr>
                <a:xfrm>
                  <a:off x="1300045" y="2351784"/>
                  <a:ext cx="1878674" cy="336143"/>
                  <a:chOff x="2811350" y="2983850"/>
                  <a:chExt cx="1594800" cy="374700"/>
                </a:xfrm>
              </p:grpSpPr>
              <p:sp>
                <p:nvSpPr>
                  <p:cNvPr id="890" name="Google Shape;890;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endParaRPr sz="1300" b="0" i="0" u="none" strike="noStrike" cap="none" dirty="0">
                      <a:solidFill>
                        <a:schemeClr val="dk1"/>
                      </a:solidFill>
                      <a:latin typeface="Raleway Medium"/>
                      <a:ea typeface="Raleway Medium"/>
                      <a:cs typeface="Raleway Medium"/>
                      <a:sym typeface="Raleway Medium"/>
                    </a:endParaRPr>
                  </a:p>
                </p:txBody>
              </p:sp>
            </p:grpSp>
          </p:grpSp>
        </p:grpSp>
        <p:grpSp>
          <p:nvGrpSpPr>
            <p:cNvPr id="892" name="Google Shape;892;p34"/>
            <p:cNvGrpSpPr/>
            <p:nvPr/>
          </p:nvGrpSpPr>
          <p:grpSpPr>
            <a:xfrm>
              <a:off x="3611075" y="2351784"/>
              <a:ext cx="1922507" cy="743843"/>
              <a:chOff x="3611075" y="2351784"/>
              <a:chExt cx="1922507" cy="743843"/>
            </a:xfrm>
          </p:grpSpPr>
          <p:cxnSp>
            <p:nvCxnSpPr>
              <p:cNvPr id="893" name="Google Shape;893;p34"/>
              <p:cNvCxnSpPr>
                <a:endCxn id="894" idx="2"/>
              </p:cNvCxnSpPr>
              <p:nvPr/>
            </p:nvCxnSpPr>
            <p:spPr>
              <a:xfrm rot="10800000" flipH="1">
                <a:off x="4593645" y="2687927"/>
                <a:ext cx="600" cy="407700"/>
              </a:xfrm>
              <a:prstGeom prst="straightConnector1">
                <a:avLst/>
              </a:prstGeom>
              <a:noFill/>
              <a:ln w="9525" cap="flat" cmpd="sng">
                <a:solidFill>
                  <a:schemeClr val="dk2"/>
                </a:solidFill>
                <a:prstDash val="solid"/>
                <a:round/>
                <a:headEnd type="none" w="sm" len="sm"/>
                <a:tailEnd type="none" w="sm" len="sm"/>
              </a:ln>
            </p:spPr>
          </p:cxnSp>
          <p:grpSp>
            <p:nvGrpSpPr>
              <p:cNvPr id="895" name="Google Shape;895;p34"/>
              <p:cNvGrpSpPr/>
              <p:nvPr/>
            </p:nvGrpSpPr>
            <p:grpSpPr>
              <a:xfrm>
                <a:off x="3611075" y="2351784"/>
                <a:ext cx="1922507" cy="380540"/>
                <a:chOff x="3611075" y="2351784"/>
                <a:chExt cx="1922507" cy="380540"/>
              </a:xfrm>
            </p:grpSpPr>
            <p:sp>
              <p:nvSpPr>
                <p:cNvPr id="896" name="Google Shape;896;p34"/>
                <p:cNvSpPr/>
                <p:nvPr/>
              </p:nvSpPr>
              <p:spPr>
                <a:xfrm>
                  <a:off x="3611075" y="2396324"/>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897" name="Google Shape;897;p34"/>
                <p:cNvGrpSpPr/>
                <p:nvPr/>
              </p:nvGrpSpPr>
              <p:grpSpPr>
                <a:xfrm>
                  <a:off x="3654908" y="2351784"/>
                  <a:ext cx="1878674" cy="336143"/>
                  <a:chOff x="2811350" y="2983850"/>
                  <a:chExt cx="1594800" cy="374700"/>
                </a:xfrm>
              </p:grpSpPr>
              <p:sp>
                <p:nvSpPr>
                  <p:cNvPr id="894" name="Google Shape;894;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Raleway Medium"/>
                      <a:ea typeface="Raleway Medium"/>
                      <a:cs typeface="Raleway Medium"/>
                      <a:sym typeface="Raleway Medium"/>
                    </a:endParaRPr>
                  </a:p>
                </p:txBody>
              </p:sp>
            </p:grpSp>
          </p:grpSp>
        </p:grpSp>
      </p:grpSp>
      <p:grpSp>
        <p:nvGrpSpPr>
          <p:cNvPr id="899" name="Google Shape;899;p34"/>
          <p:cNvGrpSpPr/>
          <p:nvPr/>
        </p:nvGrpSpPr>
        <p:grpSpPr>
          <a:xfrm>
            <a:off x="540175" y="3163188"/>
            <a:ext cx="2917886" cy="380580"/>
            <a:chOff x="540175" y="3163188"/>
            <a:chExt cx="2917886" cy="380580"/>
          </a:xfrm>
        </p:grpSpPr>
        <p:cxnSp>
          <p:nvCxnSpPr>
            <p:cNvPr id="900" name="Google Shape;900;p34"/>
            <p:cNvCxnSpPr>
              <a:stCxn id="901" idx="1"/>
              <a:endCxn id="902" idx="3"/>
            </p:cNvCxnSpPr>
            <p:nvPr/>
          </p:nvCxnSpPr>
          <p:spPr>
            <a:xfrm rot="10800000">
              <a:off x="2808561" y="3331313"/>
              <a:ext cx="649500" cy="6000"/>
            </a:xfrm>
            <a:prstGeom prst="straightConnector1">
              <a:avLst/>
            </a:prstGeom>
            <a:noFill/>
            <a:ln w="9525" cap="flat" cmpd="sng">
              <a:solidFill>
                <a:schemeClr val="dk1"/>
              </a:solidFill>
              <a:prstDash val="solid"/>
              <a:round/>
              <a:headEnd type="none" w="sm" len="sm"/>
              <a:tailEnd type="none" w="sm" len="sm"/>
            </a:ln>
          </p:spPr>
        </p:cxnSp>
        <p:grpSp>
          <p:nvGrpSpPr>
            <p:cNvPr id="903" name="Google Shape;903;p34"/>
            <p:cNvGrpSpPr/>
            <p:nvPr/>
          </p:nvGrpSpPr>
          <p:grpSpPr>
            <a:xfrm>
              <a:off x="540175" y="3163188"/>
              <a:ext cx="2268384" cy="380580"/>
              <a:chOff x="540175" y="3163188"/>
              <a:chExt cx="2268384" cy="380580"/>
            </a:xfrm>
          </p:grpSpPr>
          <p:sp>
            <p:nvSpPr>
              <p:cNvPr id="904" name="Google Shape;904;p34"/>
              <p:cNvSpPr/>
              <p:nvPr/>
            </p:nvSpPr>
            <p:spPr>
              <a:xfrm>
                <a:off x="540175" y="3207768"/>
                <a:ext cx="22251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05" name="Google Shape;905;p34"/>
              <p:cNvGrpSpPr/>
              <p:nvPr/>
            </p:nvGrpSpPr>
            <p:grpSpPr>
              <a:xfrm>
                <a:off x="583494" y="3163188"/>
                <a:ext cx="2225065" cy="336143"/>
                <a:chOff x="2780082" y="2983850"/>
                <a:chExt cx="1594800" cy="374700"/>
              </a:xfrm>
            </p:grpSpPr>
            <p:sp>
              <p:nvSpPr>
                <p:cNvPr id="902" name="Google Shape;902;p34"/>
                <p:cNvSpPr/>
                <p:nvPr/>
              </p:nvSpPr>
              <p:spPr>
                <a:xfrm>
                  <a:off x="2780082"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4"/>
                <p:cNvSpPr txBox="1"/>
                <p:nvPr/>
              </p:nvSpPr>
              <p:spPr>
                <a:xfrm>
                  <a:off x="283053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Raleway Medium"/>
                      <a:ea typeface="Raleway Medium"/>
                      <a:cs typeface="Raleway Medium"/>
                      <a:sym typeface="Raleway Medium"/>
                    </a:rPr>
                    <a:t>Reduce, reuse and recycle</a:t>
                  </a:r>
                  <a:endParaRPr sz="1300" b="0" i="0" u="none" strike="noStrike" cap="none">
                    <a:solidFill>
                      <a:schemeClr val="dk1"/>
                    </a:solidFill>
                    <a:latin typeface="Raleway Medium"/>
                    <a:ea typeface="Raleway Medium"/>
                    <a:cs typeface="Raleway Medium"/>
                    <a:sym typeface="Raleway Medium"/>
                  </a:endParaRPr>
                </a:p>
              </p:txBody>
            </p:sp>
          </p:grpSp>
        </p:grpSp>
      </p:grpSp>
      <p:grpSp>
        <p:nvGrpSpPr>
          <p:cNvPr id="907" name="Google Shape;907;p34"/>
          <p:cNvGrpSpPr/>
          <p:nvPr/>
        </p:nvGrpSpPr>
        <p:grpSpPr>
          <a:xfrm>
            <a:off x="5687125" y="2351784"/>
            <a:ext cx="2157507" cy="771141"/>
            <a:chOff x="5687125" y="2351784"/>
            <a:chExt cx="2157507" cy="771141"/>
          </a:xfrm>
        </p:grpSpPr>
        <p:grpSp>
          <p:nvGrpSpPr>
            <p:cNvPr id="908" name="Google Shape;908;p34"/>
            <p:cNvGrpSpPr/>
            <p:nvPr/>
          </p:nvGrpSpPr>
          <p:grpSpPr>
            <a:xfrm>
              <a:off x="5922125" y="2351784"/>
              <a:ext cx="1922507" cy="380540"/>
              <a:chOff x="5922125" y="2351784"/>
              <a:chExt cx="1922507" cy="380540"/>
            </a:xfrm>
          </p:grpSpPr>
          <p:sp>
            <p:nvSpPr>
              <p:cNvPr id="909" name="Google Shape;909;p34"/>
              <p:cNvSpPr/>
              <p:nvPr/>
            </p:nvSpPr>
            <p:spPr>
              <a:xfrm>
                <a:off x="5922125" y="2396324"/>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10" name="Google Shape;910;p34"/>
              <p:cNvGrpSpPr/>
              <p:nvPr/>
            </p:nvGrpSpPr>
            <p:grpSpPr>
              <a:xfrm>
                <a:off x="5965958" y="2351784"/>
                <a:ext cx="1878674" cy="336143"/>
                <a:chOff x="2811350" y="2983850"/>
                <a:chExt cx="1594800" cy="374700"/>
              </a:xfrm>
            </p:grpSpPr>
            <p:sp>
              <p:nvSpPr>
                <p:cNvPr id="911" name="Google Shape;911;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Raleway Medium"/>
                      <a:ea typeface="Raleway Medium"/>
                      <a:cs typeface="Raleway Medium"/>
                      <a:sym typeface="Raleway Medium"/>
                    </a:rPr>
                    <a:t>Eating seasonally</a:t>
                  </a:r>
                  <a:endParaRPr sz="1300" b="0" i="0" u="none" strike="noStrike" cap="none">
                    <a:solidFill>
                      <a:schemeClr val="dk1"/>
                    </a:solidFill>
                    <a:latin typeface="Raleway Medium"/>
                    <a:ea typeface="Raleway Medium"/>
                    <a:cs typeface="Raleway Medium"/>
                    <a:sym typeface="Raleway Medium"/>
                  </a:endParaRPr>
                </a:p>
              </p:txBody>
            </p:sp>
          </p:grpSp>
        </p:grpSp>
        <p:cxnSp>
          <p:nvCxnSpPr>
            <p:cNvPr id="913" name="Google Shape;913;p34"/>
            <p:cNvCxnSpPr/>
            <p:nvPr/>
          </p:nvCxnSpPr>
          <p:spPr>
            <a:xfrm rot="10800000" flipH="1">
              <a:off x="5687125" y="2732325"/>
              <a:ext cx="278400" cy="390600"/>
            </a:xfrm>
            <a:prstGeom prst="straightConnector1">
              <a:avLst/>
            </a:prstGeom>
            <a:noFill/>
            <a:ln w="9525" cap="flat" cmpd="sng">
              <a:solidFill>
                <a:schemeClr val="dk2"/>
              </a:solidFill>
              <a:prstDash val="solid"/>
              <a:round/>
              <a:headEnd type="none" w="sm" len="sm"/>
              <a:tailEnd type="none" w="sm" len="sm"/>
            </a:ln>
          </p:spPr>
        </p:cxnSp>
      </p:grpSp>
      <p:grpSp>
        <p:nvGrpSpPr>
          <p:cNvPr id="914" name="Google Shape;914;p34"/>
          <p:cNvGrpSpPr/>
          <p:nvPr/>
        </p:nvGrpSpPr>
        <p:grpSpPr>
          <a:xfrm>
            <a:off x="5697225" y="3422550"/>
            <a:ext cx="2169319" cy="943899"/>
            <a:chOff x="5697225" y="3422550"/>
            <a:chExt cx="2169319" cy="943899"/>
          </a:xfrm>
        </p:grpSpPr>
        <p:cxnSp>
          <p:nvCxnSpPr>
            <p:cNvPr id="915" name="Google Shape;915;p34"/>
            <p:cNvCxnSpPr/>
            <p:nvPr/>
          </p:nvCxnSpPr>
          <p:spPr>
            <a:xfrm>
              <a:off x="5697225" y="3422550"/>
              <a:ext cx="321000" cy="583200"/>
            </a:xfrm>
            <a:prstGeom prst="straightConnector1">
              <a:avLst/>
            </a:prstGeom>
            <a:noFill/>
            <a:ln w="9525" cap="flat" cmpd="sng">
              <a:solidFill>
                <a:schemeClr val="dk1"/>
              </a:solidFill>
              <a:prstDash val="solid"/>
              <a:round/>
              <a:headEnd type="none" w="sm" len="sm"/>
              <a:tailEnd type="none" w="sm" len="sm"/>
            </a:ln>
          </p:spPr>
        </p:cxnSp>
        <p:grpSp>
          <p:nvGrpSpPr>
            <p:cNvPr id="916" name="Google Shape;916;p34"/>
            <p:cNvGrpSpPr/>
            <p:nvPr/>
          </p:nvGrpSpPr>
          <p:grpSpPr>
            <a:xfrm>
              <a:off x="5944038" y="3985909"/>
              <a:ext cx="1922506" cy="380540"/>
              <a:chOff x="5944038" y="4114359"/>
              <a:chExt cx="1922506" cy="380540"/>
            </a:xfrm>
          </p:grpSpPr>
          <p:sp>
            <p:nvSpPr>
              <p:cNvPr id="917" name="Google Shape;917;p34"/>
              <p:cNvSpPr/>
              <p:nvPr/>
            </p:nvSpPr>
            <p:spPr>
              <a:xfrm>
                <a:off x="5944038" y="4158899"/>
                <a:ext cx="18789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18" name="Google Shape;918;p34"/>
              <p:cNvGrpSpPr/>
              <p:nvPr/>
            </p:nvGrpSpPr>
            <p:grpSpPr>
              <a:xfrm>
                <a:off x="5987870" y="4114359"/>
                <a:ext cx="1878674" cy="336143"/>
                <a:chOff x="2811350" y="2983850"/>
                <a:chExt cx="1594800" cy="374700"/>
              </a:xfrm>
            </p:grpSpPr>
            <p:sp>
              <p:nvSpPr>
                <p:cNvPr id="919" name="Google Shape;919;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Raleway Medium"/>
                      <a:ea typeface="Raleway Medium"/>
                      <a:cs typeface="Raleway Medium"/>
                      <a:sym typeface="Raleway Medium"/>
                    </a:rPr>
                    <a:t>Taking care of nature</a:t>
                  </a:r>
                  <a:endParaRPr sz="1300" b="0" i="0" u="none" strike="noStrike" cap="none">
                    <a:solidFill>
                      <a:schemeClr val="dk1"/>
                    </a:solidFill>
                    <a:latin typeface="Raleway Medium"/>
                    <a:ea typeface="Raleway Medium"/>
                    <a:cs typeface="Raleway Medium"/>
                    <a:sym typeface="Raleway Medium"/>
                  </a:endParaRPr>
                </a:p>
              </p:txBody>
            </p:sp>
          </p:grpSp>
        </p:grpSp>
      </p:grpSp>
      <p:sp>
        <p:nvSpPr>
          <p:cNvPr id="921" name="Google Shape;921;p34"/>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SUSTAINABILITY</a:t>
            </a:r>
            <a:endParaRPr sz="2300" b="1" i="0" u="none" strike="noStrike" cap="none">
              <a:solidFill>
                <a:schemeClr val="dk1"/>
              </a:solidFill>
              <a:latin typeface="Oswald"/>
              <a:ea typeface="Oswald"/>
              <a:cs typeface="Oswald"/>
              <a:sym typeface="Oswald"/>
            </a:endParaRPr>
          </a:p>
        </p:txBody>
      </p:sp>
      <p:sp>
        <p:nvSpPr>
          <p:cNvPr id="922" name="Google Shape;922;p34"/>
          <p:cNvSpPr txBox="1"/>
          <p:nvPr/>
        </p:nvSpPr>
        <p:spPr>
          <a:xfrm>
            <a:off x="512888" y="1092950"/>
            <a:ext cx="81627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Raleway"/>
                <a:ea typeface="Raleway"/>
                <a:cs typeface="Raleway"/>
                <a:sym typeface="Raleway"/>
              </a:rPr>
              <a:t>Sustainability means taking caring of our world so that it stays healthy for a long time.</a:t>
            </a:r>
            <a:endParaRPr sz="1000" b="0" i="0" u="none" strike="noStrike" cap="none">
              <a:solidFill>
                <a:schemeClr val="dk1"/>
              </a:solidFill>
              <a:latin typeface="Raleway"/>
              <a:ea typeface="Raleway"/>
              <a:cs typeface="Raleway"/>
              <a:sym typeface="Raleway"/>
            </a:endParaRPr>
          </a:p>
        </p:txBody>
      </p:sp>
      <p:sp>
        <p:nvSpPr>
          <p:cNvPr id="923" name="Google Shape;923;p34"/>
          <p:cNvSpPr txBox="1"/>
          <p:nvPr/>
        </p:nvSpPr>
        <p:spPr>
          <a:xfrm>
            <a:off x="467350" y="1446950"/>
            <a:ext cx="5604000" cy="6516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100000"/>
              </a:lnSpc>
              <a:spcBef>
                <a:spcPts val="0"/>
              </a:spcBef>
              <a:spcAft>
                <a:spcPts val="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How can eating seasonally help our planet?</a:t>
            </a:r>
            <a:endParaRPr sz="11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1000"/>
              </a:spcBef>
              <a:spcAft>
                <a:spcPts val="1000"/>
              </a:spcAft>
              <a:buClr>
                <a:schemeClr val="dk1"/>
              </a:buClr>
              <a:buSzPts val="900"/>
              <a:buFont typeface="Raleway"/>
              <a:buChar char="●"/>
            </a:pPr>
            <a:r>
              <a:rPr lang="en" sz="1100" b="0" i="0" u="none" strike="noStrike" cap="none">
                <a:solidFill>
                  <a:schemeClr val="dk1"/>
                </a:solidFill>
                <a:latin typeface="Raleway"/>
                <a:ea typeface="Raleway"/>
                <a:cs typeface="Raleway"/>
                <a:sym typeface="Raleway"/>
              </a:rPr>
              <a:t>What small, positive choices can we make to help protect our planet?</a:t>
            </a:r>
            <a:endParaRPr sz="1100" b="0" i="0" u="none" strike="noStrike" cap="none">
              <a:solidFill>
                <a:schemeClr val="dk1"/>
              </a:solidFill>
              <a:latin typeface="Raleway"/>
              <a:ea typeface="Raleway"/>
              <a:cs typeface="Raleway"/>
              <a:sym typeface="Raleway"/>
            </a:endParaRPr>
          </a:p>
        </p:txBody>
      </p:sp>
      <p:grpSp>
        <p:nvGrpSpPr>
          <p:cNvPr id="924" name="Google Shape;924;p34"/>
          <p:cNvGrpSpPr/>
          <p:nvPr/>
        </p:nvGrpSpPr>
        <p:grpSpPr>
          <a:xfrm>
            <a:off x="3414775" y="3095575"/>
            <a:ext cx="2314600" cy="536063"/>
            <a:chOff x="3414775" y="3095575"/>
            <a:chExt cx="2314600" cy="536063"/>
          </a:xfrm>
        </p:grpSpPr>
        <p:sp>
          <p:nvSpPr>
            <p:cNvPr id="925" name="Google Shape;925;p34"/>
            <p:cNvSpPr/>
            <p:nvPr/>
          </p:nvSpPr>
          <p:spPr>
            <a:xfrm>
              <a:off x="3414775" y="3148338"/>
              <a:ext cx="2271300" cy="483300"/>
            </a:xfrm>
            <a:prstGeom prst="roundRect">
              <a:avLst>
                <a:gd name="adj" fmla="val 16667"/>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26" name="Google Shape;926;p34"/>
            <p:cNvGrpSpPr/>
            <p:nvPr/>
          </p:nvGrpSpPr>
          <p:grpSpPr>
            <a:xfrm>
              <a:off x="3458061" y="3095575"/>
              <a:ext cx="2271314" cy="483475"/>
              <a:chOff x="2811350" y="2983850"/>
              <a:chExt cx="1594800" cy="374700"/>
            </a:xfrm>
          </p:grpSpPr>
          <p:sp>
            <p:nvSpPr>
              <p:cNvPr id="901" name="Google Shape;901;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4"/>
              <p:cNvSpPr txBox="1"/>
              <p:nvPr/>
            </p:nvSpPr>
            <p:spPr>
              <a:xfrm>
                <a:off x="2867550" y="3051953"/>
                <a:ext cx="1482300" cy="2625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200"/>
                  <a:buFont typeface="Arial"/>
                  <a:buNone/>
                </a:pPr>
                <a:r>
                  <a:rPr lang="en" sz="2200" b="0" i="0" u="none" strike="noStrike" cap="none">
                    <a:solidFill>
                      <a:schemeClr val="dk1"/>
                    </a:solidFill>
                    <a:latin typeface="Oswald SemiBold"/>
                    <a:ea typeface="Oswald SemiBold"/>
                    <a:cs typeface="Oswald SemiBold"/>
                    <a:sym typeface="Oswald SemiBold"/>
                  </a:rPr>
                  <a:t>SUSTAINABILITY</a:t>
                </a:r>
                <a:endParaRPr sz="2200" b="0" i="0" u="none" strike="noStrike" cap="none">
                  <a:solidFill>
                    <a:schemeClr val="dk1"/>
                  </a:solidFill>
                  <a:latin typeface="Arial"/>
                  <a:ea typeface="Arial"/>
                  <a:cs typeface="Arial"/>
                  <a:sym typeface="Arial"/>
                </a:endParaRPr>
              </a:p>
            </p:txBody>
          </p:sp>
        </p:grpSp>
      </p:grpSp>
      <p:grpSp>
        <p:nvGrpSpPr>
          <p:cNvPr id="928" name="Google Shape;928;p34"/>
          <p:cNvGrpSpPr/>
          <p:nvPr/>
        </p:nvGrpSpPr>
        <p:grpSpPr>
          <a:xfrm>
            <a:off x="5729375" y="3163194"/>
            <a:ext cx="2795650" cy="380606"/>
            <a:chOff x="5729375" y="3163194"/>
            <a:chExt cx="2795650" cy="380606"/>
          </a:xfrm>
        </p:grpSpPr>
        <p:cxnSp>
          <p:nvCxnSpPr>
            <p:cNvPr id="929" name="Google Shape;929;p34"/>
            <p:cNvCxnSpPr>
              <a:stCxn id="901" idx="3"/>
              <a:endCxn id="930" idx="1"/>
            </p:cNvCxnSpPr>
            <p:nvPr/>
          </p:nvCxnSpPr>
          <p:spPr>
            <a:xfrm rot="10800000" flipH="1">
              <a:off x="5729375" y="3331313"/>
              <a:ext cx="693300" cy="6000"/>
            </a:xfrm>
            <a:prstGeom prst="straightConnector1">
              <a:avLst/>
            </a:prstGeom>
            <a:noFill/>
            <a:ln w="9525" cap="flat" cmpd="sng">
              <a:solidFill>
                <a:schemeClr val="dk1"/>
              </a:solidFill>
              <a:prstDash val="solid"/>
              <a:round/>
              <a:headEnd type="none" w="sm" len="sm"/>
              <a:tailEnd type="none" w="sm" len="sm"/>
            </a:ln>
          </p:spPr>
        </p:cxnSp>
        <p:grpSp>
          <p:nvGrpSpPr>
            <p:cNvPr id="931" name="Google Shape;931;p34"/>
            <p:cNvGrpSpPr/>
            <p:nvPr/>
          </p:nvGrpSpPr>
          <p:grpSpPr>
            <a:xfrm>
              <a:off x="6378877" y="3163194"/>
              <a:ext cx="2146148" cy="380606"/>
              <a:chOff x="6378877" y="3163194"/>
              <a:chExt cx="2146148" cy="380606"/>
            </a:xfrm>
          </p:grpSpPr>
          <p:sp>
            <p:nvSpPr>
              <p:cNvPr id="932" name="Google Shape;932;p34"/>
              <p:cNvSpPr/>
              <p:nvPr/>
            </p:nvSpPr>
            <p:spPr>
              <a:xfrm>
                <a:off x="6378877" y="3207800"/>
                <a:ext cx="2102400" cy="336000"/>
              </a:xfrm>
              <a:prstGeom prst="roundRect">
                <a:avLst>
                  <a:gd name="adj" fmla="val 1666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33" name="Google Shape;933;p34"/>
              <p:cNvGrpSpPr/>
              <p:nvPr/>
            </p:nvGrpSpPr>
            <p:grpSpPr>
              <a:xfrm>
                <a:off x="6422600" y="3163194"/>
                <a:ext cx="2102425" cy="336143"/>
                <a:chOff x="2811350" y="2983850"/>
                <a:chExt cx="1594800" cy="374700"/>
              </a:xfrm>
            </p:grpSpPr>
            <p:sp>
              <p:nvSpPr>
                <p:cNvPr id="930" name="Google Shape;930;p34"/>
                <p:cNvSpPr/>
                <p:nvPr/>
              </p:nvSpPr>
              <p:spPr>
                <a:xfrm>
                  <a:off x="2811350" y="2983850"/>
                  <a:ext cx="1594800" cy="374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4"/>
                <p:cNvSpPr txBox="1"/>
                <p:nvPr/>
              </p:nvSpPr>
              <p:spPr>
                <a:xfrm>
                  <a:off x="2867550" y="3059598"/>
                  <a:ext cx="1482300" cy="223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Raleway Medium"/>
                      <a:ea typeface="Raleway Medium"/>
                      <a:cs typeface="Raleway Medium"/>
                      <a:sym typeface="Raleway Medium"/>
                    </a:rPr>
                    <a:t>Using resources wisely</a:t>
                  </a:r>
                  <a:endParaRPr sz="1300" b="0" i="0" u="none" strike="noStrike" cap="none">
                    <a:solidFill>
                      <a:schemeClr val="dk1"/>
                    </a:solidFill>
                    <a:latin typeface="Raleway Medium"/>
                    <a:ea typeface="Raleway Medium"/>
                    <a:cs typeface="Raleway Medium"/>
                    <a:sym typeface="Raleway Medium"/>
                  </a:endParaRPr>
                </a:p>
              </p:txBody>
            </p:sp>
          </p:grpSp>
        </p:grpSp>
      </p:grpSp>
      <p:pic>
        <p:nvPicPr>
          <p:cNvPr id="935" name="Google Shape;935;p34"/>
          <p:cNvPicPr preferRelativeResize="0"/>
          <p:nvPr/>
        </p:nvPicPr>
        <p:blipFill rotWithShape="1">
          <a:blip r:embed="rId3" cstate="screen">
            <a:alphaModFix/>
            <a:extLst>
              <a:ext uri="{28A0092B-C50C-407E-A947-70E740481C1C}">
                <a14:useLocalDpi xmlns:a14="http://schemas.microsoft.com/office/drawing/2010/main"/>
              </a:ext>
            </a:extLst>
          </a:blip>
          <a:srcRect l="-271" r="-260"/>
          <a:stretch/>
        </p:blipFill>
        <p:spPr>
          <a:xfrm rot="5745286">
            <a:off x="6780832" y="936061"/>
            <a:ext cx="1285935" cy="1094408"/>
          </a:xfrm>
          <a:prstGeom prst="rect">
            <a:avLst/>
          </a:prstGeom>
          <a:noFill/>
          <a:ln>
            <a:noFill/>
          </a:ln>
        </p:spPr>
      </p:pic>
      <p:pic>
        <p:nvPicPr>
          <p:cNvPr id="936" name="Google Shape;936;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61769"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35"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sp>
        <p:nvSpPr>
          <p:cNvPr id="942" name="Google Shape;942;p3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943" name="Google Shape;943;p35"/>
          <p:cNvSpPr txBox="1"/>
          <p:nvPr/>
        </p:nvSpPr>
        <p:spPr>
          <a:xfrm>
            <a:off x="420400" y="1139925"/>
            <a:ext cx="4541100" cy="2388300"/>
          </a:xfrm>
          <a:prstGeom prst="rect">
            <a:avLst/>
          </a:prstGeom>
          <a:noFill/>
          <a:ln>
            <a:noFill/>
          </a:ln>
        </p:spPr>
        <p:txBody>
          <a:bodyPr spcFirstLastPara="1" wrap="square" lIns="91425" tIns="91425" rIns="91425" bIns="91425" anchor="t" anchorCtr="0">
            <a:spAutoFit/>
          </a:bodyPr>
          <a:lstStyle/>
          <a:p>
            <a:pPr marL="27432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 </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Draw a plan of your garden.</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Label the features. </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Include where the best location for your garden would be in the school playground and explain why.</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Create a list of materials your group will need to make a model of your garden.</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944" name="Google Shape;944;p35"/>
          <p:cNvGrpSpPr/>
          <p:nvPr/>
        </p:nvGrpSpPr>
        <p:grpSpPr>
          <a:xfrm>
            <a:off x="523627" y="3346773"/>
            <a:ext cx="2005152" cy="1077312"/>
            <a:chOff x="5855075" y="1730823"/>
            <a:chExt cx="2060158" cy="1106865"/>
          </a:xfrm>
        </p:grpSpPr>
        <p:grpSp>
          <p:nvGrpSpPr>
            <p:cNvPr id="945" name="Google Shape;945;p35"/>
            <p:cNvGrpSpPr/>
            <p:nvPr/>
          </p:nvGrpSpPr>
          <p:grpSpPr>
            <a:xfrm>
              <a:off x="5855075" y="1730823"/>
              <a:ext cx="2060158" cy="1106865"/>
              <a:chOff x="5855075" y="1730823"/>
              <a:chExt cx="2060158" cy="1106865"/>
            </a:xfrm>
          </p:grpSpPr>
          <p:sp>
            <p:nvSpPr>
              <p:cNvPr id="946" name="Google Shape;946;p35"/>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5"/>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5"/>
              <p:cNvSpPr txBox="1"/>
              <p:nvPr/>
            </p:nvSpPr>
            <p:spPr>
              <a:xfrm>
                <a:off x="6158425"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PLAN</a:t>
                </a:r>
                <a:endParaRPr sz="2100" b="0" i="0" u="none" strike="noStrike" cap="none">
                  <a:solidFill>
                    <a:schemeClr val="dk1"/>
                  </a:solidFill>
                  <a:latin typeface="Oswald SemiBold"/>
                  <a:ea typeface="Oswald SemiBold"/>
                  <a:cs typeface="Oswald SemiBold"/>
                  <a:sym typeface="Oswald SemiBold"/>
                </a:endParaRPr>
              </a:p>
            </p:txBody>
          </p:sp>
          <p:sp>
            <p:nvSpPr>
              <p:cNvPr id="949" name="Google Shape;949;p35"/>
              <p:cNvSpPr txBox="1"/>
              <p:nvPr/>
            </p:nvSpPr>
            <p:spPr>
              <a:xfrm>
                <a:off x="5910625"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Draw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a materials list.</a:t>
                </a:r>
                <a:endParaRPr sz="1000" b="0" i="0" u="none" strike="noStrike" cap="none">
                  <a:solidFill>
                    <a:schemeClr val="dk1"/>
                  </a:solidFill>
                  <a:latin typeface="Raleway"/>
                  <a:ea typeface="Raleway"/>
                  <a:cs typeface="Raleway"/>
                  <a:sym typeface="Raleway"/>
                </a:endParaRPr>
              </a:p>
            </p:txBody>
          </p:sp>
          <p:pic>
            <p:nvPicPr>
              <p:cNvPr id="950" name="Google Shape;950;p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951" name="Google Shape;951;p35"/>
            <p:cNvSpPr txBox="1"/>
            <p:nvPr/>
          </p:nvSpPr>
          <p:spPr>
            <a:xfrm>
              <a:off x="596617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3.</a:t>
              </a:r>
              <a:endParaRPr sz="2100" b="0" i="0" u="none" strike="noStrike" cap="none">
                <a:solidFill>
                  <a:schemeClr val="dk1"/>
                </a:solidFill>
                <a:latin typeface="Oswald SemiBold"/>
                <a:ea typeface="Oswald SemiBold"/>
                <a:cs typeface="Oswald SemiBold"/>
                <a:sym typeface="Oswald SemiBold"/>
              </a:endParaRPr>
            </a:p>
          </p:txBody>
        </p:sp>
      </p:grpSp>
      <p:pic>
        <p:nvPicPr>
          <p:cNvPr id="952" name="Google Shape;952;p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953" name="Google Shape;953;p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69699" y="2820325"/>
            <a:ext cx="2046150" cy="2439998"/>
          </a:xfrm>
          <a:prstGeom prst="rect">
            <a:avLst/>
          </a:prstGeom>
          <a:noFill/>
          <a:ln>
            <a:noFill/>
          </a:ln>
        </p:spPr>
      </p:pic>
      <p:pic>
        <p:nvPicPr>
          <p:cNvPr id="954" name="Google Shape;954;p3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aphicFrame>
        <p:nvGraphicFramePr>
          <p:cNvPr id="100" name="Google Shape;100;p4"/>
          <p:cNvGraphicFramePr/>
          <p:nvPr/>
        </p:nvGraphicFramePr>
        <p:xfrm>
          <a:off x="431425" y="1171525"/>
          <a:ext cx="8292200" cy="3230790"/>
        </p:xfrm>
        <a:graphic>
          <a:graphicData uri="http://schemas.openxmlformats.org/drawingml/2006/table">
            <a:tbl>
              <a:tblPr>
                <a:noFill/>
                <a:tableStyleId>{FD2989FB-2EB0-4BDB-AD87-F06DFDFC173A}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Mad Marks</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1 football per pair</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Each student lines up opposite each other about one metre apart.</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For chest marks: One student gently throws the ball to their partner so their arms can hug the ball into their chest.</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For overhead marks: Have one student take a few steps back and hold the ball at shoulder height. Their partner runs forward and grabs it! </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For a ‘spectacular’ (speccy) mark: Have one partner hold the ball out to the side and higher than their shoulders. Have the other student  run towards the ball and jump to try to grab it with their knees in the air (like a speccy)!</a:t>
                      </a:r>
                      <a:endParaRPr sz="800" u="none" strike="noStrike" cap="none">
                        <a:latin typeface="Raleway"/>
                        <a:ea typeface="Raleway"/>
                        <a:cs typeface="Raleway"/>
                        <a:sym typeface="Raleway"/>
                      </a:endParaRPr>
                    </a:p>
                    <a:p>
                      <a:pPr marL="457200" marR="0" lvl="0" indent="-266700" algn="l" rtl="0">
                        <a:lnSpc>
                          <a:spcPct val="100000"/>
                        </a:lnSpc>
                        <a:spcBef>
                          <a:spcPts val="0"/>
                        </a:spcBef>
                        <a:spcAft>
                          <a:spcPts val="0"/>
                        </a:spcAft>
                        <a:buClr>
                          <a:srgbClr val="000000"/>
                        </a:buClr>
                        <a:buSzPts val="600"/>
                        <a:buFont typeface="Raleway"/>
                        <a:buChar char="●"/>
                      </a:pPr>
                      <a:r>
                        <a:rPr lang="en" sz="800" u="none" strike="noStrike" cap="none">
                          <a:latin typeface="Raleway"/>
                          <a:ea typeface="Raleway"/>
                          <a:cs typeface="Raleway"/>
                          <a:sym typeface="Raleway"/>
                        </a:rPr>
                        <a:t>After a few goes, have one student toss up the football (rather than holding it) for their partner  to catch.</a:t>
                      </a:r>
                      <a:endParaRPr sz="80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Here, There, Everywhere</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Students run in certain directions and bounce the football depending on the word you shout:</a:t>
                      </a:r>
                      <a:endParaRPr sz="800" u="none" strike="noStrike" cap="none">
                        <a:solidFill>
                          <a:schemeClr val="dk1"/>
                        </a:solidFill>
                        <a:latin typeface="Raleway"/>
                        <a:ea typeface="Raleway"/>
                        <a:cs typeface="Raleway"/>
                        <a:sym typeface="Raleway"/>
                      </a:endParaRPr>
                    </a:p>
                    <a:p>
                      <a:pPr marL="640080" marR="0" lvl="0" indent="-17526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‘Here’ means students run towards you.</a:t>
                      </a:r>
                      <a:endParaRPr sz="800" u="none" strike="noStrike" cap="none">
                        <a:solidFill>
                          <a:schemeClr val="dk1"/>
                        </a:solidFill>
                        <a:latin typeface="Raleway"/>
                        <a:ea typeface="Raleway"/>
                        <a:cs typeface="Raleway"/>
                        <a:sym typeface="Raleway"/>
                      </a:endParaRPr>
                    </a:p>
                    <a:p>
                      <a:pPr marL="640080" marR="0" lvl="0" indent="-17526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‘There’ means students run in the direction you’re pointing.</a:t>
                      </a:r>
                      <a:endParaRPr sz="800" u="none" strike="noStrike" cap="none">
                        <a:solidFill>
                          <a:schemeClr val="dk1"/>
                        </a:solidFill>
                        <a:latin typeface="Raleway"/>
                        <a:ea typeface="Raleway"/>
                        <a:cs typeface="Raleway"/>
                        <a:sym typeface="Raleway"/>
                      </a:endParaRPr>
                    </a:p>
                    <a:p>
                      <a:pPr marL="640080" marR="0" lvl="0" indent="-17526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‘Everywhere’ means students can move wherever they want inside the playing area.</a:t>
                      </a:r>
                      <a:endParaRPr sz="800" u="none" strike="noStrike" cap="none">
                        <a:solidFill>
                          <a:schemeClr val="dk1"/>
                        </a:solidFill>
                        <a:latin typeface="Raleway"/>
                        <a:ea typeface="Raleway"/>
                        <a:cs typeface="Raleway"/>
                        <a:sym typeface="Raleway"/>
                      </a:endParaRPr>
                    </a:p>
                    <a:p>
                      <a:pPr marL="640080" marR="0" lvl="0" indent="-17526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‘Nowhere’ means students have to stand still on the spot and bounce the football.</a:t>
                      </a:r>
                      <a:endParaRPr sz="8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Reduce the number of directions e.g. ‘here’ ‘there’ ‘stop (instead of nowhere)’</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Kick the Stick</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1 ball and cone per student</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Use the cones to make a circle, with the goal post target in the middle.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Students are to have one ball and stand next to a cone.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 ‘go’ students kick their footy and aim for the stick! </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Anyone who hits the stick gets a point.</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01" name="Google Shape;101;p4"/>
          <p:cNvSpPr txBox="1"/>
          <p:nvPr/>
        </p:nvSpPr>
        <p:spPr>
          <a:xfrm>
            <a:off x="431425" y="625250"/>
            <a:ext cx="6180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chemeClr val="dk1"/>
              </a:buClr>
              <a:buSzPts val="1100"/>
              <a:buFont typeface="Arial"/>
              <a:buNone/>
            </a:pP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pic>
        <p:nvPicPr>
          <p:cNvPr id="102" name="Google Shape;102;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99925" y="2866700"/>
            <a:ext cx="1542577" cy="14334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959" name="Google Shape;959;p36"/>
          <p:cNvPicPr preferRelativeResize="0"/>
          <p:nvPr/>
        </p:nvPicPr>
        <p:blipFill rotWithShape="1">
          <a:blip r:embed="rId3">
            <a:alphaModFix/>
          </a:blip>
          <a:srcRect/>
          <a:stretch/>
        </p:blipFill>
        <p:spPr>
          <a:xfrm>
            <a:off x="5228435" y="266700"/>
            <a:ext cx="3683440" cy="4618516"/>
          </a:xfrm>
          <a:prstGeom prst="rect">
            <a:avLst/>
          </a:prstGeom>
          <a:noFill/>
          <a:ln>
            <a:noFill/>
          </a:ln>
        </p:spPr>
      </p:pic>
      <p:sp>
        <p:nvSpPr>
          <p:cNvPr id="960" name="Google Shape;960;p36"/>
          <p:cNvSpPr txBox="1"/>
          <p:nvPr/>
        </p:nvSpPr>
        <p:spPr>
          <a:xfrm>
            <a:off x="431425" y="765050"/>
            <a:ext cx="4405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4: LET’S CREATE A GARDEN</a:t>
            </a:r>
            <a:endParaRPr sz="2700" b="1" i="0" u="none" strike="noStrike" cap="none">
              <a:solidFill>
                <a:schemeClr val="dk1"/>
              </a:solidFill>
              <a:latin typeface="Oswald"/>
              <a:ea typeface="Oswald"/>
              <a:cs typeface="Oswald"/>
              <a:sym typeface="Oswald"/>
            </a:endParaRPr>
          </a:p>
        </p:txBody>
      </p:sp>
      <p:sp>
        <p:nvSpPr>
          <p:cNvPr id="961" name="Google Shape;961;p36"/>
          <p:cNvSpPr txBox="1"/>
          <p:nvPr/>
        </p:nvSpPr>
        <p:spPr>
          <a:xfrm>
            <a:off x="420400" y="2008200"/>
            <a:ext cx="4598100" cy="233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balance activities and explore how plants are grown for food and how they can be incorporated into meals. We will create a model of our garden.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Participate in balance activities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Identify why balance training is important for my body</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Choose healthy foods to grow in the garden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Prepare a healthy meal</a:t>
            </a:r>
            <a:endParaRPr sz="1100" b="0" i="0" u="none" strike="noStrike" cap="none">
              <a:solidFill>
                <a:schemeClr val="dk1"/>
              </a:solidFill>
              <a:latin typeface="Raleway"/>
              <a:ea typeface="Raleway"/>
              <a:cs typeface="Raleway"/>
              <a:sym typeface="Raleway"/>
            </a:endParaRPr>
          </a:p>
        </p:txBody>
      </p:sp>
      <p:cxnSp>
        <p:nvCxnSpPr>
          <p:cNvPr id="962" name="Google Shape;962;p36"/>
          <p:cNvCxnSpPr/>
          <p:nvPr/>
        </p:nvCxnSpPr>
        <p:spPr>
          <a:xfrm>
            <a:off x="281050" y="1841650"/>
            <a:ext cx="4936800" cy="0"/>
          </a:xfrm>
          <a:prstGeom prst="straightConnector1">
            <a:avLst/>
          </a:prstGeom>
          <a:noFill/>
          <a:ln w="9525" cap="flat" cmpd="sng">
            <a:solidFill>
              <a:schemeClr val="dk1"/>
            </a:solidFill>
            <a:prstDash val="solid"/>
            <a:round/>
            <a:headEnd type="none" w="sm" len="sm"/>
            <a:tailEnd type="none" w="sm" len="sm"/>
          </a:ln>
        </p:spPr>
      </p:cxnSp>
      <p:pic>
        <p:nvPicPr>
          <p:cNvPr id="963" name="Google Shape;963;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964" name="Google Shape;964;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99156">
            <a:off x="4411152" y="2721800"/>
            <a:ext cx="1283726" cy="1068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69" name="Google Shape;969;p37"/>
          <p:cNvGrpSpPr/>
          <p:nvPr/>
        </p:nvGrpSpPr>
        <p:grpSpPr>
          <a:xfrm>
            <a:off x="2789750" y="1453687"/>
            <a:ext cx="5137151" cy="839320"/>
            <a:chOff x="2789750" y="1453688"/>
            <a:chExt cx="5137151" cy="839320"/>
          </a:xfrm>
        </p:grpSpPr>
        <p:sp>
          <p:nvSpPr>
            <p:cNvPr id="970" name="Google Shape;970;p37"/>
            <p:cNvSpPr/>
            <p:nvPr/>
          </p:nvSpPr>
          <p:spPr>
            <a:xfrm>
              <a:off x="2789750" y="1526208"/>
              <a:ext cx="5058300" cy="7668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971" name="Google Shape;971;p37"/>
            <p:cNvSpPr/>
            <p:nvPr/>
          </p:nvSpPr>
          <p:spPr>
            <a:xfrm>
              <a:off x="2868601" y="1453688"/>
              <a:ext cx="5058300" cy="7668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Why do we need to do warm up and cool down activities when we exercise or play footy?</a:t>
              </a:r>
              <a:endParaRPr sz="800" b="0" i="0" u="none" strike="noStrike" cap="none">
                <a:solidFill>
                  <a:schemeClr val="dk1"/>
                </a:solidFill>
                <a:latin typeface="Raleway Medium"/>
                <a:ea typeface="Raleway Medium"/>
                <a:cs typeface="Raleway Medium"/>
                <a:sym typeface="Raleway Medium"/>
              </a:endParaRPr>
            </a:p>
          </p:txBody>
        </p:sp>
      </p:grpSp>
      <p:grpSp>
        <p:nvGrpSpPr>
          <p:cNvPr id="972" name="Google Shape;972;p37"/>
          <p:cNvGrpSpPr/>
          <p:nvPr/>
        </p:nvGrpSpPr>
        <p:grpSpPr>
          <a:xfrm>
            <a:off x="2789750" y="2433015"/>
            <a:ext cx="5137151" cy="572612"/>
            <a:chOff x="2789750" y="2433015"/>
            <a:chExt cx="5137151" cy="572612"/>
          </a:xfrm>
        </p:grpSpPr>
        <p:sp>
          <p:nvSpPr>
            <p:cNvPr id="973" name="Google Shape;973;p37"/>
            <p:cNvSpPr/>
            <p:nvPr/>
          </p:nvSpPr>
          <p:spPr>
            <a:xfrm>
              <a:off x="2789750" y="2503127"/>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974" name="Google Shape;974;p37"/>
            <p:cNvSpPr/>
            <p:nvPr/>
          </p:nvSpPr>
          <p:spPr>
            <a:xfrm>
              <a:off x="2868601" y="2433015"/>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healthy foods can we grow in our garden? </a:t>
              </a:r>
              <a:endParaRPr sz="800" b="0" i="0" u="none" strike="noStrike" cap="none">
                <a:solidFill>
                  <a:schemeClr val="dk1"/>
                </a:solidFill>
                <a:latin typeface="Raleway Medium"/>
                <a:ea typeface="Raleway Medium"/>
                <a:cs typeface="Raleway Medium"/>
                <a:sym typeface="Raleway Medium"/>
              </a:endParaRPr>
            </a:p>
          </p:txBody>
        </p:sp>
      </p:grpSp>
      <p:grpSp>
        <p:nvGrpSpPr>
          <p:cNvPr id="975" name="Google Shape;975;p37"/>
          <p:cNvGrpSpPr/>
          <p:nvPr/>
        </p:nvGrpSpPr>
        <p:grpSpPr>
          <a:xfrm>
            <a:off x="2789750" y="3117190"/>
            <a:ext cx="5137151" cy="572612"/>
            <a:chOff x="2789750" y="3117190"/>
            <a:chExt cx="5137151" cy="572612"/>
          </a:xfrm>
        </p:grpSpPr>
        <p:sp>
          <p:nvSpPr>
            <p:cNvPr id="976" name="Google Shape;976;p37"/>
            <p:cNvSpPr/>
            <p:nvPr/>
          </p:nvSpPr>
          <p:spPr>
            <a:xfrm>
              <a:off x="2789750" y="3187302"/>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977" name="Google Shape;977;p37"/>
            <p:cNvSpPr/>
            <p:nvPr/>
          </p:nvSpPr>
          <p:spPr>
            <a:xfrm>
              <a:off x="2868601" y="3117190"/>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do we need to consider when we choose them?</a:t>
              </a:r>
              <a:endParaRPr sz="1500" b="0" i="0" u="none" strike="noStrike" cap="none">
                <a:solidFill>
                  <a:schemeClr val="dk1"/>
                </a:solidFill>
                <a:latin typeface="Raleway Medium"/>
                <a:ea typeface="Raleway Medium"/>
                <a:cs typeface="Raleway Medium"/>
                <a:sym typeface="Raleway Medium"/>
              </a:endParaRPr>
            </a:p>
          </p:txBody>
        </p:sp>
      </p:grpSp>
      <p:pic>
        <p:nvPicPr>
          <p:cNvPr id="978" name="Google Shape;978;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0975" y="0"/>
            <a:ext cx="3963800" cy="5143501"/>
          </a:xfrm>
          <a:prstGeom prst="rect">
            <a:avLst/>
          </a:prstGeom>
          <a:noFill/>
          <a:ln>
            <a:noFill/>
          </a:ln>
        </p:spPr>
      </p:pic>
      <p:pic>
        <p:nvPicPr>
          <p:cNvPr id="979" name="Google Shape;979;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3950" y="3722925"/>
            <a:ext cx="1158575" cy="1124976"/>
          </a:xfrm>
          <a:prstGeom prst="rect">
            <a:avLst/>
          </a:prstGeom>
          <a:noFill/>
          <a:ln>
            <a:noFill/>
          </a:ln>
        </p:spPr>
      </p:pic>
      <p:pic>
        <p:nvPicPr>
          <p:cNvPr id="980" name="Google Shape;980;p3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759228" y="337025"/>
            <a:ext cx="896425" cy="1053575"/>
          </a:xfrm>
          <a:prstGeom prst="rect">
            <a:avLst/>
          </a:prstGeom>
          <a:noFill/>
          <a:ln>
            <a:noFill/>
          </a:ln>
        </p:spPr>
      </p:pic>
      <p:grpSp>
        <p:nvGrpSpPr>
          <p:cNvPr id="981" name="Google Shape;981;p37"/>
          <p:cNvGrpSpPr/>
          <p:nvPr/>
        </p:nvGrpSpPr>
        <p:grpSpPr>
          <a:xfrm>
            <a:off x="1549099" y="679325"/>
            <a:ext cx="6406450" cy="491750"/>
            <a:chOff x="2500274" y="495775"/>
            <a:chExt cx="6406450" cy="491750"/>
          </a:xfrm>
        </p:grpSpPr>
        <p:sp>
          <p:nvSpPr>
            <p:cNvPr id="982" name="Google Shape;982;p37"/>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983" name="Google Shape;983;p37"/>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 calcmode="lin" valueType="num">
                                      <p:cBhvr additive="base">
                                        <p:cTn id="7" dur="1000"/>
                                        <p:tgtEl>
                                          <p:spTgt spid="96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72"/>
                                        </p:tgtEl>
                                        <p:attrNameLst>
                                          <p:attrName>style.visibility</p:attrName>
                                        </p:attrNameLst>
                                      </p:cBhvr>
                                      <p:to>
                                        <p:strVal val="visible"/>
                                      </p:to>
                                    </p:set>
                                    <p:anim calcmode="lin" valueType="num">
                                      <p:cBhvr additive="base">
                                        <p:cTn id="12" dur="1000"/>
                                        <p:tgtEl>
                                          <p:spTgt spid="97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75"/>
                                        </p:tgtEl>
                                        <p:attrNameLst>
                                          <p:attrName>style.visibility</p:attrName>
                                        </p:attrNameLst>
                                      </p:cBhvr>
                                      <p:to>
                                        <p:strVal val="visible"/>
                                      </p:to>
                                    </p:set>
                                    <p:anim calcmode="lin" valueType="num">
                                      <p:cBhvr additive="base">
                                        <p:cTn id="17" dur="1000"/>
                                        <p:tgtEl>
                                          <p:spTgt spid="9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grpSp>
        <p:nvGrpSpPr>
          <p:cNvPr id="988" name="Google Shape;988;p38"/>
          <p:cNvGrpSpPr/>
          <p:nvPr/>
        </p:nvGrpSpPr>
        <p:grpSpPr>
          <a:xfrm>
            <a:off x="784350" y="1152608"/>
            <a:ext cx="3612900" cy="1092449"/>
            <a:chOff x="2156625" y="5532658"/>
            <a:chExt cx="3612900" cy="1092449"/>
          </a:xfrm>
        </p:grpSpPr>
        <p:sp>
          <p:nvSpPr>
            <p:cNvPr id="989" name="Google Shape;989;p38"/>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38"/>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1" name="Google Shape;991;p38"/>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Something this is made or created, like eggs from a chicken or milk from a cow. Fruit and vegetables are also called produce.</a:t>
              </a:r>
              <a:endParaRPr sz="1000" b="0" i="0" u="none" strike="noStrike" cap="none">
                <a:solidFill>
                  <a:schemeClr val="dk1"/>
                </a:solidFill>
                <a:latin typeface="Raleway"/>
                <a:ea typeface="Raleway"/>
                <a:cs typeface="Raleway"/>
                <a:sym typeface="Raleway"/>
              </a:endParaRPr>
            </a:p>
          </p:txBody>
        </p:sp>
        <p:sp>
          <p:nvSpPr>
            <p:cNvPr id="992" name="Google Shape;992;p38"/>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PRODUCE</a:t>
              </a:r>
              <a:endParaRPr sz="2200" b="0" i="0" u="none" strike="noStrike" cap="none">
                <a:solidFill>
                  <a:schemeClr val="dk1"/>
                </a:solidFill>
                <a:latin typeface="Oswald SemiBold"/>
                <a:ea typeface="Oswald SemiBold"/>
                <a:cs typeface="Oswald SemiBold"/>
                <a:sym typeface="Oswald SemiBold"/>
              </a:endParaRPr>
            </a:p>
          </p:txBody>
        </p:sp>
      </p:grpSp>
      <p:grpSp>
        <p:nvGrpSpPr>
          <p:cNvPr id="993" name="Google Shape;993;p38"/>
          <p:cNvGrpSpPr/>
          <p:nvPr/>
        </p:nvGrpSpPr>
        <p:grpSpPr>
          <a:xfrm>
            <a:off x="4663625" y="1152608"/>
            <a:ext cx="3612900" cy="1092449"/>
            <a:chOff x="2156625" y="5532658"/>
            <a:chExt cx="3612900" cy="1092449"/>
          </a:xfrm>
        </p:grpSpPr>
        <p:sp>
          <p:nvSpPr>
            <p:cNvPr id="994" name="Google Shape;994;p38"/>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38"/>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38"/>
            <p:cNvSpPr txBox="1"/>
            <p:nvPr/>
          </p:nvSpPr>
          <p:spPr>
            <a:xfrm>
              <a:off x="2277700" y="6057625"/>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Instructions that tells you how to cook something.</a:t>
              </a:r>
              <a:endParaRPr sz="1000" b="0" i="0" u="none" strike="noStrike" cap="none">
                <a:solidFill>
                  <a:schemeClr val="dk1"/>
                </a:solidFill>
                <a:latin typeface="Raleway"/>
                <a:ea typeface="Raleway"/>
                <a:cs typeface="Raleway"/>
                <a:sym typeface="Raleway"/>
              </a:endParaRPr>
            </a:p>
          </p:txBody>
        </p:sp>
        <p:sp>
          <p:nvSpPr>
            <p:cNvPr id="997" name="Google Shape;997;p38"/>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RECIPE</a:t>
              </a:r>
              <a:endParaRPr sz="2200" b="0" i="0" u="none" strike="noStrike" cap="none">
                <a:solidFill>
                  <a:schemeClr val="dk1"/>
                </a:solidFill>
                <a:latin typeface="Oswald SemiBold"/>
                <a:ea typeface="Oswald SemiBold"/>
                <a:cs typeface="Oswald SemiBold"/>
                <a:sym typeface="Oswald SemiBold"/>
              </a:endParaRPr>
            </a:p>
          </p:txBody>
        </p:sp>
      </p:grpSp>
      <p:grpSp>
        <p:nvGrpSpPr>
          <p:cNvPr id="998" name="Google Shape;998;p38"/>
          <p:cNvGrpSpPr/>
          <p:nvPr/>
        </p:nvGrpSpPr>
        <p:grpSpPr>
          <a:xfrm>
            <a:off x="784350" y="2361058"/>
            <a:ext cx="3612900" cy="1092449"/>
            <a:chOff x="2156625" y="5532658"/>
            <a:chExt cx="3612900" cy="1092449"/>
          </a:xfrm>
        </p:grpSpPr>
        <p:sp>
          <p:nvSpPr>
            <p:cNvPr id="999" name="Google Shape;999;p38"/>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38"/>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38"/>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things you need to make a food. These are the also items listed on a food label that tell you what is inside.</a:t>
              </a:r>
              <a:endParaRPr sz="1000" b="0" i="0" u="none" strike="noStrike" cap="none">
                <a:solidFill>
                  <a:schemeClr val="dk1"/>
                </a:solidFill>
                <a:latin typeface="Raleway"/>
                <a:ea typeface="Raleway"/>
                <a:cs typeface="Raleway"/>
                <a:sym typeface="Raleway"/>
              </a:endParaRPr>
            </a:p>
          </p:txBody>
        </p:sp>
        <p:sp>
          <p:nvSpPr>
            <p:cNvPr id="1002" name="Google Shape;1002;p38"/>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INGREDIENTS</a:t>
              </a:r>
              <a:endParaRPr sz="2200" b="0" i="0" u="none" strike="noStrike" cap="none">
                <a:solidFill>
                  <a:schemeClr val="dk1"/>
                </a:solidFill>
                <a:latin typeface="Oswald SemiBold"/>
                <a:ea typeface="Oswald SemiBold"/>
                <a:cs typeface="Oswald SemiBold"/>
                <a:sym typeface="Oswald SemiBold"/>
              </a:endParaRPr>
            </a:p>
          </p:txBody>
        </p:sp>
      </p:grpSp>
      <p:grpSp>
        <p:nvGrpSpPr>
          <p:cNvPr id="1003" name="Google Shape;1003;p38"/>
          <p:cNvGrpSpPr/>
          <p:nvPr/>
        </p:nvGrpSpPr>
        <p:grpSpPr>
          <a:xfrm>
            <a:off x="4663625" y="2361058"/>
            <a:ext cx="3612900" cy="1092449"/>
            <a:chOff x="2156625" y="5532658"/>
            <a:chExt cx="3612900" cy="1092449"/>
          </a:xfrm>
        </p:grpSpPr>
        <p:sp>
          <p:nvSpPr>
            <p:cNvPr id="1004" name="Google Shape;1004;p38"/>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p38"/>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38"/>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steps and instructions that tell you how to do something.</a:t>
              </a:r>
              <a:endParaRPr sz="1000" b="0" i="0" u="none" strike="noStrike" cap="none">
                <a:solidFill>
                  <a:schemeClr val="dk1"/>
                </a:solidFill>
                <a:latin typeface="Raleway"/>
                <a:ea typeface="Raleway"/>
                <a:cs typeface="Raleway"/>
                <a:sym typeface="Raleway"/>
              </a:endParaRPr>
            </a:p>
          </p:txBody>
        </p:sp>
        <p:sp>
          <p:nvSpPr>
            <p:cNvPr id="1007" name="Google Shape;1007;p38"/>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METHOD</a:t>
              </a:r>
              <a:endParaRPr sz="2200" b="0" i="0" u="none" strike="noStrike" cap="none">
                <a:solidFill>
                  <a:schemeClr val="dk1"/>
                </a:solidFill>
                <a:latin typeface="Oswald SemiBold"/>
                <a:ea typeface="Oswald SemiBold"/>
                <a:cs typeface="Oswald SemiBold"/>
                <a:sym typeface="Oswald SemiBold"/>
              </a:endParaRPr>
            </a:p>
          </p:txBody>
        </p:sp>
      </p:grpSp>
      <p:grpSp>
        <p:nvGrpSpPr>
          <p:cNvPr id="1008" name="Google Shape;1008;p38"/>
          <p:cNvGrpSpPr/>
          <p:nvPr/>
        </p:nvGrpSpPr>
        <p:grpSpPr>
          <a:xfrm>
            <a:off x="784350" y="3569508"/>
            <a:ext cx="3612900" cy="1092449"/>
            <a:chOff x="2156625" y="5532658"/>
            <a:chExt cx="3612900" cy="1092449"/>
          </a:xfrm>
        </p:grpSpPr>
        <p:sp>
          <p:nvSpPr>
            <p:cNvPr id="1009" name="Google Shape;1009;p38"/>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38"/>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38"/>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Something good that helps you or makes something better.</a:t>
              </a:r>
              <a:endParaRPr sz="1000" b="0" i="0" u="none" strike="noStrike" cap="none">
                <a:solidFill>
                  <a:schemeClr val="dk1"/>
                </a:solidFill>
                <a:latin typeface="Raleway"/>
                <a:ea typeface="Raleway"/>
                <a:cs typeface="Raleway"/>
                <a:sym typeface="Raleway"/>
              </a:endParaRPr>
            </a:p>
          </p:txBody>
        </p:sp>
        <p:sp>
          <p:nvSpPr>
            <p:cNvPr id="1012" name="Google Shape;1012;p38"/>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BENEFIT</a:t>
              </a:r>
              <a:endParaRPr sz="2200" b="0" i="0" u="none" strike="noStrike" cap="none">
                <a:solidFill>
                  <a:schemeClr val="dk1"/>
                </a:solidFill>
                <a:latin typeface="Oswald SemiBold"/>
                <a:ea typeface="Oswald SemiBold"/>
                <a:cs typeface="Oswald SemiBold"/>
                <a:sym typeface="Oswald SemiBold"/>
              </a:endParaRPr>
            </a:p>
          </p:txBody>
        </p:sp>
      </p:grpSp>
      <p:grpSp>
        <p:nvGrpSpPr>
          <p:cNvPr id="1013" name="Google Shape;1013;p38"/>
          <p:cNvGrpSpPr/>
          <p:nvPr/>
        </p:nvGrpSpPr>
        <p:grpSpPr>
          <a:xfrm>
            <a:off x="4734050" y="2336063"/>
            <a:ext cx="3604500" cy="1052400"/>
            <a:chOff x="4689675" y="2254050"/>
            <a:chExt cx="3604500" cy="1052400"/>
          </a:xfrm>
        </p:grpSpPr>
        <p:pic>
          <p:nvPicPr>
            <p:cNvPr id="1014" name="Google Shape;1014;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15" name="Google Shape;1015;p38"/>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METHOD</a:t>
              </a:r>
              <a:endParaRPr sz="3600" b="1" i="0" u="none" strike="noStrike" cap="none">
                <a:solidFill>
                  <a:schemeClr val="lt1"/>
                </a:solidFill>
                <a:latin typeface="Oswald"/>
                <a:ea typeface="Oswald"/>
                <a:cs typeface="Oswald"/>
                <a:sym typeface="Oswald"/>
              </a:endParaRPr>
            </a:p>
          </p:txBody>
        </p:sp>
      </p:grpSp>
      <p:grpSp>
        <p:nvGrpSpPr>
          <p:cNvPr id="1016" name="Google Shape;1016;p38"/>
          <p:cNvGrpSpPr/>
          <p:nvPr/>
        </p:nvGrpSpPr>
        <p:grpSpPr>
          <a:xfrm>
            <a:off x="853600" y="2336063"/>
            <a:ext cx="3604500" cy="1052400"/>
            <a:chOff x="4689675" y="2254050"/>
            <a:chExt cx="3604500" cy="1052400"/>
          </a:xfrm>
        </p:grpSpPr>
        <p:pic>
          <p:nvPicPr>
            <p:cNvPr id="1017" name="Google Shape;1017;p38"/>
            <p:cNvPicPr preferRelativeResize="0"/>
            <p:nvPr/>
          </p:nvPicPr>
          <p:blipFill rotWithShape="1">
            <a:blip r:embed="rId4" cstate="screen">
              <a:alphaModFix/>
              <a:extLst>
                <a:ext uri="{28A0092B-C50C-407E-A947-70E740481C1C}">
                  <a14:useLocalDpi xmlns:a14="http://schemas.microsoft.com/office/drawing/2010/main"/>
                </a:ext>
              </a:extLst>
            </a:blip>
            <a:srcRect/>
            <a:stretch>
              <a:fill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18" name="Google Shape;1018;p38"/>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INGREDIENTS</a:t>
              </a:r>
              <a:endParaRPr sz="3600" b="1" i="0" u="none" strike="noStrike" cap="none">
                <a:solidFill>
                  <a:schemeClr val="lt1"/>
                </a:solidFill>
                <a:latin typeface="Oswald"/>
                <a:ea typeface="Oswald"/>
                <a:cs typeface="Oswald"/>
                <a:sym typeface="Oswald"/>
              </a:endParaRPr>
            </a:p>
          </p:txBody>
        </p:sp>
      </p:grpSp>
      <p:grpSp>
        <p:nvGrpSpPr>
          <p:cNvPr id="1019" name="Google Shape;1019;p38"/>
          <p:cNvGrpSpPr/>
          <p:nvPr/>
        </p:nvGrpSpPr>
        <p:grpSpPr>
          <a:xfrm>
            <a:off x="853600" y="3544538"/>
            <a:ext cx="3604500" cy="1052400"/>
            <a:chOff x="4689675" y="2254050"/>
            <a:chExt cx="3604500" cy="1052400"/>
          </a:xfrm>
        </p:grpSpPr>
        <p:pic>
          <p:nvPicPr>
            <p:cNvPr id="1020" name="Google Shape;1020;p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21" name="Google Shape;1021;p38"/>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BENEFIT</a:t>
              </a:r>
              <a:endParaRPr sz="3600" b="1" i="0" u="none" strike="noStrike" cap="none">
                <a:solidFill>
                  <a:schemeClr val="lt1"/>
                </a:solidFill>
                <a:latin typeface="Oswald"/>
                <a:ea typeface="Oswald"/>
                <a:cs typeface="Oswald"/>
                <a:sym typeface="Oswald"/>
              </a:endParaRPr>
            </a:p>
          </p:txBody>
        </p:sp>
      </p:grpSp>
      <p:grpSp>
        <p:nvGrpSpPr>
          <p:cNvPr id="1022" name="Google Shape;1022;p38"/>
          <p:cNvGrpSpPr/>
          <p:nvPr/>
        </p:nvGrpSpPr>
        <p:grpSpPr>
          <a:xfrm>
            <a:off x="853600" y="1127600"/>
            <a:ext cx="3604500" cy="1052400"/>
            <a:chOff x="4689675" y="2254050"/>
            <a:chExt cx="3604500" cy="1052400"/>
          </a:xfrm>
        </p:grpSpPr>
        <p:pic>
          <p:nvPicPr>
            <p:cNvPr id="1023" name="Google Shape;1023;p3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24" name="Google Shape;1024;p38"/>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PRODUCE</a:t>
              </a:r>
              <a:endParaRPr sz="3600" b="1" i="0" u="none" strike="noStrike" cap="none">
                <a:solidFill>
                  <a:schemeClr val="lt1"/>
                </a:solidFill>
                <a:latin typeface="Oswald"/>
                <a:ea typeface="Oswald"/>
                <a:cs typeface="Oswald"/>
                <a:sym typeface="Oswald"/>
              </a:endParaRPr>
            </a:p>
          </p:txBody>
        </p:sp>
      </p:grpSp>
      <p:grpSp>
        <p:nvGrpSpPr>
          <p:cNvPr id="1025" name="Google Shape;1025;p38"/>
          <p:cNvGrpSpPr/>
          <p:nvPr/>
        </p:nvGrpSpPr>
        <p:grpSpPr>
          <a:xfrm>
            <a:off x="4734050" y="1127600"/>
            <a:ext cx="3604500" cy="1052400"/>
            <a:chOff x="4689675" y="2254050"/>
            <a:chExt cx="3604500" cy="1052400"/>
          </a:xfrm>
        </p:grpSpPr>
        <p:pic>
          <p:nvPicPr>
            <p:cNvPr id="1026" name="Google Shape;1026;p3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027" name="Google Shape;1027;p38"/>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RECIPE</a:t>
              </a:r>
              <a:endParaRPr sz="3600" b="1" i="0" u="none" strike="noStrike" cap="none">
                <a:solidFill>
                  <a:schemeClr val="lt1"/>
                </a:solidFill>
                <a:latin typeface="Oswald"/>
                <a:ea typeface="Oswald"/>
                <a:cs typeface="Oswald"/>
                <a:sym typeface="Oswald"/>
              </a:endParaRPr>
            </a:p>
          </p:txBody>
        </p:sp>
      </p:grpSp>
      <p:sp>
        <p:nvSpPr>
          <p:cNvPr id="1028" name="Google Shape;1028;p38"/>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1029" name="Google Shape;1029;p38"/>
          <p:cNvSpPr txBox="1"/>
          <p:nvPr/>
        </p:nvSpPr>
        <p:spPr>
          <a:xfrm>
            <a:off x="4752800" y="3727813"/>
            <a:ext cx="3567000" cy="9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ABFF"/>
                </a:solidFill>
                <a:latin typeface="Raleway"/>
                <a:ea typeface="Raleway"/>
                <a:cs typeface="Raleway"/>
                <a:sym typeface="Raleway"/>
              </a:rPr>
              <a:t>Can you think of any other words that might be important? </a:t>
            </a:r>
            <a:endParaRPr sz="13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0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0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0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39"/>
          <p:cNvSpPr txBox="1"/>
          <p:nvPr/>
        </p:nvSpPr>
        <p:spPr>
          <a:xfrm>
            <a:off x="431425" y="625250"/>
            <a:ext cx="5521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WHAT CAN WE GROW IN OUR GARDEN?</a:t>
            </a:r>
            <a:endParaRPr sz="2300" b="1" i="0" u="none" strike="noStrike" cap="none">
              <a:solidFill>
                <a:schemeClr val="dk1"/>
              </a:solidFill>
              <a:latin typeface="Oswald"/>
              <a:ea typeface="Oswald"/>
              <a:cs typeface="Oswald"/>
              <a:sym typeface="Oswald"/>
            </a:endParaRPr>
          </a:p>
        </p:txBody>
      </p:sp>
      <p:graphicFrame>
        <p:nvGraphicFramePr>
          <p:cNvPr id="1035" name="Google Shape;1035;p39"/>
          <p:cNvGraphicFramePr/>
          <p:nvPr/>
        </p:nvGraphicFramePr>
        <p:xfrm>
          <a:off x="557125" y="1184950"/>
          <a:ext cx="3000000" cy="3000000"/>
        </p:xfrm>
        <a:graphic>
          <a:graphicData uri="http://schemas.openxmlformats.org/drawingml/2006/table">
            <a:tbl>
              <a:tblPr>
                <a:noFill/>
                <a:tableStyleId>{FD2989FB-2EB0-4BDB-AD87-F06DFDFC173A}</a:tableStyleId>
              </a:tblPr>
              <a:tblGrid>
                <a:gridCol w="2697725">
                  <a:extLst>
                    <a:ext uri="{9D8B030D-6E8A-4147-A177-3AD203B41FA5}">
                      <a16:colId xmlns:a16="http://schemas.microsoft.com/office/drawing/2014/main" val="20000"/>
                    </a:ext>
                  </a:extLst>
                </a:gridCol>
                <a:gridCol w="2697725">
                  <a:extLst>
                    <a:ext uri="{9D8B030D-6E8A-4147-A177-3AD203B41FA5}">
                      <a16:colId xmlns:a16="http://schemas.microsoft.com/office/drawing/2014/main" val="20001"/>
                    </a:ext>
                  </a:extLst>
                </a:gridCol>
                <a:gridCol w="2697725">
                  <a:extLst>
                    <a:ext uri="{9D8B030D-6E8A-4147-A177-3AD203B41FA5}">
                      <a16:colId xmlns:a16="http://schemas.microsoft.com/office/drawing/2014/main" val="20002"/>
                    </a:ext>
                  </a:extLst>
                </a:gridCol>
              </a:tblGrid>
              <a:tr h="501200">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latin typeface="Raleway SemiBold"/>
                          <a:ea typeface="Raleway SemiBold"/>
                          <a:cs typeface="Raleway SemiBold"/>
                          <a:sym typeface="Raleway SemiBold"/>
                        </a:rPr>
                        <a:t>What healthy foods can we grow in our garden?</a:t>
                      </a:r>
                      <a:endParaRPr sz="11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latin typeface="Raleway SemiBold"/>
                          <a:ea typeface="Raleway SemiBold"/>
                          <a:cs typeface="Raleway SemiBold"/>
                          <a:sym typeface="Raleway SemiBold"/>
                        </a:rPr>
                        <a:t>What do we need to consider when we choose our foods?</a:t>
                      </a:r>
                      <a:endParaRPr sz="11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u="none" strike="noStrike" cap="none">
                          <a:solidFill>
                            <a:schemeClr val="dk1"/>
                          </a:solidFill>
                          <a:latin typeface="Raleway SemiBold"/>
                          <a:ea typeface="Raleway SemiBold"/>
                          <a:cs typeface="Raleway SemiBold"/>
                          <a:sym typeface="Raleway SemiBold"/>
                        </a:rPr>
                        <a:t>What meals could we make with the foods we grow?</a:t>
                      </a:r>
                      <a:endParaRPr sz="1100" u="none" strike="noStrike" cap="none">
                        <a:solidFill>
                          <a:schemeClr val="dk1"/>
                        </a:solidFill>
                        <a:latin typeface="Raleway SemiBold"/>
                        <a:ea typeface="Raleway SemiBold"/>
                        <a:cs typeface="Raleway SemiBold"/>
                        <a:sym typeface="Raleway SemiBold"/>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C0FF00"/>
                      </a:solidFill>
                      <a:prstDash val="solid"/>
                      <a:round/>
                      <a:headEnd type="none" w="sm" len="sm"/>
                      <a:tailEnd type="none" w="sm" len="sm"/>
                    </a:lnB>
                    <a:solidFill>
                      <a:srgbClr val="C0FF00"/>
                    </a:solidFill>
                  </a:tcPr>
                </a:tc>
                <a:extLst>
                  <a:ext uri="{0D108BD9-81ED-4DB2-BD59-A6C34878D82A}">
                    <a16:rowId xmlns:a16="http://schemas.microsoft.com/office/drawing/2014/main" val="10000"/>
                  </a:ext>
                </a:extLst>
              </a:tr>
              <a:tr h="2877925">
                <a:tc>
                  <a:txBody>
                    <a:bodyPr/>
                    <a:lstStyle/>
                    <a:p>
                      <a:pPr marL="457200" marR="0" lvl="0" indent="-228600" algn="l" rtl="0">
                        <a:lnSpc>
                          <a:spcPct val="100000"/>
                        </a:lnSpc>
                        <a:spcBef>
                          <a:spcPts val="0"/>
                        </a:spcBef>
                        <a:spcAft>
                          <a:spcPts val="0"/>
                        </a:spcAft>
                        <a:buClr>
                          <a:schemeClr val="dk1"/>
                        </a:buClr>
                        <a:buSzPts val="900"/>
                        <a:buFont typeface="Raleway"/>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tc>
                  <a:txBody>
                    <a:bodyPr/>
                    <a:lstStyle/>
                    <a:p>
                      <a:pPr marL="457200" marR="0" lvl="0" indent="-228600" algn="l" rtl="0">
                        <a:lnSpc>
                          <a:spcPct val="100000"/>
                        </a:lnSpc>
                        <a:spcBef>
                          <a:spcPts val="0"/>
                        </a:spcBef>
                        <a:spcAft>
                          <a:spcPts val="0"/>
                        </a:spcAft>
                        <a:buClr>
                          <a:schemeClr val="dk1"/>
                        </a:buClr>
                        <a:buSzPts val="900"/>
                        <a:buFont typeface="Raleway"/>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tc>
                  <a:txBody>
                    <a:bodyPr/>
                    <a:lstStyle/>
                    <a:p>
                      <a:pPr marL="457200" marR="0" lvl="0" indent="-228600" algn="l" rtl="0">
                        <a:lnSpc>
                          <a:spcPct val="100000"/>
                        </a:lnSpc>
                        <a:spcBef>
                          <a:spcPts val="0"/>
                        </a:spcBef>
                        <a:spcAft>
                          <a:spcPts val="0"/>
                        </a:spcAft>
                        <a:buClr>
                          <a:schemeClr val="dk1"/>
                        </a:buClr>
                        <a:buSzPts val="900"/>
                        <a:buFont typeface="Raleway"/>
                        <a:buNone/>
                      </a:pPr>
                      <a:endParaRPr sz="900" u="none" strike="noStrike" cap="none">
                        <a:solidFill>
                          <a:schemeClr val="dk1"/>
                        </a:solidFill>
                        <a:latin typeface="Raleway"/>
                        <a:ea typeface="Raleway"/>
                        <a:cs typeface="Raleway"/>
                        <a:sym typeface="Raleway"/>
                      </a:endParaRPr>
                    </a:p>
                  </a:txBody>
                  <a:tcPr marL="91425" marR="91425" marT="91425" marB="91425">
                    <a:lnL w="9525" cap="flat" cmpd="sng">
                      <a:solidFill>
                        <a:srgbClr val="C0FF00"/>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36" name="Google Shape;1036;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7344" y="675500"/>
            <a:ext cx="367200" cy="367200"/>
          </a:xfrm>
          <a:prstGeom prst="rect">
            <a:avLst/>
          </a:prstGeom>
          <a:noFill/>
          <a:ln>
            <a:noFill/>
          </a:ln>
        </p:spPr>
      </p:pic>
      <p:pic>
        <p:nvPicPr>
          <p:cNvPr id="1037" name="Google Shape;1037;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85369" y="675500"/>
            <a:ext cx="367200" cy="367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40"/>
          <p:cNvSpPr/>
          <p:nvPr/>
        </p:nvSpPr>
        <p:spPr>
          <a:xfrm>
            <a:off x="3293248" y="1634130"/>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40"/>
          <p:cNvSpPr/>
          <p:nvPr/>
        </p:nvSpPr>
        <p:spPr>
          <a:xfrm>
            <a:off x="3293248" y="3286983"/>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40"/>
          <p:cNvSpPr/>
          <p:nvPr/>
        </p:nvSpPr>
        <p:spPr>
          <a:xfrm>
            <a:off x="6047535" y="1634130"/>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40"/>
          <p:cNvSpPr/>
          <p:nvPr/>
        </p:nvSpPr>
        <p:spPr>
          <a:xfrm>
            <a:off x="6047535" y="3286983"/>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40"/>
          <p:cNvSpPr/>
          <p:nvPr/>
        </p:nvSpPr>
        <p:spPr>
          <a:xfrm>
            <a:off x="573075" y="1634130"/>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40"/>
          <p:cNvSpPr/>
          <p:nvPr/>
        </p:nvSpPr>
        <p:spPr>
          <a:xfrm>
            <a:off x="573075" y="3286983"/>
            <a:ext cx="2444100" cy="1087500"/>
          </a:xfrm>
          <a:prstGeom prst="roundRect">
            <a:avLst>
              <a:gd name="adj" fmla="val 13763"/>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8" name="Google Shape;1048;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22808" y="1588696"/>
            <a:ext cx="2444100" cy="1074600"/>
          </a:xfrm>
          <a:prstGeom prst="roundRect">
            <a:avLst>
              <a:gd name="adj" fmla="val 13234"/>
            </a:avLst>
          </a:prstGeom>
          <a:noFill/>
          <a:ln w="9525" cap="flat" cmpd="sng">
            <a:solidFill>
              <a:schemeClr val="dk1"/>
            </a:solidFill>
            <a:prstDash val="solid"/>
            <a:round/>
            <a:headEnd type="none" w="sm" len="sm"/>
            <a:tailEnd type="none" w="sm" len="sm"/>
          </a:ln>
        </p:spPr>
      </p:pic>
      <p:sp>
        <p:nvSpPr>
          <p:cNvPr id="1049" name="Google Shape;1049;p40"/>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WHAT PARTS DO WE EAT?</a:t>
            </a:r>
            <a:endParaRPr sz="2300" b="1" i="0" u="none" strike="noStrike" cap="none">
              <a:solidFill>
                <a:schemeClr val="dk1"/>
              </a:solidFill>
              <a:latin typeface="Oswald"/>
              <a:ea typeface="Oswald"/>
              <a:cs typeface="Oswald"/>
              <a:sym typeface="Oswald"/>
            </a:endParaRPr>
          </a:p>
        </p:txBody>
      </p:sp>
      <p:pic>
        <p:nvPicPr>
          <p:cNvPr id="1050" name="Google Shape;105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61948" y="3238587"/>
            <a:ext cx="2444100" cy="1074600"/>
          </a:xfrm>
          <a:prstGeom prst="roundRect">
            <a:avLst>
              <a:gd name="adj" fmla="val 13234"/>
            </a:avLst>
          </a:prstGeom>
          <a:noFill/>
          <a:ln w="9525" cap="flat" cmpd="sng">
            <a:solidFill>
              <a:schemeClr val="dk1"/>
            </a:solidFill>
            <a:prstDash val="solid"/>
            <a:round/>
            <a:headEnd type="none" w="sm" len="sm"/>
            <a:tailEnd type="none" w="sm" len="sm"/>
          </a:ln>
        </p:spPr>
      </p:pic>
      <p:pic>
        <p:nvPicPr>
          <p:cNvPr id="1051" name="Google Shape;1051;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6753" y="3238584"/>
            <a:ext cx="2431500" cy="1074600"/>
          </a:xfrm>
          <a:prstGeom prst="roundRect">
            <a:avLst>
              <a:gd name="adj" fmla="val 13234"/>
            </a:avLst>
          </a:prstGeom>
          <a:noFill/>
          <a:ln w="9525" cap="flat" cmpd="sng">
            <a:solidFill>
              <a:schemeClr val="dk1"/>
            </a:solidFill>
            <a:prstDash val="solid"/>
            <a:round/>
            <a:headEnd type="none" w="sm" len="sm"/>
            <a:tailEnd type="none" w="sm" len="sm"/>
          </a:ln>
        </p:spPr>
      </p:pic>
      <p:pic>
        <p:nvPicPr>
          <p:cNvPr id="1052" name="Google Shape;1052;p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6753" y="1588696"/>
            <a:ext cx="2431500" cy="1074600"/>
          </a:xfrm>
          <a:prstGeom prst="roundRect">
            <a:avLst>
              <a:gd name="adj" fmla="val 13234"/>
            </a:avLst>
          </a:prstGeom>
          <a:noFill/>
          <a:ln w="9525" cap="flat" cmpd="sng">
            <a:solidFill>
              <a:schemeClr val="dk1"/>
            </a:solidFill>
            <a:prstDash val="solid"/>
            <a:round/>
            <a:headEnd type="none" w="sm" len="sm"/>
            <a:tailEnd type="none" w="sm" len="sm"/>
          </a:ln>
        </p:spPr>
      </p:pic>
      <p:pic>
        <p:nvPicPr>
          <p:cNvPr id="1053" name="Google Shape;1053;p4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361948" y="1588696"/>
            <a:ext cx="2444100" cy="1074600"/>
          </a:xfrm>
          <a:prstGeom prst="roundRect">
            <a:avLst>
              <a:gd name="adj" fmla="val 13234"/>
            </a:avLst>
          </a:prstGeom>
          <a:noFill/>
          <a:ln w="9525" cap="flat" cmpd="sng">
            <a:solidFill>
              <a:schemeClr val="dk1"/>
            </a:solidFill>
            <a:prstDash val="solid"/>
            <a:round/>
            <a:headEnd type="none" w="sm" len="sm"/>
            <a:tailEnd type="none" w="sm" len="sm"/>
          </a:ln>
        </p:spPr>
      </p:pic>
      <p:pic>
        <p:nvPicPr>
          <p:cNvPr id="1054" name="Google Shape;1054;p4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110250" y="3238587"/>
            <a:ext cx="2456400" cy="1074600"/>
          </a:xfrm>
          <a:prstGeom prst="roundRect">
            <a:avLst>
              <a:gd name="adj" fmla="val 13234"/>
            </a:avLst>
          </a:prstGeom>
          <a:noFill/>
          <a:ln w="9525" cap="flat" cmpd="sng">
            <a:solidFill>
              <a:schemeClr val="dk1"/>
            </a:solidFill>
            <a:prstDash val="solid"/>
            <a:round/>
            <a:headEnd type="none" w="sm" len="sm"/>
            <a:tailEnd type="none" w="sm" len="sm"/>
          </a:ln>
        </p:spPr>
      </p:pic>
      <p:sp>
        <p:nvSpPr>
          <p:cNvPr id="1055" name="Google Shape;1055;p40"/>
          <p:cNvSpPr txBox="1"/>
          <p:nvPr/>
        </p:nvSpPr>
        <p:spPr>
          <a:xfrm>
            <a:off x="3461075" y="1225525"/>
            <a:ext cx="22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CELERY</a:t>
            </a:r>
            <a:endParaRPr sz="1400" b="0" i="0" u="none" strike="noStrike" cap="none">
              <a:solidFill>
                <a:schemeClr val="dk1"/>
              </a:solidFill>
              <a:latin typeface="Oswald SemiBold"/>
              <a:ea typeface="Oswald SemiBold"/>
              <a:cs typeface="Oswald SemiBold"/>
              <a:sym typeface="Oswald SemiBold"/>
            </a:endParaRPr>
          </a:p>
        </p:txBody>
      </p:sp>
      <p:sp>
        <p:nvSpPr>
          <p:cNvPr id="1056" name="Google Shape;1056;p40"/>
          <p:cNvSpPr txBox="1"/>
          <p:nvPr/>
        </p:nvSpPr>
        <p:spPr>
          <a:xfrm>
            <a:off x="636747" y="1225525"/>
            <a:ext cx="22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CARROT</a:t>
            </a:r>
            <a:endParaRPr sz="1400" b="0" i="0" u="none" strike="noStrike" cap="none">
              <a:solidFill>
                <a:schemeClr val="dk1"/>
              </a:solidFill>
              <a:latin typeface="Oswald SemiBold"/>
              <a:ea typeface="Oswald SemiBold"/>
              <a:cs typeface="Oswald SemiBold"/>
              <a:sym typeface="Oswald SemiBold"/>
            </a:endParaRPr>
          </a:p>
        </p:txBody>
      </p:sp>
      <p:sp>
        <p:nvSpPr>
          <p:cNvPr id="1057" name="Google Shape;1057;p40"/>
          <p:cNvSpPr txBox="1"/>
          <p:nvPr/>
        </p:nvSpPr>
        <p:spPr>
          <a:xfrm>
            <a:off x="3461075" y="2878378"/>
            <a:ext cx="22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BROCCOLI</a:t>
            </a:r>
            <a:endParaRPr sz="1400" b="0" i="0" u="none" strike="noStrike" cap="none">
              <a:solidFill>
                <a:schemeClr val="dk1"/>
              </a:solidFill>
              <a:latin typeface="Oswald SemiBold"/>
              <a:ea typeface="Oswald SemiBold"/>
              <a:cs typeface="Oswald SemiBold"/>
              <a:sym typeface="Oswald SemiBold"/>
            </a:endParaRPr>
          </a:p>
        </p:txBody>
      </p:sp>
      <p:sp>
        <p:nvSpPr>
          <p:cNvPr id="1058" name="Google Shape;1058;p40"/>
          <p:cNvSpPr txBox="1"/>
          <p:nvPr/>
        </p:nvSpPr>
        <p:spPr>
          <a:xfrm>
            <a:off x="636747" y="2878381"/>
            <a:ext cx="2444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LETTUCE</a:t>
            </a:r>
            <a:endParaRPr sz="1400" b="0" i="0" u="none" strike="noStrike" cap="none">
              <a:solidFill>
                <a:schemeClr val="dk1"/>
              </a:solidFill>
              <a:latin typeface="Oswald SemiBold"/>
              <a:ea typeface="Oswald SemiBold"/>
              <a:cs typeface="Oswald SemiBold"/>
              <a:sym typeface="Oswald SemiBold"/>
            </a:endParaRPr>
          </a:p>
        </p:txBody>
      </p:sp>
      <p:sp>
        <p:nvSpPr>
          <p:cNvPr id="1059" name="Google Shape;1059;p40"/>
          <p:cNvSpPr txBox="1"/>
          <p:nvPr/>
        </p:nvSpPr>
        <p:spPr>
          <a:xfrm>
            <a:off x="6221692" y="1225525"/>
            <a:ext cx="22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TOMATO</a:t>
            </a:r>
            <a:endParaRPr sz="1400" b="0" i="0" u="none" strike="noStrike" cap="none">
              <a:solidFill>
                <a:schemeClr val="dk1"/>
              </a:solidFill>
              <a:latin typeface="Oswald SemiBold"/>
              <a:ea typeface="Oswald SemiBold"/>
              <a:cs typeface="Oswald SemiBold"/>
              <a:sym typeface="Oswald SemiBold"/>
            </a:endParaRPr>
          </a:p>
        </p:txBody>
      </p:sp>
      <p:sp>
        <p:nvSpPr>
          <p:cNvPr id="1060" name="Google Shape;1060;p40"/>
          <p:cNvSpPr txBox="1"/>
          <p:nvPr/>
        </p:nvSpPr>
        <p:spPr>
          <a:xfrm>
            <a:off x="6221692" y="2878378"/>
            <a:ext cx="2282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Oswald SemiBold"/>
                <a:ea typeface="Oswald SemiBold"/>
                <a:cs typeface="Oswald SemiBold"/>
                <a:sym typeface="Oswald SemiBold"/>
              </a:rPr>
              <a:t>PEAS</a:t>
            </a:r>
            <a:endParaRPr sz="1400" b="0" i="0" u="none" strike="noStrike" cap="none">
              <a:solidFill>
                <a:schemeClr val="dk1"/>
              </a:solidFill>
              <a:latin typeface="Oswald SemiBold"/>
              <a:ea typeface="Oswald SemiBold"/>
              <a:cs typeface="Oswald SemiBold"/>
              <a:sym typeface="Oswald SemiBold"/>
            </a:endParaRPr>
          </a:p>
        </p:txBody>
      </p:sp>
      <p:sp>
        <p:nvSpPr>
          <p:cNvPr id="1061" name="Google Shape;1061;p40"/>
          <p:cNvSpPr/>
          <p:nvPr/>
        </p:nvSpPr>
        <p:spPr>
          <a:xfrm>
            <a:off x="2109233" y="2265926"/>
            <a:ext cx="6294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Roots</a:t>
            </a:r>
            <a:endParaRPr sz="1400" b="0" i="0" u="none" strike="noStrike" cap="none">
              <a:solidFill>
                <a:srgbClr val="000000"/>
              </a:solidFill>
              <a:latin typeface="Arial"/>
              <a:ea typeface="Arial"/>
              <a:cs typeface="Arial"/>
              <a:sym typeface="Arial"/>
            </a:endParaRPr>
          </a:p>
        </p:txBody>
      </p:sp>
      <p:sp>
        <p:nvSpPr>
          <p:cNvPr id="1062" name="Google Shape;1062;p40"/>
          <p:cNvSpPr/>
          <p:nvPr/>
        </p:nvSpPr>
        <p:spPr>
          <a:xfrm>
            <a:off x="4821404" y="2265926"/>
            <a:ext cx="6603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Stems</a:t>
            </a:r>
            <a:endParaRPr sz="1400" b="0" i="0" u="none" strike="noStrike" cap="none">
              <a:solidFill>
                <a:srgbClr val="000000"/>
              </a:solidFill>
              <a:latin typeface="Arial"/>
              <a:ea typeface="Arial"/>
              <a:cs typeface="Arial"/>
              <a:sym typeface="Arial"/>
            </a:endParaRPr>
          </a:p>
        </p:txBody>
      </p:sp>
      <p:sp>
        <p:nvSpPr>
          <p:cNvPr id="1063" name="Google Shape;1063;p40"/>
          <p:cNvSpPr/>
          <p:nvPr/>
        </p:nvSpPr>
        <p:spPr>
          <a:xfrm>
            <a:off x="7678151" y="2265925"/>
            <a:ext cx="6027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Fruits</a:t>
            </a:r>
            <a:endParaRPr sz="1400" b="0" i="0" u="none" strike="noStrike" cap="none">
              <a:solidFill>
                <a:srgbClr val="000000"/>
              </a:solidFill>
              <a:latin typeface="Arial"/>
              <a:ea typeface="Arial"/>
              <a:cs typeface="Arial"/>
              <a:sym typeface="Arial"/>
            </a:endParaRPr>
          </a:p>
        </p:txBody>
      </p:sp>
      <p:sp>
        <p:nvSpPr>
          <p:cNvPr id="1064" name="Google Shape;1064;p40"/>
          <p:cNvSpPr/>
          <p:nvPr/>
        </p:nvSpPr>
        <p:spPr>
          <a:xfrm>
            <a:off x="2018262" y="3937207"/>
            <a:ext cx="7203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Leaves</a:t>
            </a:r>
            <a:endParaRPr sz="1400" b="0" i="0" u="none" strike="noStrike" cap="none">
              <a:solidFill>
                <a:srgbClr val="000000"/>
              </a:solidFill>
              <a:latin typeface="Arial"/>
              <a:ea typeface="Arial"/>
              <a:cs typeface="Arial"/>
              <a:sym typeface="Arial"/>
            </a:endParaRPr>
          </a:p>
        </p:txBody>
      </p:sp>
      <p:sp>
        <p:nvSpPr>
          <p:cNvPr id="1065" name="Google Shape;1065;p40"/>
          <p:cNvSpPr/>
          <p:nvPr/>
        </p:nvSpPr>
        <p:spPr>
          <a:xfrm>
            <a:off x="4761445" y="3937207"/>
            <a:ext cx="7203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Flower</a:t>
            </a:r>
            <a:endParaRPr sz="1400" b="0" i="0" u="none" strike="noStrike" cap="none">
              <a:solidFill>
                <a:srgbClr val="000000"/>
              </a:solidFill>
              <a:latin typeface="Arial"/>
              <a:ea typeface="Arial"/>
              <a:cs typeface="Arial"/>
              <a:sym typeface="Arial"/>
            </a:endParaRPr>
          </a:p>
        </p:txBody>
      </p:sp>
      <p:sp>
        <p:nvSpPr>
          <p:cNvPr id="1066" name="Google Shape;1066;p40"/>
          <p:cNvSpPr/>
          <p:nvPr/>
        </p:nvSpPr>
        <p:spPr>
          <a:xfrm>
            <a:off x="7620487" y="3937207"/>
            <a:ext cx="660300" cy="2112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Seeds</a:t>
            </a:r>
            <a:endParaRPr sz="1400" b="0" i="0" u="none" strike="noStrike" cap="none">
              <a:solidFill>
                <a:srgbClr val="000000"/>
              </a:solidFill>
              <a:latin typeface="Arial"/>
              <a:ea typeface="Arial"/>
              <a:cs typeface="Arial"/>
              <a:sym typeface="Arial"/>
            </a:endParaRPr>
          </a:p>
        </p:txBody>
      </p:sp>
      <p:pic>
        <p:nvPicPr>
          <p:cNvPr id="1067" name="Google Shape;1067;p4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600819" y="675500"/>
            <a:ext cx="367200"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1"/>
        <p:cNvGrpSpPr/>
        <p:nvPr/>
      </p:nvGrpSpPr>
      <p:grpSpPr>
        <a:xfrm>
          <a:off x="0" y="0"/>
          <a:ext cx="0" cy="0"/>
          <a:chOff x="0" y="0"/>
          <a:chExt cx="0" cy="0"/>
        </a:xfrm>
      </p:grpSpPr>
      <p:pic>
        <p:nvPicPr>
          <p:cNvPr id="1072" name="Google Shape;1072;p41" descr="A group of kids working in a garden&#10;&#10;AI-generated content may be incorrect."/>
          <p:cNvPicPr preferRelativeResize="0"/>
          <p:nvPr/>
        </p:nvPicPr>
        <p:blipFill rotWithShape="1">
          <a:blip r:embed="rId4">
            <a:alphaModFix/>
          </a:blip>
          <a:srcRect/>
          <a:stretch/>
        </p:blipFill>
        <p:spPr>
          <a:xfrm>
            <a:off x="5243995" y="266325"/>
            <a:ext cx="3687596" cy="4623727"/>
          </a:xfrm>
          <a:prstGeom prst="rect">
            <a:avLst/>
          </a:prstGeom>
          <a:noFill/>
          <a:ln>
            <a:noFill/>
          </a:ln>
        </p:spPr>
      </p:pic>
      <p:sp>
        <p:nvSpPr>
          <p:cNvPr id="1073" name="Google Shape;1073;p4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074" name="Google Shape;1074;p41"/>
          <p:cNvSpPr txBox="1"/>
          <p:nvPr/>
        </p:nvSpPr>
        <p:spPr>
          <a:xfrm>
            <a:off x="420400" y="1139925"/>
            <a:ext cx="4541100" cy="148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can you test or try out your design to see if it solves the original problem?</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1075" name="Google Shape;1075;p41"/>
          <p:cNvGrpSpPr/>
          <p:nvPr/>
        </p:nvGrpSpPr>
        <p:grpSpPr>
          <a:xfrm>
            <a:off x="523628" y="2225762"/>
            <a:ext cx="2005152" cy="1077312"/>
            <a:chOff x="2113125" y="3188548"/>
            <a:chExt cx="2060158" cy="1106865"/>
          </a:xfrm>
        </p:grpSpPr>
        <p:grpSp>
          <p:nvGrpSpPr>
            <p:cNvPr id="1076" name="Google Shape;1076;p41"/>
            <p:cNvGrpSpPr/>
            <p:nvPr/>
          </p:nvGrpSpPr>
          <p:grpSpPr>
            <a:xfrm>
              <a:off x="2113125" y="3188548"/>
              <a:ext cx="2060158" cy="1106865"/>
              <a:chOff x="1853775" y="3188548"/>
              <a:chExt cx="2060158" cy="1106865"/>
            </a:xfrm>
          </p:grpSpPr>
          <p:sp>
            <p:nvSpPr>
              <p:cNvPr id="1077" name="Google Shape;1077;p41"/>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41"/>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41"/>
              <p:cNvSpPr txBox="1"/>
              <p:nvPr/>
            </p:nvSpPr>
            <p:spPr>
              <a:xfrm>
                <a:off x="2157125"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CREATE</a:t>
                </a:r>
                <a:endParaRPr sz="2100" b="0" i="0" u="none" strike="noStrike" cap="none">
                  <a:solidFill>
                    <a:schemeClr val="dk1"/>
                  </a:solidFill>
                  <a:latin typeface="Oswald SemiBold"/>
                  <a:ea typeface="Oswald SemiBold"/>
                  <a:cs typeface="Oswald SemiBold"/>
                  <a:sym typeface="Oswald SemiBold"/>
                </a:endParaRPr>
              </a:p>
            </p:txBody>
          </p:sp>
          <p:sp>
            <p:nvSpPr>
              <p:cNvPr id="1080" name="Google Shape;1080;p41"/>
              <p:cNvSpPr txBox="1"/>
              <p:nvPr/>
            </p:nvSpPr>
            <p:spPr>
              <a:xfrm>
                <a:off x="1909325" y="3645013"/>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Try it out.</a:t>
                </a:r>
                <a:endParaRPr sz="1000" b="0" i="0" u="none" strike="noStrike" cap="none">
                  <a:solidFill>
                    <a:schemeClr val="dk1"/>
                  </a:solidFill>
                  <a:latin typeface="Raleway"/>
                  <a:ea typeface="Raleway"/>
                  <a:cs typeface="Raleway"/>
                  <a:sym typeface="Raleway"/>
                </a:endParaRPr>
              </a:p>
            </p:txBody>
          </p:sp>
          <p:pic>
            <p:nvPicPr>
              <p:cNvPr id="1081" name="Google Shape;1081;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1082" name="Google Shape;1082;p41"/>
            <p:cNvSpPr txBox="1"/>
            <p:nvPr/>
          </p:nvSpPr>
          <p:spPr>
            <a:xfrm>
              <a:off x="22144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4.</a:t>
              </a:r>
              <a:endParaRPr sz="2100" b="0" i="0" u="none" strike="noStrike" cap="none">
                <a:solidFill>
                  <a:schemeClr val="dk1"/>
                </a:solidFill>
                <a:latin typeface="Oswald SemiBold"/>
                <a:ea typeface="Oswald SemiBold"/>
                <a:cs typeface="Oswald SemiBold"/>
                <a:sym typeface="Oswald SemiBold"/>
              </a:endParaRPr>
            </a:p>
          </p:txBody>
        </p:sp>
      </p:grpSp>
      <p:pic>
        <p:nvPicPr>
          <p:cNvPr id="1083" name="Google Shape;1083;p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65425" y="2343675"/>
            <a:ext cx="2547125" cy="3037375"/>
          </a:xfrm>
          <a:prstGeom prst="rect">
            <a:avLst/>
          </a:prstGeom>
          <a:noFill/>
          <a:ln>
            <a:noFill/>
          </a:ln>
        </p:spPr>
      </p:pic>
      <p:pic>
        <p:nvPicPr>
          <p:cNvPr id="1084" name="Google Shape;1084;p4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pic>
        <p:nvPicPr>
          <p:cNvPr id="1085" name="Google Shape;1085;p4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42"/>
          <p:cNvSpPr/>
          <p:nvPr/>
        </p:nvSpPr>
        <p:spPr>
          <a:xfrm>
            <a:off x="528525" y="1882000"/>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sp>
        <p:nvSpPr>
          <p:cNvPr id="1091" name="Google Shape;1091;p4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grpSp>
        <p:nvGrpSpPr>
          <p:cNvPr id="1092" name="Google Shape;1092;p42"/>
          <p:cNvGrpSpPr/>
          <p:nvPr/>
        </p:nvGrpSpPr>
        <p:grpSpPr>
          <a:xfrm>
            <a:off x="514452" y="1406693"/>
            <a:ext cx="4058768" cy="232023"/>
            <a:chOff x="431425" y="1283025"/>
            <a:chExt cx="4141600" cy="265200"/>
          </a:xfrm>
        </p:grpSpPr>
        <p:sp>
          <p:nvSpPr>
            <p:cNvPr id="1093" name="Google Shape;1093;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094" name="Google Shape;1094;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This design has a good mix of vegetables. </a:t>
              </a:r>
              <a:endParaRPr sz="800" b="0" i="0" u="none" strike="noStrike" cap="none">
                <a:solidFill>
                  <a:schemeClr val="dk1"/>
                </a:solidFill>
                <a:latin typeface="Raleway Medium"/>
                <a:ea typeface="Raleway Medium"/>
                <a:cs typeface="Raleway Medium"/>
                <a:sym typeface="Raleway Medium"/>
              </a:endParaRPr>
            </a:p>
          </p:txBody>
        </p:sp>
      </p:grpSp>
      <p:cxnSp>
        <p:nvCxnSpPr>
          <p:cNvPr id="1095" name="Google Shape;1095;p42"/>
          <p:cNvCxnSpPr/>
          <p:nvPr/>
        </p:nvCxnSpPr>
        <p:spPr>
          <a:xfrm>
            <a:off x="4578750" y="1431450"/>
            <a:ext cx="0" cy="3199500"/>
          </a:xfrm>
          <a:prstGeom prst="straightConnector1">
            <a:avLst/>
          </a:prstGeom>
          <a:noFill/>
          <a:ln w="9525" cap="flat" cmpd="sng">
            <a:solidFill>
              <a:schemeClr val="dk1"/>
            </a:solidFill>
            <a:prstDash val="solid"/>
            <a:round/>
            <a:headEnd type="none" w="sm" len="sm"/>
            <a:tailEnd type="none" w="sm" len="sm"/>
          </a:ln>
        </p:spPr>
      </p:cxnSp>
      <p:sp>
        <p:nvSpPr>
          <p:cNvPr id="1096" name="Google Shape;1096;p42"/>
          <p:cNvSpPr txBox="1"/>
          <p:nvPr/>
        </p:nvSpPr>
        <p:spPr>
          <a:xfrm>
            <a:off x="420400" y="1052700"/>
            <a:ext cx="4103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Peer assessment checklist</a:t>
            </a:r>
            <a:endParaRPr sz="1000" b="0" i="0" u="none" strike="noStrike" cap="none">
              <a:solidFill>
                <a:schemeClr val="dk1"/>
              </a:solidFill>
              <a:latin typeface="Raleway"/>
              <a:ea typeface="Raleway"/>
              <a:cs typeface="Raleway"/>
              <a:sym typeface="Raleway"/>
            </a:endParaRPr>
          </a:p>
        </p:txBody>
      </p:sp>
      <p:grpSp>
        <p:nvGrpSpPr>
          <p:cNvPr id="1097" name="Google Shape;1097;p42"/>
          <p:cNvGrpSpPr/>
          <p:nvPr/>
        </p:nvGrpSpPr>
        <p:grpSpPr>
          <a:xfrm>
            <a:off x="611775" y="1591275"/>
            <a:ext cx="2730575" cy="265200"/>
            <a:chOff x="611775" y="1696175"/>
            <a:chExt cx="2730575" cy="265200"/>
          </a:xfrm>
        </p:grpSpPr>
        <p:sp>
          <p:nvSpPr>
            <p:cNvPr id="1098" name="Google Shape;1098;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099" name="Google Shape;1099;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00" name="Google Shape;1100;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01" name="Google Shape;1101;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02" name="Google Shape;1102;p42"/>
          <p:cNvSpPr/>
          <p:nvPr/>
        </p:nvSpPr>
        <p:spPr>
          <a:xfrm>
            <a:off x="528525" y="2753300"/>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03" name="Google Shape;1103;p42"/>
          <p:cNvGrpSpPr/>
          <p:nvPr/>
        </p:nvGrpSpPr>
        <p:grpSpPr>
          <a:xfrm>
            <a:off x="514452" y="2277993"/>
            <a:ext cx="4058768" cy="232023"/>
            <a:chOff x="431425" y="1283025"/>
            <a:chExt cx="4141600" cy="265200"/>
          </a:xfrm>
        </p:grpSpPr>
        <p:sp>
          <p:nvSpPr>
            <p:cNvPr id="1104" name="Google Shape;1104;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05" name="Google Shape;1105;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There is enough space between plants for them to grow.</a:t>
              </a:r>
              <a:endParaRPr sz="800" b="0" i="0" u="none" strike="noStrike" cap="none">
                <a:solidFill>
                  <a:schemeClr val="dk1"/>
                </a:solidFill>
                <a:latin typeface="Raleway Medium"/>
                <a:ea typeface="Raleway Medium"/>
                <a:cs typeface="Raleway Medium"/>
                <a:sym typeface="Raleway Medium"/>
              </a:endParaRPr>
            </a:p>
          </p:txBody>
        </p:sp>
      </p:grpSp>
      <p:grpSp>
        <p:nvGrpSpPr>
          <p:cNvPr id="1106" name="Google Shape;1106;p42"/>
          <p:cNvGrpSpPr/>
          <p:nvPr/>
        </p:nvGrpSpPr>
        <p:grpSpPr>
          <a:xfrm>
            <a:off x="611775" y="2462575"/>
            <a:ext cx="2730575" cy="265200"/>
            <a:chOff x="611775" y="1696175"/>
            <a:chExt cx="2730575" cy="265200"/>
          </a:xfrm>
        </p:grpSpPr>
        <p:sp>
          <p:nvSpPr>
            <p:cNvPr id="1107" name="Google Shape;1107;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08" name="Google Shape;1108;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09" name="Google Shape;1109;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10" name="Google Shape;1110;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11" name="Google Shape;1111;p42"/>
          <p:cNvSpPr/>
          <p:nvPr/>
        </p:nvSpPr>
        <p:spPr>
          <a:xfrm>
            <a:off x="528525" y="3615175"/>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12" name="Google Shape;1112;p42"/>
          <p:cNvGrpSpPr/>
          <p:nvPr/>
        </p:nvGrpSpPr>
        <p:grpSpPr>
          <a:xfrm>
            <a:off x="514452" y="3139868"/>
            <a:ext cx="4058768" cy="232023"/>
            <a:chOff x="431425" y="1283025"/>
            <a:chExt cx="4141600" cy="265200"/>
          </a:xfrm>
        </p:grpSpPr>
        <p:sp>
          <p:nvSpPr>
            <p:cNvPr id="1113" name="Google Shape;1113;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14" name="Google Shape;1114;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Sun loving plants are in sunny spots.</a:t>
              </a:r>
              <a:endParaRPr sz="800" b="0" i="0" u="none" strike="noStrike" cap="none">
                <a:solidFill>
                  <a:schemeClr val="dk1"/>
                </a:solidFill>
                <a:latin typeface="Raleway Medium"/>
                <a:ea typeface="Raleway Medium"/>
                <a:cs typeface="Raleway Medium"/>
                <a:sym typeface="Raleway Medium"/>
              </a:endParaRPr>
            </a:p>
          </p:txBody>
        </p:sp>
      </p:grpSp>
      <p:grpSp>
        <p:nvGrpSpPr>
          <p:cNvPr id="1115" name="Google Shape;1115;p42"/>
          <p:cNvGrpSpPr/>
          <p:nvPr/>
        </p:nvGrpSpPr>
        <p:grpSpPr>
          <a:xfrm>
            <a:off x="611775" y="3324450"/>
            <a:ext cx="2730575" cy="265200"/>
            <a:chOff x="611775" y="1696175"/>
            <a:chExt cx="2730575" cy="265200"/>
          </a:xfrm>
        </p:grpSpPr>
        <p:sp>
          <p:nvSpPr>
            <p:cNvPr id="1116" name="Google Shape;1116;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17" name="Google Shape;1117;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18" name="Google Shape;1118;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19" name="Google Shape;1119;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20" name="Google Shape;1120;p42"/>
          <p:cNvSpPr/>
          <p:nvPr/>
        </p:nvSpPr>
        <p:spPr>
          <a:xfrm>
            <a:off x="528525" y="4477050"/>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21" name="Google Shape;1121;p42"/>
          <p:cNvGrpSpPr/>
          <p:nvPr/>
        </p:nvGrpSpPr>
        <p:grpSpPr>
          <a:xfrm>
            <a:off x="514452" y="4001743"/>
            <a:ext cx="4058768" cy="232023"/>
            <a:chOff x="431425" y="1283025"/>
            <a:chExt cx="4141600" cy="265200"/>
          </a:xfrm>
        </p:grpSpPr>
        <p:sp>
          <p:nvSpPr>
            <p:cNvPr id="1122" name="Google Shape;1122;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23" name="Google Shape;1123;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All plants can be easily watered.</a:t>
              </a:r>
              <a:endParaRPr sz="800" b="0" i="0" u="none" strike="noStrike" cap="none">
                <a:solidFill>
                  <a:schemeClr val="dk1"/>
                </a:solidFill>
                <a:latin typeface="Raleway Medium"/>
                <a:ea typeface="Raleway Medium"/>
                <a:cs typeface="Raleway Medium"/>
                <a:sym typeface="Raleway Medium"/>
              </a:endParaRPr>
            </a:p>
          </p:txBody>
        </p:sp>
      </p:grpSp>
      <p:grpSp>
        <p:nvGrpSpPr>
          <p:cNvPr id="1124" name="Google Shape;1124;p42"/>
          <p:cNvGrpSpPr/>
          <p:nvPr/>
        </p:nvGrpSpPr>
        <p:grpSpPr>
          <a:xfrm>
            <a:off x="611775" y="4186325"/>
            <a:ext cx="2730575" cy="265200"/>
            <a:chOff x="611775" y="1696175"/>
            <a:chExt cx="2730575" cy="265200"/>
          </a:xfrm>
        </p:grpSpPr>
        <p:sp>
          <p:nvSpPr>
            <p:cNvPr id="1125" name="Google Shape;1125;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26" name="Google Shape;1126;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27" name="Google Shape;1127;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28" name="Google Shape;1128;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29" name="Google Shape;1129;p42"/>
          <p:cNvSpPr/>
          <p:nvPr/>
        </p:nvSpPr>
        <p:spPr>
          <a:xfrm>
            <a:off x="4766400" y="1882000"/>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30" name="Google Shape;1130;p42"/>
          <p:cNvGrpSpPr/>
          <p:nvPr/>
        </p:nvGrpSpPr>
        <p:grpSpPr>
          <a:xfrm>
            <a:off x="4752327" y="1406693"/>
            <a:ext cx="4058768" cy="232023"/>
            <a:chOff x="431425" y="1283025"/>
            <a:chExt cx="4141600" cy="265200"/>
          </a:xfrm>
        </p:grpSpPr>
        <p:sp>
          <p:nvSpPr>
            <p:cNvPr id="1131" name="Google Shape;1131;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32" name="Google Shape;1132;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All plants can be reached for care and harvesting.</a:t>
              </a:r>
              <a:endParaRPr sz="800" b="0" i="0" u="none" strike="noStrike" cap="none">
                <a:solidFill>
                  <a:schemeClr val="dk1"/>
                </a:solidFill>
                <a:latin typeface="Raleway Medium"/>
                <a:ea typeface="Raleway Medium"/>
                <a:cs typeface="Raleway Medium"/>
                <a:sym typeface="Raleway Medium"/>
              </a:endParaRPr>
            </a:p>
          </p:txBody>
        </p:sp>
      </p:grpSp>
      <p:grpSp>
        <p:nvGrpSpPr>
          <p:cNvPr id="1133" name="Google Shape;1133;p42"/>
          <p:cNvGrpSpPr/>
          <p:nvPr/>
        </p:nvGrpSpPr>
        <p:grpSpPr>
          <a:xfrm>
            <a:off x="4849650" y="1591275"/>
            <a:ext cx="2730575" cy="265200"/>
            <a:chOff x="611775" y="1696175"/>
            <a:chExt cx="2730575" cy="265200"/>
          </a:xfrm>
        </p:grpSpPr>
        <p:sp>
          <p:nvSpPr>
            <p:cNvPr id="1134" name="Google Shape;1134;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35" name="Google Shape;1135;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36" name="Google Shape;1136;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37" name="Google Shape;1137;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38" name="Google Shape;1138;p42"/>
          <p:cNvSpPr/>
          <p:nvPr/>
        </p:nvSpPr>
        <p:spPr>
          <a:xfrm>
            <a:off x="4766400" y="2753300"/>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39" name="Google Shape;1139;p42"/>
          <p:cNvGrpSpPr/>
          <p:nvPr/>
        </p:nvGrpSpPr>
        <p:grpSpPr>
          <a:xfrm>
            <a:off x="4752327" y="2277993"/>
            <a:ext cx="4058768" cy="232023"/>
            <a:chOff x="431425" y="1283025"/>
            <a:chExt cx="4141600" cy="265200"/>
          </a:xfrm>
        </p:grpSpPr>
        <p:sp>
          <p:nvSpPr>
            <p:cNvPr id="1140" name="Google Shape;1140;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41" name="Google Shape;1141;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The garden design makes our school look nice.</a:t>
              </a:r>
              <a:endParaRPr sz="800" b="0" i="0" u="none" strike="noStrike" cap="none">
                <a:solidFill>
                  <a:schemeClr val="dk1"/>
                </a:solidFill>
                <a:latin typeface="Raleway Medium"/>
                <a:ea typeface="Raleway Medium"/>
                <a:cs typeface="Raleway Medium"/>
                <a:sym typeface="Raleway Medium"/>
              </a:endParaRPr>
            </a:p>
          </p:txBody>
        </p:sp>
      </p:grpSp>
      <p:grpSp>
        <p:nvGrpSpPr>
          <p:cNvPr id="1142" name="Google Shape;1142;p42"/>
          <p:cNvGrpSpPr/>
          <p:nvPr/>
        </p:nvGrpSpPr>
        <p:grpSpPr>
          <a:xfrm>
            <a:off x="4849650" y="2462575"/>
            <a:ext cx="2730575" cy="265200"/>
            <a:chOff x="611775" y="1696175"/>
            <a:chExt cx="2730575" cy="265200"/>
          </a:xfrm>
        </p:grpSpPr>
        <p:sp>
          <p:nvSpPr>
            <p:cNvPr id="1143" name="Google Shape;1143;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44" name="Google Shape;1144;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45" name="Google Shape;1145;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46" name="Google Shape;1146;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
        <p:nvSpPr>
          <p:cNvPr id="1147" name="Google Shape;1147;p42"/>
          <p:cNvSpPr/>
          <p:nvPr/>
        </p:nvSpPr>
        <p:spPr>
          <a:xfrm>
            <a:off x="4766400" y="3615175"/>
            <a:ext cx="3861900" cy="265200"/>
          </a:xfrm>
          <a:prstGeom prst="roundRect">
            <a:avLst>
              <a:gd name="adj" fmla="val 20212"/>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Comment:</a:t>
            </a:r>
            <a:endParaRPr sz="1300" b="0" i="0" u="none" strike="noStrike" cap="none">
              <a:solidFill>
                <a:srgbClr val="000000"/>
              </a:solidFill>
              <a:latin typeface="Arial"/>
              <a:ea typeface="Arial"/>
              <a:cs typeface="Arial"/>
              <a:sym typeface="Arial"/>
            </a:endParaRPr>
          </a:p>
        </p:txBody>
      </p:sp>
      <p:grpSp>
        <p:nvGrpSpPr>
          <p:cNvPr id="1148" name="Google Shape;1148;p42"/>
          <p:cNvGrpSpPr/>
          <p:nvPr/>
        </p:nvGrpSpPr>
        <p:grpSpPr>
          <a:xfrm>
            <a:off x="4752327" y="3139868"/>
            <a:ext cx="4058768" cy="232023"/>
            <a:chOff x="431425" y="1283025"/>
            <a:chExt cx="4141600" cy="265200"/>
          </a:xfrm>
        </p:grpSpPr>
        <p:sp>
          <p:nvSpPr>
            <p:cNvPr id="1149" name="Google Shape;1149;p42"/>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50" name="Google Shape;1150;p42"/>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The garden encourages children to make healthy choices.</a:t>
              </a:r>
              <a:endParaRPr sz="800" b="0" i="0" u="none" strike="noStrike" cap="none">
                <a:solidFill>
                  <a:schemeClr val="dk1"/>
                </a:solidFill>
                <a:latin typeface="Raleway Medium"/>
                <a:ea typeface="Raleway Medium"/>
                <a:cs typeface="Raleway Medium"/>
                <a:sym typeface="Raleway Medium"/>
              </a:endParaRPr>
            </a:p>
          </p:txBody>
        </p:sp>
      </p:grpSp>
      <p:grpSp>
        <p:nvGrpSpPr>
          <p:cNvPr id="1151" name="Google Shape;1151;p42"/>
          <p:cNvGrpSpPr/>
          <p:nvPr/>
        </p:nvGrpSpPr>
        <p:grpSpPr>
          <a:xfrm>
            <a:off x="4849650" y="3324450"/>
            <a:ext cx="2730575" cy="265200"/>
            <a:chOff x="611775" y="1696175"/>
            <a:chExt cx="2730575" cy="265200"/>
          </a:xfrm>
        </p:grpSpPr>
        <p:sp>
          <p:nvSpPr>
            <p:cNvPr id="1152" name="Google Shape;1152;p42"/>
            <p:cNvSpPr txBox="1"/>
            <p:nvPr/>
          </p:nvSpPr>
          <p:spPr>
            <a:xfrm>
              <a:off x="692775"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Yes</a:t>
              </a:r>
              <a:endParaRPr sz="800" b="0" i="0" u="none" strike="noStrike" cap="none">
                <a:solidFill>
                  <a:schemeClr val="dk1"/>
                </a:solidFill>
                <a:latin typeface="Raleway"/>
                <a:ea typeface="Raleway"/>
                <a:cs typeface="Raleway"/>
                <a:sym typeface="Raleway"/>
              </a:endParaRPr>
            </a:p>
          </p:txBody>
        </p:sp>
        <p:sp>
          <p:nvSpPr>
            <p:cNvPr id="1153" name="Google Shape;1153;p42"/>
            <p:cNvSpPr/>
            <p:nvPr/>
          </p:nvSpPr>
          <p:spPr>
            <a:xfrm>
              <a:off x="6117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sp>
          <p:nvSpPr>
            <p:cNvPr id="1154" name="Google Shape;1154;p42"/>
            <p:cNvSpPr txBox="1"/>
            <p:nvPr/>
          </p:nvSpPr>
          <p:spPr>
            <a:xfrm>
              <a:off x="1493450" y="1696175"/>
              <a:ext cx="1848900" cy="26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1"/>
                  </a:solidFill>
                  <a:latin typeface="Raleway"/>
                  <a:ea typeface="Raleway"/>
                  <a:cs typeface="Raleway"/>
                  <a:sym typeface="Raleway"/>
                </a:rPr>
                <a:t>No</a:t>
              </a:r>
              <a:endParaRPr sz="800" b="0" i="0" u="none" strike="noStrike" cap="none">
                <a:solidFill>
                  <a:schemeClr val="dk1"/>
                </a:solidFill>
                <a:latin typeface="Raleway"/>
                <a:ea typeface="Raleway"/>
                <a:cs typeface="Raleway"/>
                <a:sym typeface="Raleway"/>
              </a:endParaRPr>
            </a:p>
          </p:txBody>
        </p:sp>
        <p:sp>
          <p:nvSpPr>
            <p:cNvPr id="1155" name="Google Shape;1155;p42"/>
            <p:cNvSpPr/>
            <p:nvPr/>
          </p:nvSpPr>
          <p:spPr>
            <a:xfrm>
              <a:off x="1412475" y="1819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pic>
        <p:nvPicPr>
          <p:cNvPr id="1156" name="Google Shape;115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91375" y="4102075"/>
            <a:ext cx="951675" cy="924075"/>
          </a:xfrm>
          <a:prstGeom prst="rect">
            <a:avLst/>
          </a:prstGeom>
          <a:noFill/>
          <a:ln>
            <a:noFill/>
          </a:ln>
        </p:spPr>
      </p:pic>
      <p:pic>
        <p:nvPicPr>
          <p:cNvPr id="1157" name="Google Shape;1157;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59169" y="675500"/>
            <a:ext cx="367200" cy="367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43"/>
          <p:cNvSpPr/>
          <p:nvPr/>
        </p:nvSpPr>
        <p:spPr>
          <a:xfrm>
            <a:off x="3396075" y="1273425"/>
            <a:ext cx="2142000" cy="12603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43"/>
          <p:cNvSpPr/>
          <p:nvPr/>
        </p:nvSpPr>
        <p:spPr>
          <a:xfrm>
            <a:off x="494825" y="1273425"/>
            <a:ext cx="2142000" cy="12603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4" name="Google Shape;1164;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47025" y="1231400"/>
            <a:ext cx="2142000" cy="1260300"/>
          </a:xfrm>
          <a:prstGeom prst="roundRect">
            <a:avLst>
              <a:gd name="adj" fmla="val 12384"/>
            </a:avLst>
          </a:prstGeom>
          <a:noFill/>
          <a:ln w="9525" cap="flat" cmpd="sng">
            <a:solidFill>
              <a:schemeClr val="dk1"/>
            </a:solidFill>
            <a:prstDash val="solid"/>
            <a:round/>
            <a:headEnd type="none" w="sm" len="sm"/>
            <a:tailEnd type="none" w="sm" len="sm"/>
          </a:ln>
        </p:spPr>
      </p:pic>
      <p:sp>
        <p:nvSpPr>
          <p:cNvPr id="1165" name="Google Shape;1165;p4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SMOOTHIE TIME</a:t>
            </a:r>
            <a:endParaRPr sz="2300" b="1" i="0" u="none" strike="noStrike" cap="none">
              <a:solidFill>
                <a:schemeClr val="dk1"/>
              </a:solidFill>
              <a:latin typeface="Oswald"/>
              <a:ea typeface="Oswald"/>
              <a:cs typeface="Oswald"/>
              <a:sym typeface="Oswald"/>
            </a:endParaRPr>
          </a:p>
        </p:txBody>
      </p:sp>
      <p:sp>
        <p:nvSpPr>
          <p:cNvPr id="1166" name="Google Shape;1166;p43"/>
          <p:cNvSpPr txBox="1"/>
          <p:nvPr/>
        </p:nvSpPr>
        <p:spPr>
          <a:xfrm>
            <a:off x="420400" y="2518075"/>
            <a:ext cx="24807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Greens and banana smoothie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1167" name="Google Shape;1167;p43"/>
          <p:cNvSpPr txBox="1"/>
          <p:nvPr/>
        </p:nvSpPr>
        <p:spPr>
          <a:xfrm>
            <a:off x="528972" y="2829325"/>
            <a:ext cx="228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Oswald SemiBold"/>
                <a:ea typeface="Oswald SemiBold"/>
                <a:cs typeface="Oswald SemiBold"/>
                <a:sym typeface="Oswald SemiBold"/>
              </a:rPr>
              <a:t>INGREDIENTS</a:t>
            </a:r>
            <a:endParaRPr sz="1300" b="0" i="0" u="none" strike="noStrike" cap="none">
              <a:solidFill>
                <a:schemeClr val="dk1"/>
              </a:solidFill>
              <a:latin typeface="Oswald SemiBold"/>
              <a:ea typeface="Oswald SemiBold"/>
              <a:cs typeface="Oswald SemiBold"/>
              <a:sym typeface="Oswald SemiBold"/>
            </a:endParaRPr>
          </a:p>
        </p:txBody>
      </p:sp>
      <p:sp>
        <p:nvSpPr>
          <p:cNvPr id="1168" name="Google Shape;1168;p43"/>
          <p:cNvSpPr txBox="1"/>
          <p:nvPr/>
        </p:nvSpPr>
        <p:spPr>
          <a:xfrm>
            <a:off x="467350" y="3138925"/>
            <a:ext cx="2196600" cy="11595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6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2 handfuls of spinach</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2 handfuls of kale</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green apple</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½ cup frozen pineapple</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100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banana</a:t>
            </a:r>
            <a:endParaRPr sz="1300" b="0" i="0" u="none" strike="noStrike" cap="none">
              <a:solidFill>
                <a:schemeClr val="dk1"/>
              </a:solidFill>
              <a:latin typeface="Raleway"/>
              <a:ea typeface="Raleway"/>
              <a:cs typeface="Raleway"/>
              <a:sym typeface="Raleway"/>
            </a:endParaRPr>
          </a:p>
        </p:txBody>
      </p:sp>
      <p:pic>
        <p:nvPicPr>
          <p:cNvPr id="1169" name="Google Shape;1169;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2575" y="1231400"/>
            <a:ext cx="2135100" cy="1260300"/>
          </a:xfrm>
          <a:prstGeom prst="roundRect">
            <a:avLst>
              <a:gd name="adj" fmla="val 12041"/>
            </a:avLst>
          </a:prstGeom>
          <a:noFill/>
          <a:ln w="9525" cap="flat" cmpd="sng">
            <a:solidFill>
              <a:schemeClr val="dk1"/>
            </a:solidFill>
            <a:prstDash val="solid"/>
            <a:round/>
            <a:headEnd type="none" w="sm" len="sm"/>
            <a:tailEnd type="none" w="sm" len="sm"/>
          </a:ln>
        </p:spPr>
      </p:pic>
      <p:sp>
        <p:nvSpPr>
          <p:cNvPr id="1170" name="Google Shape;1170;p43"/>
          <p:cNvSpPr txBox="1"/>
          <p:nvPr/>
        </p:nvSpPr>
        <p:spPr>
          <a:xfrm>
            <a:off x="3331650" y="2518075"/>
            <a:ext cx="24807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Berries and coconut water smoothie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1171" name="Google Shape;1171;p43"/>
          <p:cNvSpPr txBox="1"/>
          <p:nvPr/>
        </p:nvSpPr>
        <p:spPr>
          <a:xfrm>
            <a:off x="3440222" y="2985875"/>
            <a:ext cx="228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Oswald SemiBold"/>
                <a:ea typeface="Oswald SemiBold"/>
                <a:cs typeface="Oswald SemiBold"/>
                <a:sym typeface="Oswald SemiBold"/>
              </a:rPr>
              <a:t>INGREDIENTS</a:t>
            </a:r>
            <a:endParaRPr sz="1300" b="0" i="0" u="none" strike="noStrike" cap="none">
              <a:solidFill>
                <a:schemeClr val="dk1"/>
              </a:solidFill>
              <a:latin typeface="Oswald SemiBold"/>
              <a:ea typeface="Oswald SemiBold"/>
              <a:cs typeface="Oswald SemiBold"/>
              <a:sym typeface="Oswald SemiBold"/>
            </a:endParaRPr>
          </a:p>
        </p:txBody>
      </p:sp>
      <p:sp>
        <p:nvSpPr>
          <p:cNvPr id="1172" name="Google Shape;1172;p43"/>
          <p:cNvSpPr txBox="1"/>
          <p:nvPr/>
        </p:nvSpPr>
        <p:spPr>
          <a:xfrm>
            <a:off x="3378600" y="3295475"/>
            <a:ext cx="2203500" cy="9390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6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cup frozen berries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cup coconut water</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¼ coconut yoghurt</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100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banana</a:t>
            </a:r>
            <a:endParaRPr sz="1300" b="0" i="0" u="none" strike="noStrike" cap="none">
              <a:solidFill>
                <a:schemeClr val="dk1"/>
              </a:solidFill>
              <a:latin typeface="Raleway"/>
              <a:ea typeface="Raleway"/>
              <a:cs typeface="Raleway"/>
              <a:sym typeface="Raleway"/>
            </a:endParaRPr>
          </a:p>
        </p:txBody>
      </p:sp>
      <p:sp>
        <p:nvSpPr>
          <p:cNvPr id="1173" name="Google Shape;1173;p43"/>
          <p:cNvSpPr txBox="1"/>
          <p:nvPr/>
        </p:nvSpPr>
        <p:spPr>
          <a:xfrm>
            <a:off x="6358372" y="1196650"/>
            <a:ext cx="228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Oswald SemiBold"/>
                <a:ea typeface="Oswald SemiBold"/>
                <a:cs typeface="Oswald SemiBold"/>
                <a:sym typeface="Oswald SemiBold"/>
              </a:rPr>
              <a:t>INSTRUCTIONS</a:t>
            </a:r>
            <a:endParaRPr sz="1300" b="0" i="0" u="none" strike="noStrike" cap="none">
              <a:solidFill>
                <a:schemeClr val="dk1"/>
              </a:solidFill>
              <a:latin typeface="Oswald SemiBold"/>
              <a:ea typeface="Oswald SemiBold"/>
              <a:cs typeface="Oswald SemiBold"/>
              <a:sym typeface="Oswald SemiBold"/>
            </a:endParaRPr>
          </a:p>
        </p:txBody>
      </p:sp>
      <p:sp>
        <p:nvSpPr>
          <p:cNvPr id="1174" name="Google Shape;1174;p43"/>
          <p:cNvSpPr txBox="1"/>
          <p:nvPr/>
        </p:nvSpPr>
        <p:spPr>
          <a:xfrm>
            <a:off x="6358375" y="1491025"/>
            <a:ext cx="2177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Combine all your favourite ingredients in a blender and blend until smooth. Add more water until desired consistency is reached.</a:t>
            </a:r>
            <a:endParaRPr sz="1300" b="0" i="0" u="none" strike="noStrike" cap="none">
              <a:solidFill>
                <a:schemeClr val="dk1"/>
              </a:solidFill>
              <a:latin typeface="Raleway"/>
              <a:ea typeface="Raleway"/>
              <a:cs typeface="Raleway"/>
              <a:sym typeface="Raleway"/>
            </a:endParaRPr>
          </a:p>
        </p:txBody>
      </p:sp>
      <p:pic>
        <p:nvPicPr>
          <p:cNvPr id="1175" name="Google Shape;1175;p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056154">
            <a:off x="6669788" y="2632781"/>
            <a:ext cx="1967199" cy="2171788"/>
          </a:xfrm>
          <a:prstGeom prst="rect">
            <a:avLst/>
          </a:prstGeom>
          <a:noFill/>
          <a:ln>
            <a:noFill/>
          </a:ln>
        </p:spPr>
      </p:pic>
      <p:cxnSp>
        <p:nvCxnSpPr>
          <p:cNvPr id="1176" name="Google Shape;1176;p43"/>
          <p:cNvCxnSpPr/>
          <p:nvPr/>
        </p:nvCxnSpPr>
        <p:spPr>
          <a:xfrm>
            <a:off x="5958425" y="1231400"/>
            <a:ext cx="0" cy="3005100"/>
          </a:xfrm>
          <a:prstGeom prst="straightConnector1">
            <a:avLst/>
          </a:prstGeom>
          <a:noFill/>
          <a:ln w="9525" cap="flat" cmpd="sng">
            <a:solidFill>
              <a:schemeClr val="dk1"/>
            </a:solidFill>
            <a:prstDash val="solid"/>
            <a:round/>
            <a:headEnd type="none" w="sm" len="sm"/>
            <a:tailEnd type="none" w="sm" len="sm"/>
          </a:ln>
        </p:spPr>
      </p:cxnSp>
      <p:cxnSp>
        <p:nvCxnSpPr>
          <p:cNvPr id="1177" name="Google Shape;1177;p43"/>
          <p:cNvCxnSpPr/>
          <p:nvPr/>
        </p:nvCxnSpPr>
        <p:spPr>
          <a:xfrm>
            <a:off x="3048200" y="1231400"/>
            <a:ext cx="0" cy="3005100"/>
          </a:xfrm>
          <a:prstGeom prst="straightConnector1">
            <a:avLst/>
          </a:prstGeom>
          <a:noFill/>
          <a:ln w="9525" cap="flat" cmpd="sng">
            <a:solidFill>
              <a:schemeClr val="dk1"/>
            </a:solidFill>
            <a:prstDash val="solid"/>
            <a:round/>
            <a:headEnd type="none" w="sm" len="sm"/>
            <a:tailEnd type="none" w="sm" len="sm"/>
          </a:ln>
        </p:spPr>
      </p:cxnSp>
      <p:pic>
        <p:nvPicPr>
          <p:cNvPr id="1178" name="Google Shape;1178;p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35331">
            <a:off x="5188241" y="3426627"/>
            <a:ext cx="949169" cy="127829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44" descr="A group of girls in uniform&#10;&#10;AI-generated content may be incorrect."/>
          <p:cNvPicPr preferRelativeResize="0"/>
          <p:nvPr/>
        </p:nvPicPr>
        <p:blipFill rotWithShape="1">
          <a:blip r:embed="rId3">
            <a:alphaModFix/>
          </a:blip>
          <a:srcRect/>
          <a:stretch/>
        </p:blipFill>
        <p:spPr>
          <a:xfrm>
            <a:off x="5224164" y="252350"/>
            <a:ext cx="3693000" cy="4630504"/>
          </a:xfrm>
          <a:prstGeom prst="rect">
            <a:avLst/>
          </a:prstGeom>
          <a:noFill/>
          <a:ln>
            <a:noFill/>
          </a:ln>
        </p:spPr>
      </p:pic>
      <p:sp>
        <p:nvSpPr>
          <p:cNvPr id="1184" name="Google Shape;1184;p44"/>
          <p:cNvSpPr txBox="1"/>
          <p:nvPr/>
        </p:nvSpPr>
        <p:spPr>
          <a:xfrm>
            <a:off x="431425" y="765050"/>
            <a:ext cx="55302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5: SNACK ATTACK</a:t>
            </a:r>
            <a:endParaRPr sz="2700" b="1" i="0" u="none" strike="noStrike" cap="none">
              <a:solidFill>
                <a:schemeClr val="dk1"/>
              </a:solidFill>
              <a:latin typeface="Oswald"/>
              <a:ea typeface="Oswald"/>
              <a:cs typeface="Oswald"/>
              <a:sym typeface="Oswald"/>
            </a:endParaRPr>
          </a:p>
        </p:txBody>
      </p:sp>
      <p:sp>
        <p:nvSpPr>
          <p:cNvPr id="1185" name="Google Shape;1185;p44"/>
          <p:cNvSpPr txBox="1"/>
          <p:nvPr/>
        </p:nvSpPr>
        <p:spPr>
          <a:xfrm>
            <a:off x="420400" y="1606100"/>
            <a:ext cx="4598100" cy="214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enjoy a healthy, fun fitness circuit, prepare nutritious snacks and present our garden designs to the class.</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Participate in a fun fitness circuit</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Discuss ways to make fitness fun</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Make healthy choices when preparing snacks</a:t>
            </a:r>
            <a:endParaRPr sz="1100" b="0" i="0" u="none" strike="noStrike" cap="none">
              <a:solidFill>
                <a:schemeClr val="dk1"/>
              </a:solidFill>
              <a:latin typeface="Raleway"/>
              <a:ea typeface="Raleway"/>
              <a:cs typeface="Raleway"/>
              <a:sym typeface="Raleway"/>
            </a:endParaRPr>
          </a:p>
          <a:p>
            <a:pPr marL="457200" marR="0" lvl="0" indent="-298450" algn="l" rtl="0">
              <a:lnSpc>
                <a:spcPct val="115000"/>
              </a:lnSpc>
              <a:spcBef>
                <a:spcPts val="0"/>
              </a:spcBef>
              <a:spcAft>
                <a:spcPts val="0"/>
              </a:spcAft>
              <a:buClr>
                <a:schemeClr val="dk1"/>
              </a:buClr>
              <a:buSzPts val="1100"/>
              <a:buFont typeface="Raleway"/>
              <a:buChar char="●"/>
            </a:pPr>
            <a:r>
              <a:rPr lang="en" sz="1100" b="0" i="0" u="none" strike="noStrike" cap="none">
                <a:solidFill>
                  <a:schemeClr val="dk1"/>
                </a:solidFill>
                <a:latin typeface="Raleway"/>
                <a:ea typeface="Raleway"/>
                <a:cs typeface="Raleway"/>
                <a:sym typeface="Raleway"/>
              </a:rPr>
              <a:t>Present my garden design to the class</a:t>
            </a:r>
            <a:endParaRPr sz="1100" b="0" i="0" u="none" strike="noStrike" cap="none">
              <a:solidFill>
                <a:schemeClr val="dk1"/>
              </a:solidFill>
              <a:latin typeface="Raleway"/>
              <a:ea typeface="Raleway"/>
              <a:cs typeface="Raleway"/>
              <a:sym typeface="Raleway"/>
            </a:endParaRPr>
          </a:p>
        </p:txBody>
      </p:sp>
      <p:cxnSp>
        <p:nvCxnSpPr>
          <p:cNvPr id="1186" name="Google Shape;1186;p44"/>
          <p:cNvCxnSpPr/>
          <p:nvPr/>
        </p:nvCxnSpPr>
        <p:spPr>
          <a:xfrm>
            <a:off x="281050" y="1439550"/>
            <a:ext cx="4936800" cy="0"/>
          </a:xfrm>
          <a:prstGeom prst="straightConnector1">
            <a:avLst/>
          </a:prstGeom>
          <a:noFill/>
          <a:ln w="9525" cap="flat" cmpd="sng">
            <a:solidFill>
              <a:schemeClr val="dk1"/>
            </a:solidFill>
            <a:prstDash val="solid"/>
            <a:round/>
            <a:headEnd type="none" w="sm" len="sm"/>
            <a:tailEnd type="none" w="sm" len="sm"/>
          </a:ln>
        </p:spPr>
      </p:cxnSp>
      <p:pic>
        <p:nvPicPr>
          <p:cNvPr id="1187" name="Google Shape;1187;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67725" y="3404275"/>
            <a:ext cx="1893900" cy="1235600"/>
          </a:xfrm>
          <a:prstGeom prst="rect">
            <a:avLst/>
          </a:prstGeom>
          <a:noFill/>
          <a:ln>
            <a:noFill/>
          </a:ln>
        </p:spPr>
      </p:pic>
      <p:pic>
        <p:nvPicPr>
          <p:cNvPr id="1188" name="Google Shape;1188;p4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189" name="Google Shape;1189;p4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194" name="Google Shape;1194;p45"/>
          <p:cNvGrpSpPr/>
          <p:nvPr/>
        </p:nvGrpSpPr>
        <p:grpSpPr>
          <a:xfrm>
            <a:off x="2789750" y="1453687"/>
            <a:ext cx="5137151" cy="839320"/>
            <a:chOff x="2789750" y="1453688"/>
            <a:chExt cx="5137151" cy="839320"/>
          </a:xfrm>
        </p:grpSpPr>
        <p:sp>
          <p:nvSpPr>
            <p:cNvPr id="1195" name="Google Shape;1195;p45"/>
            <p:cNvSpPr/>
            <p:nvPr/>
          </p:nvSpPr>
          <p:spPr>
            <a:xfrm>
              <a:off x="2789750" y="1526208"/>
              <a:ext cx="5058300" cy="7668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196" name="Google Shape;1196;p45"/>
            <p:cNvSpPr/>
            <p:nvPr/>
          </p:nvSpPr>
          <p:spPr>
            <a:xfrm>
              <a:off x="2868601" y="1453688"/>
              <a:ext cx="5058300" cy="7668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dirty="0">
                  <a:solidFill>
                    <a:schemeClr val="dk1"/>
                  </a:solidFill>
                  <a:latin typeface="Raleway Medium"/>
                  <a:ea typeface="Raleway Medium"/>
                  <a:cs typeface="Raleway Medium"/>
                  <a:sym typeface="Raleway Medium"/>
                </a:rPr>
                <a:t>How does exercise make you feel and why is it important for you?</a:t>
              </a:r>
              <a:endParaRPr sz="800" b="0" i="0" u="none" strike="noStrike" cap="none" dirty="0">
                <a:solidFill>
                  <a:schemeClr val="dk1"/>
                </a:solidFill>
                <a:latin typeface="Raleway Medium"/>
                <a:ea typeface="Raleway Medium"/>
                <a:cs typeface="Raleway Medium"/>
                <a:sym typeface="Raleway Medium"/>
              </a:endParaRPr>
            </a:p>
          </p:txBody>
        </p:sp>
      </p:grpSp>
      <p:grpSp>
        <p:nvGrpSpPr>
          <p:cNvPr id="1197" name="Google Shape;1197;p45"/>
          <p:cNvGrpSpPr/>
          <p:nvPr/>
        </p:nvGrpSpPr>
        <p:grpSpPr>
          <a:xfrm>
            <a:off x="2789750" y="2433015"/>
            <a:ext cx="5137151" cy="572612"/>
            <a:chOff x="2789750" y="2433015"/>
            <a:chExt cx="5137151" cy="572612"/>
          </a:xfrm>
        </p:grpSpPr>
        <p:sp>
          <p:nvSpPr>
            <p:cNvPr id="1198" name="Google Shape;1198;p45"/>
            <p:cNvSpPr/>
            <p:nvPr/>
          </p:nvSpPr>
          <p:spPr>
            <a:xfrm>
              <a:off x="2789750" y="2503127"/>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199" name="Google Shape;1199;p45"/>
            <p:cNvSpPr/>
            <p:nvPr/>
          </p:nvSpPr>
          <p:spPr>
            <a:xfrm>
              <a:off x="2868601" y="2433015"/>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did you like best about your garden design?</a:t>
              </a:r>
              <a:endParaRPr sz="800" b="0" i="0" u="none" strike="noStrike" cap="none">
                <a:solidFill>
                  <a:schemeClr val="dk1"/>
                </a:solidFill>
                <a:latin typeface="Raleway Medium"/>
                <a:ea typeface="Raleway Medium"/>
                <a:cs typeface="Raleway Medium"/>
                <a:sym typeface="Raleway Medium"/>
              </a:endParaRPr>
            </a:p>
          </p:txBody>
        </p:sp>
      </p:grpSp>
      <p:grpSp>
        <p:nvGrpSpPr>
          <p:cNvPr id="1200" name="Google Shape;1200;p45"/>
          <p:cNvGrpSpPr/>
          <p:nvPr/>
        </p:nvGrpSpPr>
        <p:grpSpPr>
          <a:xfrm>
            <a:off x="2789750" y="3117190"/>
            <a:ext cx="5137151" cy="572612"/>
            <a:chOff x="2789750" y="3117190"/>
            <a:chExt cx="5137151" cy="572612"/>
          </a:xfrm>
        </p:grpSpPr>
        <p:sp>
          <p:nvSpPr>
            <p:cNvPr id="1201" name="Google Shape;1201;p45"/>
            <p:cNvSpPr/>
            <p:nvPr/>
          </p:nvSpPr>
          <p:spPr>
            <a:xfrm>
              <a:off x="2789750" y="3187302"/>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202" name="Google Shape;1202;p45"/>
            <p:cNvSpPr/>
            <p:nvPr/>
          </p:nvSpPr>
          <p:spPr>
            <a:xfrm>
              <a:off x="2868601" y="3117190"/>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would you change and why?</a:t>
              </a:r>
              <a:endParaRPr sz="1500" b="0" i="0" u="none" strike="noStrike" cap="none">
                <a:solidFill>
                  <a:schemeClr val="dk1"/>
                </a:solidFill>
                <a:latin typeface="Raleway Medium"/>
                <a:ea typeface="Raleway Medium"/>
                <a:cs typeface="Raleway Medium"/>
                <a:sym typeface="Raleway Medium"/>
              </a:endParaRPr>
            </a:p>
          </p:txBody>
        </p:sp>
      </p:grpSp>
      <p:pic>
        <p:nvPicPr>
          <p:cNvPr id="1203" name="Google Shape;1203;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22625" y="3689800"/>
            <a:ext cx="1158575" cy="1124976"/>
          </a:xfrm>
          <a:prstGeom prst="rect">
            <a:avLst/>
          </a:prstGeom>
          <a:noFill/>
          <a:ln>
            <a:noFill/>
          </a:ln>
        </p:spPr>
      </p:pic>
      <p:grpSp>
        <p:nvGrpSpPr>
          <p:cNvPr id="1204" name="Google Shape;1204;p45"/>
          <p:cNvGrpSpPr/>
          <p:nvPr/>
        </p:nvGrpSpPr>
        <p:grpSpPr>
          <a:xfrm>
            <a:off x="1549099" y="679325"/>
            <a:ext cx="6406450" cy="491750"/>
            <a:chOff x="2500274" y="495775"/>
            <a:chExt cx="6406450" cy="491750"/>
          </a:xfrm>
        </p:grpSpPr>
        <p:sp>
          <p:nvSpPr>
            <p:cNvPr id="1205" name="Google Shape;1205;p45"/>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206" name="Google Shape;1206;p45"/>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pic>
        <p:nvPicPr>
          <p:cNvPr id="1207" name="Google Shape;1207;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200" y="273825"/>
            <a:ext cx="3245649" cy="4869673"/>
          </a:xfrm>
          <a:prstGeom prst="rect">
            <a:avLst/>
          </a:prstGeom>
          <a:noFill/>
          <a:ln>
            <a:noFill/>
          </a:ln>
        </p:spPr>
      </p:pic>
      <p:pic>
        <p:nvPicPr>
          <p:cNvPr id="1208" name="Google Shape;1208;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1209" name="Google Shape;1209;p45"/>
          <p:cNvGrpSpPr/>
          <p:nvPr/>
        </p:nvGrpSpPr>
        <p:grpSpPr>
          <a:xfrm>
            <a:off x="2789750" y="3801365"/>
            <a:ext cx="5137151" cy="572612"/>
            <a:chOff x="2789750" y="3801365"/>
            <a:chExt cx="5137151" cy="572612"/>
          </a:xfrm>
        </p:grpSpPr>
        <p:sp>
          <p:nvSpPr>
            <p:cNvPr id="1210" name="Google Shape;1210;p45"/>
            <p:cNvSpPr/>
            <p:nvPr/>
          </p:nvSpPr>
          <p:spPr>
            <a:xfrm>
              <a:off x="2789750" y="3871477"/>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211" name="Google Shape;1211;p45"/>
            <p:cNvSpPr/>
            <p:nvPr/>
          </p:nvSpPr>
          <p:spPr>
            <a:xfrm>
              <a:off x="2868601" y="3801365"/>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did you learn?</a:t>
              </a:r>
              <a:endParaRPr sz="15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94"/>
                                        </p:tgtEl>
                                        <p:attrNameLst>
                                          <p:attrName>style.visibility</p:attrName>
                                        </p:attrNameLst>
                                      </p:cBhvr>
                                      <p:to>
                                        <p:strVal val="visible"/>
                                      </p:to>
                                    </p:set>
                                    <p:anim calcmode="lin" valueType="num">
                                      <p:cBhvr additive="base">
                                        <p:cTn id="7" dur="500" fill="hold"/>
                                        <p:tgtEl>
                                          <p:spTgt spid="1194"/>
                                        </p:tgtEl>
                                        <p:attrNameLst>
                                          <p:attrName>ppt_x</p:attrName>
                                        </p:attrNameLst>
                                      </p:cBhvr>
                                      <p:tavLst>
                                        <p:tav tm="0">
                                          <p:val>
                                            <p:strVal val="1+#ppt_w/2"/>
                                          </p:val>
                                        </p:tav>
                                        <p:tav tm="100000">
                                          <p:val>
                                            <p:strVal val="#ppt_x"/>
                                          </p:val>
                                        </p:tav>
                                      </p:tavLst>
                                    </p:anim>
                                    <p:anim calcmode="lin" valueType="num">
                                      <p:cBhvr additive="base">
                                        <p:cTn id="8" dur="500" fill="hold"/>
                                        <p:tgtEl>
                                          <p:spTgt spid="1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97"/>
                                        </p:tgtEl>
                                        <p:attrNameLst>
                                          <p:attrName>style.visibility</p:attrName>
                                        </p:attrNameLst>
                                      </p:cBhvr>
                                      <p:to>
                                        <p:strVal val="visible"/>
                                      </p:to>
                                    </p:set>
                                    <p:anim calcmode="lin" valueType="num">
                                      <p:cBhvr additive="base">
                                        <p:cTn id="13" dur="1000"/>
                                        <p:tgtEl>
                                          <p:spTgt spid="1197"/>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200"/>
                                        </p:tgtEl>
                                        <p:attrNameLst>
                                          <p:attrName>style.visibility</p:attrName>
                                        </p:attrNameLst>
                                      </p:cBhvr>
                                      <p:to>
                                        <p:strVal val="visible"/>
                                      </p:to>
                                    </p:set>
                                    <p:anim calcmode="lin" valueType="num">
                                      <p:cBhvr additive="base">
                                        <p:cTn id="18" dur="1000"/>
                                        <p:tgtEl>
                                          <p:spTgt spid="120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09"/>
                                        </p:tgtEl>
                                        <p:attrNameLst>
                                          <p:attrName>style.visibility</p:attrName>
                                        </p:attrNameLst>
                                      </p:cBhvr>
                                      <p:to>
                                        <p:strVal val="visible"/>
                                      </p:to>
                                    </p:set>
                                    <p:anim calcmode="lin" valueType="num">
                                      <p:cBhvr additive="base">
                                        <p:cTn id="23" dur="1000"/>
                                        <p:tgtEl>
                                          <p:spTgt spid="12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p:nvPr/>
        </p:nvSpPr>
        <p:spPr>
          <a:xfrm>
            <a:off x="431425" y="625250"/>
            <a:ext cx="5686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chemeClr val="dk1"/>
              </a:buClr>
              <a:buSzPts val="1100"/>
              <a:buFont typeface="Arial"/>
              <a:buNone/>
            </a:pP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graphicFrame>
        <p:nvGraphicFramePr>
          <p:cNvPr id="108" name="Google Shape;108;p5"/>
          <p:cNvGraphicFramePr/>
          <p:nvPr/>
        </p:nvGraphicFramePr>
        <p:xfrm>
          <a:off x="431425" y="1171525"/>
          <a:ext cx="8292200" cy="1767810"/>
        </p:xfrm>
        <a:graphic>
          <a:graphicData uri="http://schemas.openxmlformats.org/drawingml/2006/table">
            <a:tbl>
              <a:tblPr>
                <a:noFill/>
                <a:tableStyleId>{FD2989FB-2EB0-4BDB-AD87-F06DFDFC173A}</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sng" strike="noStrike" cap="none">
                          <a:solidFill>
                            <a:schemeClr val="hlink"/>
                          </a:solidFill>
                          <a:latin typeface="Raleway"/>
                          <a:ea typeface="Raleway"/>
                          <a:cs typeface="Raleway"/>
                          <a:sym typeface="Raleway"/>
                          <a:hlinkClick r:id="rId3"/>
                        </a:rPr>
                        <a:t>Coast to Coast</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Use cones to create two different coloured lines leading up to the goal posts.</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Each line is a team and each student must stand by their own cone.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 objective for each team is to get their ball from one end of the line to the other end (‘Coast to Coast’).</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To do this, students pass the ball to their teammates by using different skills. For example, the first student may roll the ball to the next student, then the next may handball.</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 last student has a kick for a goal!</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The student gets the ball back and races to the start of the line with team mates moving down one spot to the next cone.</a:t>
                      </a:r>
                      <a:endParaRPr sz="8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latin typeface="Raleway Medium"/>
                          <a:ea typeface="Raleway Medium"/>
                          <a:cs typeface="Raleway Medium"/>
                          <a:sym typeface="Raleway Medium"/>
                        </a:rPr>
                        <a:t>Modified version</a:t>
                      </a:r>
                      <a:endParaRPr sz="80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800"/>
                        <a:buFont typeface="Arial"/>
                        <a:buNone/>
                      </a:pPr>
                      <a:endParaRPr sz="800" u="none" strike="noStrike" cap="none">
                        <a:solidFill>
                          <a:schemeClr val="dk1"/>
                        </a:solidFill>
                        <a:latin typeface="Raleway Medium"/>
                        <a:ea typeface="Raleway Medium"/>
                        <a:cs typeface="Raleway Medium"/>
                        <a:sym typeface="Raleway Medium"/>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Students are only given one ball skill for the whole line to complete at a time.</a:t>
                      </a:r>
                      <a:endParaRPr sz="800" u="none" strike="noStrike" cap="none">
                        <a:solidFill>
                          <a:schemeClr val="dk1"/>
                        </a:solidFill>
                        <a:latin typeface="Raleway"/>
                        <a:ea typeface="Raleway"/>
                        <a:cs typeface="Raleway"/>
                        <a:sym typeface="Raleway"/>
                      </a:endParaRPr>
                    </a:p>
                    <a:p>
                      <a:pPr marL="457200" marR="0" lvl="0" indent="-266700" algn="l" rtl="0">
                        <a:lnSpc>
                          <a:spcPct val="100000"/>
                        </a:lnSpc>
                        <a:spcBef>
                          <a:spcPts val="0"/>
                        </a:spcBef>
                        <a:spcAft>
                          <a:spcPts val="0"/>
                        </a:spcAft>
                        <a:buClr>
                          <a:schemeClr val="dk1"/>
                        </a:buClr>
                        <a:buSzPts val="600"/>
                        <a:buFont typeface="Raleway"/>
                        <a:buChar char="●"/>
                      </a:pPr>
                      <a:r>
                        <a:rPr lang="en" sz="800" u="none" strike="noStrike" cap="none">
                          <a:solidFill>
                            <a:schemeClr val="dk1"/>
                          </a:solidFill>
                          <a:latin typeface="Raleway"/>
                          <a:ea typeface="Raleway"/>
                          <a:cs typeface="Raleway"/>
                          <a:sym typeface="Raleway"/>
                        </a:rPr>
                        <a:t>Once it reaches the last student in the line and they have completed the skill, the students then pass the ball back from that direction using a new skill.</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09" name="Google Shape;109;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938006" flipH="1">
            <a:off x="5433637" y="3366844"/>
            <a:ext cx="4016896" cy="2159483"/>
          </a:xfrm>
          <a:prstGeom prst="rect">
            <a:avLst/>
          </a:prstGeom>
          <a:noFill/>
          <a:ln>
            <a:noFill/>
          </a:ln>
        </p:spPr>
      </p:pic>
      <p:pic>
        <p:nvPicPr>
          <p:cNvPr id="110" name="Google Shape;110;p5"/>
          <p:cNvPicPr preferRelativeResize="0"/>
          <p:nvPr/>
        </p:nvPicPr>
        <p:blipFill rotWithShape="1">
          <a:blip r:embed="rId5" cstate="screen">
            <a:alphaModFix/>
            <a:extLst>
              <a:ext uri="{28A0092B-C50C-407E-A947-70E740481C1C}">
                <a14:useLocalDpi xmlns:a14="http://schemas.microsoft.com/office/drawing/2010/main"/>
              </a:ext>
            </a:extLst>
          </a:blip>
          <a:srcRect t="3530" b="3539"/>
          <a:stretch/>
        </p:blipFill>
        <p:spPr>
          <a:xfrm>
            <a:off x="466074" y="2753275"/>
            <a:ext cx="1549775" cy="16945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grpSp>
        <p:nvGrpSpPr>
          <p:cNvPr id="1216" name="Google Shape;1216;p46"/>
          <p:cNvGrpSpPr/>
          <p:nvPr/>
        </p:nvGrpSpPr>
        <p:grpSpPr>
          <a:xfrm>
            <a:off x="784350" y="1152608"/>
            <a:ext cx="3612900" cy="1092449"/>
            <a:chOff x="2156625" y="5532658"/>
            <a:chExt cx="3612900" cy="1092449"/>
          </a:xfrm>
        </p:grpSpPr>
        <p:sp>
          <p:nvSpPr>
            <p:cNvPr id="1217" name="Google Shape;1217;p46"/>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46"/>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46"/>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A special exercise route where you do different activities in order, like jumping, running, and stretching.</a:t>
              </a:r>
              <a:endParaRPr sz="1000" b="0" i="0" u="none" strike="noStrike" cap="none">
                <a:solidFill>
                  <a:schemeClr val="dk1"/>
                </a:solidFill>
                <a:latin typeface="Raleway"/>
                <a:ea typeface="Raleway"/>
                <a:cs typeface="Raleway"/>
                <a:sym typeface="Raleway"/>
              </a:endParaRPr>
            </a:p>
          </p:txBody>
        </p:sp>
        <p:sp>
          <p:nvSpPr>
            <p:cNvPr id="1220" name="Google Shape;1220;p46"/>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CIRCUIT</a:t>
              </a:r>
              <a:endParaRPr sz="2200" b="0" i="0" u="none" strike="noStrike" cap="none">
                <a:solidFill>
                  <a:schemeClr val="dk1"/>
                </a:solidFill>
                <a:latin typeface="Oswald SemiBold"/>
                <a:ea typeface="Oswald SemiBold"/>
                <a:cs typeface="Oswald SemiBold"/>
                <a:sym typeface="Oswald SemiBold"/>
              </a:endParaRPr>
            </a:p>
          </p:txBody>
        </p:sp>
      </p:grpSp>
      <p:grpSp>
        <p:nvGrpSpPr>
          <p:cNvPr id="1221" name="Google Shape;1221;p46"/>
          <p:cNvGrpSpPr/>
          <p:nvPr/>
        </p:nvGrpSpPr>
        <p:grpSpPr>
          <a:xfrm>
            <a:off x="4663625" y="1152608"/>
            <a:ext cx="3612900" cy="1092449"/>
            <a:chOff x="2156625" y="5532658"/>
            <a:chExt cx="3612900" cy="1092449"/>
          </a:xfrm>
        </p:grpSpPr>
        <p:sp>
          <p:nvSpPr>
            <p:cNvPr id="1222" name="Google Shape;1222;p46"/>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46"/>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46"/>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When someone tells you how you are doing gives advice on how to to improve something you are doing.</a:t>
              </a:r>
              <a:endParaRPr sz="1000" b="0" i="0" u="none" strike="noStrike" cap="none">
                <a:solidFill>
                  <a:schemeClr val="dk1"/>
                </a:solidFill>
                <a:latin typeface="Raleway"/>
                <a:ea typeface="Raleway"/>
                <a:cs typeface="Raleway"/>
                <a:sym typeface="Raleway"/>
              </a:endParaRPr>
            </a:p>
          </p:txBody>
        </p:sp>
        <p:sp>
          <p:nvSpPr>
            <p:cNvPr id="1225" name="Google Shape;1225;p46"/>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FEEDBACK</a:t>
              </a:r>
              <a:endParaRPr sz="2200" b="0" i="0" u="none" strike="noStrike" cap="none">
                <a:solidFill>
                  <a:schemeClr val="dk1"/>
                </a:solidFill>
                <a:latin typeface="Oswald SemiBold"/>
                <a:ea typeface="Oswald SemiBold"/>
                <a:cs typeface="Oswald SemiBold"/>
                <a:sym typeface="Oswald SemiBold"/>
              </a:endParaRPr>
            </a:p>
          </p:txBody>
        </p:sp>
      </p:grpSp>
      <p:grpSp>
        <p:nvGrpSpPr>
          <p:cNvPr id="1226" name="Google Shape;1226;p46"/>
          <p:cNvGrpSpPr/>
          <p:nvPr/>
        </p:nvGrpSpPr>
        <p:grpSpPr>
          <a:xfrm>
            <a:off x="784350" y="2361050"/>
            <a:ext cx="3612900" cy="1092457"/>
            <a:chOff x="2156625" y="5532650"/>
            <a:chExt cx="3612900" cy="1092457"/>
          </a:xfrm>
        </p:grpSpPr>
        <p:sp>
          <p:nvSpPr>
            <p:cNvPr id="1227" name="Google Shape;1227;p46"/>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46"/>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46"/>
            <p:cNvSpPr txBox="1"/>
            <p:nvPr/>
          </p:nvSpPr>
          <p:spPr>
            <a:xfrm>
              <a:off x="2277700" y="596912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Suggestions or advice about what might be good for you to do or try.</a:t>
              </a:r>
              <a:endParaRPr sz="1000" b="0" i="0" u="none" strike="noStrike" cap="none">
                <a:solidFill>
                  <a:schemeClr val="dk1"/>
                </a:solidFill>
                <a:latin typeface="Raleway"/>
                <a:ea typeface="Raleway"/>
                <a:cs typeface="Raleway"/>
                <a:sym typeface="Raleway"/>
              </a:endParaRPr>
            </a:p>
          </p:txBody>
        </p:sp>
        <p:sp>
          <p:nvSpPr>
            <p:cNvPr id="1230" name="Google Shape;1230;p46"/>
            <p:cNvSpPr txBox="1"/>
            <p:nvPr/>
          </p:nvSpPr>
          <p:spPr>
            <a:xfrm>
              <a:off x="2192301" y="5532650"/>
              <a:ext cx="2721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RECOMMENDATIONS</a:t>
              </a:r>
              <a:endParaRPr sz="2200" b="0" i="0" u="none" strike="noStrike" cap="none">
                <a:solidFill>
                  <a:schemeClr val="dk1"/>
                </a:solidFill>
                <a:latin typeface="Oswald SemiBold"/>
                <a:ea typeface="Oswald SemiBold"/>
                <a:cs typeface="Oswald SemiBold"/>
                <a:sym typeface="Oswald SemiBold"/>
              </a:endParaRPr>
            </a:p>
          </p:txBody>
        </p:sp>
      </p:grpSp>
      <p:grpSp>
        <p:nvGrpSpPr>
          <p:cNvPr id="1231" name="Google Shape;1231;p46"/>
          <p:cNvGrpSpPr/>
          <p:nvPr/>
        </p:nvGrpSpPr>
        <p:grpSpPr>
          <a:xfrm>
            <a:off x="4663625" y="2361058"/>
            <a:ext cx="3612900" cy="1092449"/>
            <a:chOff x="2156625" y="5532658"/>
            <a:chExt cx="3612900" cy="1092449"/>
          </a:xfrm>
        </p:grpSpPr>
        <p:sp>
          <p:nvSpPr>
            <p:cNvPr id="1232" name="Google Shape;1232;p46"/>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46"/>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46"/>
            <p:cNvSpPr txBox="1"/>
            <p:nvPr/>
          </p:nvSpPr>
          <p:spPr>
            <a:xfrm>
              <a:off x="2277725"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The healthy food and drinks that help your body grow strong and stay healthy. It means eating good things that give you energy.</a:t>
              </a:r>
              <a:endParaRPr sz="1000" b="0" i="0" u="none" strike="noStrike" cap="none">
                <a:solidFill>
                  <a:schemeClr val="dk1"/>
                </a:solidFill>
                <a:latin typeface="Raleway"/>
                <a:ea typeface="Raleway"/>
                <a:cs typeface="Raleway"/>
                <a:sym typeface="Raleway"/>
              </a:endParaRPr>
            </a:p>
          </p:txBody>
        </p:sp>
        <p:sp>
          <p:nvSpPr>
            <p:cNvPr id="1235" name="Google Shape;1235;p46"/>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NUTRITIAN</a:t>
              </a:r>
              <a:endParaRPr sz="2200" b="0" i="0" u="none" strike="noStrike" cap="none">
                <a:solidFill>
                  <a:schemeClr val="dk1"/>
                </a:solidFill>
                <a:latin typeface="Oswald SemiBold"/>
                <a:ea typeface="Oswald SemiBold"/>
                <a:cs typeface="Oswald SemiBold"/>
                <a:sym typeface="Oswald SemiBold"/>
              </a:endParaRPr>
            </a:p>
          </p:txBody>
        </p:sp>
      </p:grpSp>
      <p:grpSp>
        <p:nvGrpSpPr>
          <p:cNvPr id="1236" name="Google Shape;1236;p46"/>
          <p:cNvGrpSpPr/>
          <p:nvPr/>
        </p:nvGrpSpPr>
        <p:grpSpPr>
          <a:xfrm>
            <a:off x="784350" y="3569508"/>
            <a:ext cx="3612900" cy="1092449"/>
            <a:chOff x="2156625" y="5532658"/>
            <a:chExt cx="3612900" cy="1092449"/>
          </a:xfrm>
        </p:grpSpPr>
        <p:sp>
          <p:nvSpPr>
            <p:cNvPr id="1237" name="Google Shape;1237;p46"/>
            <p:cNvSpPr/>
            <p:nvPr/>
          </p:nvSpPr>
          <p:spPr>
            <a:xfrm>
              <a:off x="2156625" y="5572707"/>
              <a:ext cx="3612900" cy="1052400"/>
            </a:xfrm>
            <a:prstGeom prst="roundRect">
              <a:avLst>
                <a:gd name="adj" fmla="val 11598"/>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46"/>
            <p:cNvSpPr/>
            <p:nvPr/>
          </p:nvSpPr>
          <p:spPr>
            <a:xfrm>
              <a:off x="2277725" y="5922625"/>
              <a:ext cx="3368400" cy="608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46"/>
            <p:cNvSpPr txBox="1"/>
            <p:nvPr/>
          </p:nvSpPr>
          <p:spPr>
            <a:xfrm>
              <a:off x="2277700" y="588062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chemeClr val="dk1"/>
                  </a:solidFill>
                  <a:latin typeface="Raleway"/>
                  <a:ea typeface="Raleway"/>
                  <a:cs typeface="Raleway"/>
                  <a:sym typeface="Raleway"/>
                </a:rPr>
                <a:t>Tiny objects that can grow into plants when they are put in soil and given water and sunlight. They are like little baby plants waiting to start growing.</a:t>
              </a:r>
              <a:endParaRPr sz="1000" b="0" i="0" u="none" strike="noStrike" cap="none">
                <a:solidFill>
                  <a:schemeClr val="dk1"/>
                </a:solidFill>
                <a:latin typeface="Raleway"/>
                <a:ea typeface="Raleway"/>
                <a:cs typeface="Raleway"/>
                <a:sym typeface="Raleway"/>
              </a:endParaRPr>
            </a:p>
          </p:txBody>
        </p:sp>
        <p:sp>
          <p:nvSpPr>
            <p:cNvPr id="1240" name="Google Shape;1240;p46"/>
            <p:cNvSpPr txBox="1"/>
            <p:nvPr/>
          </p:nvSpPr>
          <p:spPr>
            <a:xfrm>
              <a:off x="2192299" y="5532658"/>
              <a:ext cx="17568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Oswald SemiBold"/>
                  <a:ea typeface="Oswald SemiBold"/>
                  <a:cs typeface="Oswald SemiBold"/>
                  <a:sym typeface="Oswald SemiBold"/>
                </a:rPr>
                <a:t>SEEDS</a:t>
              </a:r>
              <a:endParaRPr sz="2200" b="0" i="0" u="none" strike="noStrike" cap="none">
                <a:solidFill>
                  <a:schemeClr val="dk1"/>
                </a:solidFill>
                <a:latin typeface="Oswald SemiBold"/>
                <a:ea typeface="Oswald SemiBold"/>
                <a:cs typeface="Oswald SemiBold"/>
                <a:sym typeface="Oswald SemiBold"/>
              </a:endParaRPr>
            </a:p>
          </p:txBody>
        </p:sp>
      </p:grpSp>
      <p:grpSp>
        <p:nvGrpSpPr>
          <p:cNvPr id="1241" name="Google Shape;1241;p46"/>
          <p:cNvGrpSpPr/>
          <p:nvPr/>
        </p:nvGrpSpPr>
        <p:grpSpPr>
          <a:xfrm>
            <a:off x="739700" y="2336063"/>
            <a:ext cx="3832200" cy="1052400"/>
            <a:chOff x="4575775" y="2254050"/>
            <a:chExt cx="3832200" cy="1052400"/>
          </a:xfrm>
        </p:grpSpPr>
        <p:pic>
          <p:nvPicPr>
            <p:cNvPr id="1242" name="Google Shape;1242;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43" name="Google Shape;1243;p46"/>
            <p:cNvSpPr/>
            <p:nvPr/>
          </p:nvSpPr>
          <p:spPr>
            <a:xfrm>
              <a:off x="4575775" y="2631888"/>
              <a:ext cx="38322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400" b="1" i="0" u="none" strike="noStrike" cap="none">
                  <a:solidFill>
                    <a:schemeClr val="lt1"/>
                  </a:solidFill>
                  <a:latin typeface="Oswald"/>
                  <a:ea typeface="Oswald"/>
                  <a:cs typeface="Oswald"/>
                  <a:sym typeface="Oswald"/>
                </a:rPr>
                <a:t>RECOMMENDATIONS</a:t>
              </a:r>
              <a:endParaRPr sz="3400" b="1" i="0" u="none" strike="noStrike" cap="none">
                <a:solidFill>
                  <a:schemeClr val="lt1"/>
                </a:solidFill>
                <a:latin typeface="Oswald"/>
                <a:ea typeface="Oswald"/>
                <a:cs typeface="Oswald"/>
                <a:sym typeface="Oswald"/>
              </a:endParaRPr>
            </a:p>
          </p:txBody>
        </p:sp>
      </p:grpSp>
      <p:grpSp>
        <p:nvGrpSpPr>
          <p:cNvPr id="1244" name="Google Shape;1244;p46"/>
          <p:cNvGrpSpPr/>
          <p:nvPr/>
        </p:nvGrpSpPr>
        <p:grpSpPr>
          <a:xfrm>
            <a:off x="853600" y="3544538"/>
            <a:ext cx="3604500" cy="1052400"/>
            <a:chOff x="4689675" y="2254050"/>
            <a:chExt cx="3604500" cy="1052400"/>
          </a:xfrm>
        </p:grpSpPr>
        <p:pic>
          <p:nvPicPr>
            <p:cNvPr id="1245" name="Google Shape;1245;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46" name="Google Shape;1246;p46"/>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SEEDS</a:t>
              </a:r>
              <a:endParaRPr sz="3600" b="1" i="0" u="none" strike="noStrike" cap="none">
                <a:solidFill>
                  <a:schemeClr val="lt1"/>
                </a:solidFill>
                <a:latin typeface="Oswald"/>
                <a:ea typeface="Oswald"/>
                <a:cs typeface="Oswald"/>
                <a:sym typeface="Oswald"/>
              </a:endParaRPr>
            </a:p>
          </p:txBody>
        </p:sp>
      </p:grpSp>
      <p:grpSp>
        <p:nvGrpSpPr>
          <p:cNvPr id="1247" name="Google Shape;1247;p46"/>
          <p:cNvGrpSpPr/>
          <p:nvPr/>
        </p:nvGrpSpPr>
        <p:grpSpPr>
          <a:xfrm>
            <a:off x="853600" y="1127600"/>
            <a:ext cx="3604500" cy="1052400"/>
            <a:chOff x="4689675" y="2254050"/>
            <a:chExt cx="3604500" cy="1052400"/>
          </a:xfrm>
        </p:grpSpPr>
        <p:pic>
          <p:nvPicPr>
            <p:cNvPr id="1248" name="Google Shape;1248;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49" name="Google Shape;1249;p46"/>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CIRCUIT</a:t>
              </a:r>
              <a:endParaRPr sz="3600" b="1" i="0" u="none" strike="noStrike" cap="none">
                <a:solidFill>
                  <a:schemeClr val="lt1"/>
                </a:solidFill>
                <a:latin typeface="Oswald"/>
                <a:ea typeface="Oswald"/>
                <a:cs typeface="Oswald"/>
                <a:sym typeface="Oswald"/>
              </a:endParaRPr>
            </a:p>
          </p:txBody>
        </p:sp>
      </p:grpSp>
      <p:grpSp>
        <p:nvGrpSpPr>
          <p:cNvPr id="1250" name="Google Shape;1250;p46"/>
          <p:cNvGrpSpPr/>
          <p:nvPr/>
        </p:nvGrpSpPr>
        <p:grpSpPr>
          <a:xfrm>
            <a:off x="4734050" y="1127600"/>
            <a:ext cx="3604500" cy="1052400"/>
            <a:chOff x="4689675" y="2254050"/>
            <a:chExt cx="3604500" cy="1052400"/>
          </a:xfrm>
        </p:grpSpPr>
        <p:pic>
          <p:nvPicPr>
            <p:cNvPr id="1251" name="Google Shape;1251;p4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89675" y="2254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52" name="Google Shape;1252;p46"/>
            <p:cNvSpPr/>
            <p:nvPr/>
          </p:nvSpPr>
          <p:spPr>
            <a:xfrm>
              <a:off x="4689675" y="2631875"/>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FEEDBACK</a:t>
              </a:r>
              <a:endParaRPr sz="3600" b="1" i="0" u="none" strike="noStrike" cap="none">
                <a:solidFill>
                  <a:schemeClr val="lt1"/>
                </a:solidFill>
                <a:latin typeface="Oswald"/>
                <a:ea typeface="Oswald"/>
                <a:cs typeface="Oswald"/>
                <a:sym typeface="Oswald"/>
              </a:endParaRPr>
            </a:p>
          </p:txBody>
        </p:sp>
      </p:grpSp>
      <p:sp>
        <p:nvSpPr>
          <p:cNvPr id="1253" name="Google Shape;1253;p46"/>
          <p:cNvSpPr txBox="1"/>
          <p:nvPr/>
        </p:nvSpPr>
        <p:spPr>
          <a:xfrm>
            <a:off x="2411550" y="505488"/>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1254" name="Google Shape;1254;p46"/>
          <p:cNvSpPr txBox="1"/>
          <p:nvPr/>
        </p:nvSpPr>
        <p:spPr>
          <a:xfrm>
            <a:off x="4752800" y="3727813"/>
            <a:ext cx="3567000" cy="9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ABFF"/>
                </a:solidFill>
                <a:latin typeface="Raleway"/>
                <a:ea typeface="Raleway"/>
                <a:cs typeface="Raleway"/>
                <a:sym typeface="Raleway"/>
              </a:rPr>
              <a:t>Can you think of any other words that might be important? </a:t>
            </a:r>
            <a:endParaRPr sz="1300" b="1" i="0" u="none" strike="noStrike" cap="none">
              <a:solidFill>
                <a:srgbClr val="00ABFF"/>
              </a:solidFill>
              <a:latin typeface="Raleway"/>
              <a:ea typeface="Raleway"/>
              <a:cs typeface="Raleway"/>
              <a:sym typeface="Raleway"/>
            </a:endParaRPr>
          </a:p>
        </p:txBody>
      </p:sp>
      <p:grpSp>
        <p:nvGrpSpPr>
          <p:cNvPr id="1255" name="Google Shape;1255;p46"/>
          <p:cNvGrpSpPr/>
          <p:nvPr/>
        </p:nvGrpSpPr>
        <p:grpSpPr>
          <a:xfrm>
            <a:off x="4734050" y="2336050"/>
            <a:ext cx="3604500" cy="1052400"/>
            <a:chOff x="4734050" y="2336050"/>
            <a:chExt cx="3604500" cy="1052400"/>
          </a:xfrm>
        </p:grpSpPr>
        <p:pic>
          <p:nvPicPr>
            <p:cNvPr id="1256" name="Google Shape;1256;p4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34050" y="2336050"/>
              <a:ext cx="3604500" cy="1052400"/>
            </a:xfrm>
            <a:prstGeom prst="roundRect">
              <a:avLst>
                <a:gd name="adj" fmla="val 13234"/>
              </a:avLst>
            </a:prstGeom>
            <a:noFill/>
            <a:ln w="9525" cap="flat" cmpd="sng">
              <a:solidFill>
                <a:schemeClr val="dk1"/>
              </a:solidFill>
              <a:prstDash val="solid"/>
              <a:round/>
              <a:headEnd type="none" w="sm" len="sm"/>
              <a:tailEnd type="none" w="sm" len="sm"/>
            </a:ln>
          </p:spPr>
        </p:pic>
        <p:sp>
          <p:nvSpPr>
            <p:cNvPr id="1257" name="Google Shape;1257;p46"/>
            <p:cNvSpPr/>
            <p:nvPr/>
          </p:nvSpPr>
          <p:spPr>
            <a:xfrm>
              <a:off x="4734050" y="2713888"/>
              <a:ext cx="3604500" cy="296700"/>
            </a:xfrm>
            <a:prstGeom prst="round2SameRect">
              <a:avLst>
                <a:gd name="adj1" fmla="val 16667"/>
                <a:gd name="adj2" fmla="val 0"/>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NUTRITION</a:t>
              </a:r>
              <a:endParaRPr sz="3600" b="1" i="0" u="none" strike="noStrike" cap="none">
                <a:solidFill>
                  <a:schemeClr val="lt1"/>
                </a:solidFill>
                <a:latin typeface="Oswald"/>
                <a:ea typeface="Oswald"/>
                <a:cs typeface="Oswald"/>
                <a:sym typeface="Oswa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2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2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2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2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2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4"/>
                                        </p:tgtEl>
                                        <p:attrNameLst>
                                          <p:attrName>style.visibility</p:attrName>
                                        </p:attrNameLst>
                                      </p:cBhvr>
                                      <p:to>
                                        <p:strVal val="visible"/>
                                      </p:to>
                                    </p:set>
                                    <p:animEffect transition="in" filter="fade">
                                      <p:cBhvr>
                                        <p:cTn id="27" dur="1000"/>
                                        <p:tgtEl>
                                          <p:spTgt spid="1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grpSp>
        <p:nvGrpSpPr>
          <p:cNvPr id="1262" name="Google Shape;1262;p47"/>
          <p:cNvGrpSpPr/>
          <p:nvPr/>
        </p:nvGrpSpPr>
        <p:grpSpPr>
          <a:xfrm>
            <a:off x="535308" y="1430975"/>
            <a:ext cx="4039302" cy="950400"/>
            <a:chOff x="431425" y="1283025"/>
            <a:chExt cx="4141600" cy="950400"/>
          </a:xfrm>
        </p:grpSpPr>
        <p:grpSp>
          <p:nvGrpSpPr>
            <p:cNvPr id="1263" name="Google Shape;1263;p47"/>
            <p:cNvGrpSpPr/>
            <p:nvPr/>
          </p:nvGrpSpPr>
          <p:grpSpPr>
            <a:xfrm>
              <a:off x="431425" y="1283025"/>
              <a:ext cx="4141600" cy="265200"/>
              <a:chOff x="431425" y="1283025"/>
              <a:chExt cx="4141600" cy="265200"/>
            </a:xfrm>
          </p:grpSpPr>
          <p:sp>
            <p:nvSpPr>
              <p:cNvPr id="1264" name="Google Shape;1264;p47"/>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47"/>
              <p:cNvSpPr txBox="1"/>
              <p:nvPr/>
            </p:nvSpPr>
            <p:spPr>
              <a:xfrm>
                <a:off x="432425" y="1283025"/>
                <a:ext cx="4140600" cy="265200"/>
              </a:xfrm>
              <a:prstGeom prst="rect">
                <a:avLst/>
              </a:prstGeom>
              <a:noFill/>
              <a:ln>
                <a:noFill/>
              </a:ln>
            </p:spPr>
            <p:txBody>
              <a:bodyPr spcFirstLastPara="1" wrap="square" lIns="91425" tIns="91425" rIns="91425" bIns="91425" anchor="ctr" anchorCtr="0">
                <a:noAutofit/>
              </a:bodyPr>
              <a:lstStyle/>
              <a:p>
                <a:pPr marL="91440" marR="0" lvl="0" indent="-91440" algn="l" rtl="0">
                  <a:lnSpc>
                    <a:spcPct val="100000"/>
                  </a:lnSpc>
                  <a:spcBef>
                    <a:spcPts val="0"/>
                  </a:spcBef>
                  <a:spcAft>
                    <a:spcPts val="0"/>
                  </a:spcAft>
                  <a:buClr>
                    <a:schemeClr val="dk1"/>
                  </a:buClr>
                  <a:buSzPts val="900"/>
                  <a:buFont typeface="Raleway"/>
                  <a:buAutoNum type="arabicPeriod"/>
                </a:pPr>
                <a:r>
                  <a:rPr lang="en" sz="900" b="0" i="0" u="none" strike="noStrike" cap="none">
                    <a:solidFill>
                      <a:schemeClr val="dk1"/>
                    </a:solidFill>
                    <a:latin typeface="Raleway Medium"/>
                    <a:ea typeface="Raleway Medium"/>
                    <a:cs typeface="Raleway Medium"/>
                    <a:sym typeface="Raleway Medium"/>
                  </a:rPr>
                  <a:t>How does physical activity make you feel and why is it important?</a:t>
                </a:r>
                <a:endParaRPr sz="900" b="0" i="0" u="none" strike="noStrike" cap="none">
                  <a:solidFill>
                    <a:schemeClr val="dk1"/>
                  </a:solidFill>
                  <a:latin typeface="Raleway Medium"/>
                  <a:ea typeface="Raleway Medium"/>
                  <a:cs typeface="Raleway Medium"/>
                  <a:sym typeface="Raleway Medium"/>
                </a:endParaRPr>
              </a:p>
            </p:txBody>
          </p:sp>
        </p:grpSp>
        <p:sp>
          <p:nvSpPr>
            <p:cNvPr id="1266" name="Google Shape;1266;p47"/>
            <p:cNvSpPr txBox="1"/>
            <p:nvPr/>
          </p:nvSpPr>
          <p:spPr>
            <a:xfrm>
              <a:off x="527500" y="15482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A) Happy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B) Tired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a:ea typeface="Raleway"/>
                  <a:cs typeface="Raleway"/>
                  <a:sym typeface="Raleway"/>
                </a:rPr>
                <a:t>C) Excited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1267" name="Google Shape;1267;p47"/>
            <p:cNvGrpSpPr/>
            <p:nvPr/>
          </p:nvGrpSpPr>
          <p:grpSpPr>
            <a:xfrm>
              <a:off x="433425" y="1662725"/>
              <a:ext cx="81000" cy="554475"/>
              <a:chOff x="433425" y="1662725"/>
              <a:chExt cx="81000" cy="554475"/>
            </a:xfrm>
          </p:grpSpPr>
          <p:sp>
            <p:nvSpPr>
              <p:cNvPr id="1268" name="Google Shape;1268;p47"/>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47"/>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47"/>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47"/>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272" name="Google Shape;1272;p47"/>
          <p:cNvGrpSpPr/>
          <p:nvPr/>
        </p:nvGrpSpPr>
        <p:grpSpPr>
          <a:xfrm>
            <a:off x="535308" y="2550625"/>
            <a:ext cx="4038230" cy="950400"/>
            <a:chOff x="431425" y="1283025"/>
            <a:chExt cx="4140500" cy="950400"/>
          </a:xfrm>
        </p:grpSpPr>
        <p:grpSp>
          <p:nvGrpSpPr>
            <p:cNvPr id="1273" name="Google Shape;1273;p47"/>
            <p:cNvGrpSpPr/>
            <p:nvPr/>
          </p:nvGrpSpPr>
          <p:grpSpPr>
            <a:xfrm>
              <a:off x="431425" y="1283025"/>
              <a:ext cx="4140500" cy="265200"/>
              <a:chOff x="431425" y="1283025"/>
              <a:chExt cx="4140500" cy="265200"/>
            </a:xfrm>
          </p:grpSpPr>
          <p:sp>
            <p:nvSpPr>
              <p:cNvPr id="1274" name="Google Shape;1274;p47"/>
              <p:cNvSpPr/>
              <p:nvPr/>
            </p:nvSpPr>
            <p:spPr>
              <a:xfrm>
                <a:off x="431425" y="1283025"/>
                <a:ext cx="39636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47"/>
              <p:cNvSpPr txBox="1"/>
              <p:nvPr/>
            </p:nvSpPr>
            <p:spPr>
              <a:xfrm>
                <a:off x="433425" y="1283025"/>
                <a:ext cx="41385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2.</a:t>
                </a:r>
                <a:r>
                  <a:rPr lang="en" sz="900" b="0" i="0" u="none" strike="noStrike" cap="none">
                    <a:solidFill>
                      <a:schemeClr val="dk1"/>
                    </a:solidFill>
                    <a:latin typeface="Raleway Medium"/>
                    <a:ea typeface="Raleway Medium"/>
                    <a:cs typeface="Raleway Medium"/>
                    <a:sym typeface="Raleway Medium"/>
                  </a:rPr>
                  <a:t> What is your favourite way to be active?</a:t>
                </a:r>
                <a:endParaRPr sz="900" b="0" i="0" u="none" strike="noStrike" cap="none">
                  <a:solidFill>
                    <a:schemeClr val="dk1"/>
                  </a:solidFill>
                  <a:latin typeface="Raleway Medium"/>
                  <a:ea typeface="Raleway Medium"/>
                  <a:cs typeface="Raleway Medium"/>
                  <a:sym typeface="Raleway Medium"/>
                </a:endParaRPr>
              </a:p>
            </p:txBody>
          </p:sp>
        </p:grpSp>
        <p:sp>
          <p:nvSpPr>
            <p:cNvPr id="1276" name="Google Shape;1276;p47"/>
            <p:cNvSpPr txBox="1"/>
            <p:nvPr/>
          </p:nvSpPr>
          <p:spPr>
            <a:xfrm>
              <a:off x="527500" y="15482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Running</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Dancing</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Playing sports</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Can you name some more?</a:t>
              </a:r>
              <a:endParaRPr sz="900" b="0" i="0" u="none" strike="noStrike" cap="none">
                <a:solidFill>
                  <a:schemeClr val="dk1"/>
                </a:solidFill>
                <a:latin typeface="Raleway"/>
                <a:ea typeface="Raleway"/>
                <a:cs typeface="Raleway"/>
                <a:sym typeface="Raleway"/>
              </a:endParaRPr>
            </a:p>
          </p:txBody>
        </p:sp>
        <p:grpSp>
          <p:nvGrpSpPr>
            <p:cNvPr id="1277" name="Google Shape;1277;p47"/>
            <p:cNvGrpSpPr/>
            <p:nvPr/>
          </p:nvGrpSpPr>
          <p:grpSpPr>
            <a:xfrm>
              <a:off x="433425" y="1662725"/>
              <a:ext cx="81000" cy="554475"/>
              <a:chOff x="433425" y="1662725"/>
              <a:chExt cx="81000" cy="554475"/>
            </a:xfrm>
          </p:grpSpPr>
          <p:sp>
            <p:nvSpPr>
              <p:cNvPr id="1278" name="Google Shape;1278;p47"/>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47"/>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47"/>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47"/>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282" name="Google Shape;1282;p47"/>
          <p:cNvGrpSpPr/>
          <p:nvPr/>
        </p:nvGrpSpPr>
        <p:grpSpPr>
          <a:xfrm>
            <a:off x="535308" y="3670275"/>
            <a:ext cx="4038815" cy="950400"/>
            <a:chOff x="431425" y="3747100"/>
            <a:chExt cx="4141100" cy="950400"/>
          </a:xfrm>
        </p:grpSpPr>
        <p:sp>
          <p:nvSpPr>
            <p:cNvPr id="1283" name="Google Shape;1283;p47"/>
            <p:cNvSpPr/>
            <p:nvPr/>
          </p:nvSpPr>
          <p:spPr>
            <a:xfrm>
              <a:off x="431425" y="3747100"/>
              <a:ext cx="39591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47"/>
            <p:cNvSpPr txBox="1"/>
            <p:nvPr/>
          </p:nvSpPr>
          <p:spPr>
            <a:xfrm>
              <a:off x="431925" y="3747100"/>
              <a:ext cx="41406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3.</a:t>
              </a:r>
              <a:r>
                <a:rPr lang="en" sz="900" b="0" i="0" u="none" strike="noStrike" cap="none">
                  <a:solidFill>
                    <a:schemeClr val="dk1"/>
                  </a:solidFill>
                  <a:latin typeface="Raleway Medium"/>
                  <a:ea typeface="Raleway Medium"/>
                  <a:cs typeface="Raleway Medium"/>
                  <a:sym typeface="Raleway Medium"/>
                </a:rPr>
                <a:t> Why is it important to move our bodies every day?</a:t>
              </a:r>
              <a:endParaRPr sz="900" b="0" i="0" u="none" strike="noStrike" cap="none">
                <a:solidFill>
                  <a:schemeClr val="dk1"/>
                </a:solidFill>
                <a:latin typeface="Raleway Medium"/>
                <a:ea typeface="Raleway Medium"/>
                <a:cs typeface="Raleway Medium"/>
                <a:sym typeface="Raleway Medium"/>
              </a:endParaRPr>
            </a:p>
          </p:txBody>
        </p:sp>
        <p:sp>
          <p:nvSpPr>
            <p:cNvPr id="1285" name="Google Shape;1285;p47"/>
            <p:cNvSpPr txBox="1"/>
            <p:nvPr/>
          </p:nvSpPr>
          <p:spPr>
            <a:xfrm>
              <a:off x="527500" y="4012300"/>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To stay healthy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To have fun</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To make friends</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1286" name="Google Shape;1286;p47"/>
            <p:cNvGrpSpPr/>
            <p:nvPr/>
          </p:nvGrpSpPr>
          <p:grpSpPr>
            <a:xfrm>
              <a:off x="433425" y="4126800"/>
              <a:ext cx="81000" cy="554475"/>
              <a:chOff x="433425" y="1662725"/>
              <a:chExt cx="81000" cy="554475"/>
            </a:xfrm>
          </p:grpSpPr>
          <p:sp>
            <p:nvSpPr>
              <p:cNvPr id="1287" name="Google Shape;1287;p47"/>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47"/>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47"/>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47"/>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291" name="Google Shape;1291;p47"/>
          <p:cNvGrpSpPr/>
          <p:nvPr/>
        </p:nvGrpSpPr>
        <p:grpSpPr>
          <a:xfrm>
            <a:off x="4749482" y="1430975"/>
            <a:ext cx="4077827" cy="950400"/>
            <a:chOff x="4752325" y="1491550"/>
            <a:chExt cx="4181100" cy="950400"/>
          </a:xfrm>
        </p:grpSpPr>
        <p:grpSp>
          <p:nvGrpSpPr>
            <p:cNvPr id="1292" name="Google Shape;1292;p47"/>
            <p:cNvGrpSpPr/>
            <p:nvPr/>
          </p:nvGrpSpPr>
          <p:grpSpPr>
            <a:xfrm>
              <a:off x="4752325" y="1491550"/>
              <a:ext cx="4181100" cy="265200"/>
              <a:chOff x="480025" y="1283025"/>
              <a:chExt cx="4181100" cy="265200"/>
            </a:xfrm>
          </p:grpSpPr>
          <p:sp>
            <p:nvSpPr>
              <p:cNvPr id="1293" name="Google Shape;1293;p47"/>
              <p:cNvSpPr/>
              <p:nvPr/>
            </p:nvSpPr>
            <p:spPr>
              <a:xfrm>
                <a:off x="480025" y="1283025"/>
                <a:ext cx="39777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47"/>
              <p:cNvSpPr txBox="1"/>
              <p:nvPr/>
            </p:nvSpPr>
            <p:spPr>
              <a:xfrm>
                <a:off x="480025" y="1283025"/>
                <a:ext cx="4181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4.</a:t>
                </a:r>
                <a:r>
                  <a:rPr lang="en" sz="900" b="0" i="0" u="none" strike="noStrike" cap="none">
                    <a:solidFill>
                      <a:schemeClr val="dk1"/>
                    </a:solidFill>
                    <a:latin typeface="Raleway Medium"/>
                    <a:ea typeface="Raleway Medium"/>
                    <a:cs typeface="Raleway Medium"/>
                    <a:sym typeface="Raleway Medium"/>
                  </a:rPr>
                  <a:t> How does being active help us at school or home?</a:t>
                </a:r>
                <a:endParaRPr sz="900" b="0" i="0" u="none" strike="noStrike" cap="none">
                  <a:solidFill>
                    <a:schemeClr val="dk1"/>
                  </a:solidFill>
                  <a:latin typeface="Raleway Medium"/>
                  <a:ea typeface="Raleway Medium"/>
                  <a:cs typeface="Raleway Medium"/>
                  <a:sym typeface="Raleway Medium"/>
                </a:endParaRPr>
              </a:p>
            </p:txBody>
          </p:sp>
        </p:grpSp>
        <p:sp>
          <p:nvSpPr>
            <p:cNvPr id="1295" name="Google Shape;1295;p47"/>
            <p:cNvSpPr txBox="1"/>
            <p:nvPr/>
          </p:nvSpPr>
          <p:spPr>
            <a:xfrm>
              <a:off x="4846400" y="1756750"/>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It makes us feel good</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It helps us focus better</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It gives us energy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p:txBody>
        </p:sp>
        <p:grpSp>
          <p:nvGrpSpPr>
            <p:cNvPr id="1296" name="Google Shape;1296;p47"/>
            <p:cNvGrpSpPr/>
            <p:nvPr/>
          </p:nvGrpSpPr>
          <p:grpSpPr>
            <a:xfrm>
              <a:off x="4772125" y="1871250"/>
              <a:ext cx="81000" cy="554475"/>
              <a:chOff x="433425" y="1662725"/>
              <a:chExt cx="81000" cy="554475"/>
            </a:xfrm>
          </p:grpSpPr>
          <p:sp>
            <p:nvSpPr>
              <p:cNvPr id="1297" name="Google Shape;1297;p47"/>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47"/>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47"/>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47"/>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301" name="Google Shape;1301;p47"/>
          <p:cNvGrpSpPr/>
          <p:nvPr/>
        </p:nvGrpSpPr>
        <p:grpSpPr>
          <a:xfrm>
            <a:off x="4749482" y="2550625"/>
            <a:ext cx="4077827" cy="950400"/>
            <a:chOff x="4752325" y="2566825"/>
            <a:chExt cx="4181100" cy="950400"/>
          </a:xfrm>
        </p:grpSpPr>
        <p:grpSp>
          <p:nvGrpSpPr>
            <p:cNvPr id="1302" name="Google Shape;1302;p47"/>
            <p:cNvGrpSpPr/>
            <p:nvPr/>
          </p:nvGrpSpPr>
          <p:grpSpPr>
            <a:xfrm>
              <a:off x="4752325" y="2566825"/>
              <a:ext cx="4181100" cy="265200"/>
              <a:chOff x="480025" y="1283025"/>
              <a:chExt cx="4181100" cy="265200"/>
            </a:xfrm>
          </p:grpSpPr>
          <p:sp>
            <p:nvSpPr>
              <p:cNvPr id="1303" name="Google Shape;1303;p47"/>
              <p:cNvSpPr/>
              <p:nvPr/>
            </p:nvSpPr>
            <p:spPr>
              <a:xfrm>
                <a:off x="480025" y="1283025"/>
                <a:ext cx="39777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47"/>
              <p:cNvSpPr txBox="1"/>
              <p:nvPr/>
            </p:nvSpPr>
            <p:spPr>
              <a:xfrm>
                <a:off x="480025" y="1283025"/>
                <a:ext cx="4181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5.</a:t>
                </a:r>
                <a:r>
                  <a:rPr lang="en" sz="900" b="0" i="0" u="none" strike="noStrike" cap="none">
                    <a:solidFill>
                      <a:schemeClr val="dk1"/>
                    </a:solidFill>
                    <a:latin typeface="Raleway Medium"/>
                    <a:ea typeface="Raleway Medium"/>
                    <a:cs typeface="Raleway Medium"/>
                    <a:sym typeface="Raleway Medium"/>
                  </a:rPr>
                  <a:t> Why is it important to be active every day?</a:t>
                </a:r>
                <a:endParaRPr sz="900" b="0" i="0" u="none" strike="noStrike" cap="none">
                  <a:solidFill>
                    <a:schemeClr val="dk1"/>
                  </a:solidFill>
                  <a:latin typeface="Raleway Medium"/>
                  <a:ea typeface="Raleway Medium"/>
                  <a:cs typeface="Raleway Medium"/>
                  <a:sym typeface="Raleway Medium"/>
                </a:endParaRPr>
              </a:p>
            </p:txBody>
          </p:sp>
        </p:grpSp>
        <p:sp>
          <p:nvSpPr>
            <p:cNvPr id="1305" name="Google Shape;1305;p47"/>
            <p:cNvSpPr txBox="1"/>
            <p:nvPr/>
          </p:nvSpPr>
          <p:spPr>
            <a:xfrm>
              <a:off x="4863825" y="2832025"/>
              <a:ext cx="28122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A) It helps us stay healthy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B) It makes us happy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 It gives us energy</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D) All of the above</a:t>
              </a: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p:txBody>
        </p:sp>
        <p:grpSp>
          <p:nvGrpSpPr>
            <p:cNvPr id="1306" name="Google Shape;1306;p47"/>
            <p:cNvGrpSpPr/>
            <p:nvPr/>
          </p:nvGrpSpPr>
          <p:grpSpPr>
            <a:xfrm>
              <a:off x="4769750" y="2946525"/>
              <a:ext cx="81000" cy="554475"/>
              <a:chOff x="433425" y="1662725"/>
              <a:chExt cx="81000" cy="554475"/>
            </a:xfrm>
          </p:grpSpPr>
          <p:sp>
            <p:nvSpPr>
              <p:cNvPr id="1307" name="Google Shape;1307;p47"/>
              <p:cNvSpPr/>
              <p:nvPr/>
            </p:nvSpPr>
            <p:spPr>
              <a:xfrm>
                <a:off x="433425" y="166272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47"/>
              <p:cNvSpPr/>
              <p:nvPr/>
            </p:nvSpPr>
            <p:spPr>
              <a:xfrm>
                <a:off x="433425" y="182055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47"/>
              <p:cNvSpPr/>
              <p:nvPr/>
            </p:nvSpPr>
            <p:spPr>
              <a:xfrm>
                <a:off x="433425" y="1978375"/>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47"/>
              <p:cNvSpPr/>
              <p:nvPr/>
            </p:nvSpPr>
            <p:spPr>
              <a:xfrm>
                <a:off x="433425" y="2136200"/>
                <a:ext cx="81000" cy="81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311" name="Google Shape;1311;p4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POST QUIZ</a:t>
            </a:r>
            <a:endParaRPr sz="2300" b="1" i="0" u="none" strike="noStrike" cap="none">
              <a:solidFill>
                <a:schemeClr val="dk1"/>
              </a:solidFill>
              <a:latin typeface="Oswald"/>
              <a:ea typeface="Oswald"/>
              <a:cs typeface="Oswald"/>
              <a:sym typeface="Oswald"/>
            </a:endParaRPr>
          </a:p>
        </p:txBody>
      </p:sp>
      <p:cxnSp>
        <p:nvCxnSpPr>
          <p:cNvPr id="1312" name="Google Shape;1312;p47"/>
          <p:cNvCxnSpPr/>
          <p:nvPr/>
        </p:nvCxnSpPr>
        <p:spPr>
          <a:xfrm>
            <a:off x="4579998" y="1431450"/>
            <a:ext cx="0" cy="3199500"/>
          </a:xfrm>
          <a:prstGeom prst="straightConnector1">
            <a:avLst/>
          </a:prstGeom>
          <a:noFill/>
          <a:ln w="9525" cap="flat" cmpd="sng">
            <a:solidFill>
              <a:schemeClr val="dk1"/>
            </a:solidFill>
            <a:prstDash val="solid"/>
            <a:round/>
            <a:headEnd type="none" w="sm" len="sm"/>
            <a:tailEnd type="none" w="sm" len="sm"/>
          </a:ln>
        </p:spPr>
      </p:cxnSp>
      <p:sp>
        <p:nvSpPr>
          <p:cNvPr id="1313" name="Google Shape;1313;p47"/>
          <p:cNvSpPr txBox="1"/>
          <p:nvPr/>
        </p:nvSpPr>
        <p:spPr>
          <a:xfrm>
            <a:off x="4664723" y="3276150"/>
            <a:ext cx="103800" cy="1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t>
            </a:r>
            <a:endParaRPr sz="1000" b="0" i="0" u="none" strike="noStrike" cap="none">
              <a:solidFill>
                <a:schemeClr val="dk1"/>
              </a:solidFill>
              <a:latin typeface="Raleway Medium"/>
              <a:ea typeface="Raleway Medium"/>
              <a:cs typeface="Raleway Medium"/>
              <a:sym typeface="Raleway Medium"/>
            </a:endParaRPr>
          </a:p>
        </p:txBody>
      </p:sp>
      <p:sp>
        <p:nvSpPr>
          <p:cNvPr id="1314" name="Google Shape;1314;p47"/>
          <p:cNvSpPr txBox="1"/>
          <p:nvPr/>
        </p:nvSpPr>
        <p:spPr>
          <a:xfrm>
            <a:off x="4664723" y="2159613"/>
            <a:ext cx="103800" cy="1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t>
            </a:r>
            <a:endParaRPr sz="1000" b="0" i="0" u="none" strike="noStrike" cap="none">
              <a:solidFill>
                <a:schemeClr val="dk1"/>
              </a:solidFill>
              <a:latin typeface="Raleway Medium"/>
              <a:ea typeface="Raleway Medium"/>
              <a:cs typeface="Raleway Medium"/>
              <a:sym typeface="Raleway Medium"/>
            </a:endParaRPr>
          </a:p>
        </p:txBody>
      </p:sp>
      <p:sp>
        <p:nvSpPr>
          <p:cNvPr id="1315" name="Google Shape;1315;p47"/>
          <p:cNvSpPr txBox="1"/>
          <p:nvPr/>
        </p:nvSpPr>
        <p:spPr>
          <a:xfrm>
            <a:off x="431425" y="2159613"/>
            <a:ext cx="103800" cy="1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t>
            </a:r>
            <a:endParaRPr sz="1000" b="0" i="0" u="none" strike="noStrike" cap="none">
              <a:solidFill>
                <a:schemeClr val="dk1"/>
              </a:solidFill>
              <a:latin typeface="Raleway Medium"/>
              <a:ea typeface="Raleway Medium"/>
              <a:cs typeface="Raleway Medium"/>
              <a:sym typeface="Raleway Medium"/>
            </a:endParaRPr>
          </a:p>
        </p:txBody>
      </p:sp>
      <p:sp>
        <p:nvSpPr>
          <p:cNvPr id="1316" name="Google Shape;1316;p47"/>
          <p:cNvSpPr txBox="1"/>
          <p:nvPr/>
        </p:nvSpPr>
        <p:spPr>
          <a:xfrm>
            <a:off x="431425" y="4396213"/>
            <a:ext cx="103800" cy="1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a:t>
            </a:r>
            <a:endParaRPr sz="1000" b="0" i="0" u="none" strike="noStrike" cap="none">
              <a:solidFill>
                <a:schemeClr val="dk1"/>
              </a:solidFill>
              <a:latin typeface="Raleway Medium"/>
              <a:ea typeface="Raleway Medium"/>
              <a:cs typeface="Raleway Medium"/>
              <a:sym typeface="Raleway Medium"/>
            </a:endParaRPr>
          </a:p>
        </p:txBody>
      </p:sp>
      <p:sp>
        <p:nvSpPr>
          <p:cNvPr id="1317" name="Google Shape;1317;p47"/>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How does physical activity make you feel and why is it important?</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1318" name="Google Shape;1318;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9019" y="675500"/>
            <a:ext cx="367200" cy="367200"/>
          </a:xfrm>
          <a:prstGeom prst="rect">
            <a:avLst/>
          </a:prstGeom>
          <a:noFill/>
          <a:ln>
            <a:noFill/>
          </a:ln>
        </p:spPr>
      </p:pic>
      <p:grpSp>
        <p:nvGrpSpPr>
          <p:cNvPr id="1319" name="Google Shape;1319;p47"/>
          <p:cNvGrpSpPr/>
          <p:nvPr/>
        </p:nvGrpSpPr>
        <p:grpSpPr>
          <a:xfrm>
            <a:off x="4749475" y="3670356"/>
            <a:ext cx="4077827" cy="979319"/>
            <a:chOff x="4749475" y="3670356"/>
            <a:chExt cx="4077827" cy="979319"/>
          </a:xfrm>
        </p:grpSpPr>
        <p:grpSp>
          <p:nvGrpSpPr>
            <p:cNvPr id="1320" name="Google Shape;1320;p47"/>
            <p:cNvGrpSpPr/>
            <p:nvPr/>
          </p:nvGrpSpPr>
          <p:grpSpPr>
            <a:xfrm>
              <a:off x="4749475" y="3670356"/>
              <a:ext cx="4077827" cy="324631"/>
              <a:chOff x="480025" y="1283025"/>
              <a:chExt cx="4181100" cy="265200"/>
            </a:xfrm>
          </p:grpSpPr>
          <p:sp>
            <p:nvSpPr>
              <p:cNvPr id="1321" name="Google Shape;1321;p47"/>
              <p:cNvSpPr/>
              <p:nvPr/>
            </p:nvSpPr>
            <p:spPr>
              <a:xfrm>
                <a:off x="480025" y="1283025"/>
                <a:ext cx="39777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47"/>
              <p:cNvSpPr txBox="1"/>
              <p:nvPr/>
            </p:nvSpPr>
            <p:spPr>
              <a:xfrm>
                <a:off x="480025" y="1283025"/>
                <a:ext cx="4181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Raleway"/>
                    <a:ea typeface="Raleway"/>
                    <a:cs typeface="Raleway"/>
                    <a:sym typeface="Raleway"/>
                  </a:rPr>
                  <a:t>6.</a:t>
                </a:r>
                <a:r>
                  <a:rPr lang="en" sz="900" b="0" i="0" u="none" strike="noStrike" cap="none">
                    <a:solidFill>
                      <a:schemeClr val="dk1"/>
                    </a:solidFill>
                    <a:latin typeface="Raleway Medium"/>
                    <a:ea typeface="Raleway Medium"/>
                    <a:cs typeface="Raleway Medium"/>
                    <a:sym typeface="Raleway Medium"/>
                  </a:rPr>
                  <a:t> How have your thoughts around exercise changed or stayed the same?</a:t>
                </a:r>
                <a:endParaRPr sz="900" b="0" i="0" u="none" strike="noStrike" cap="none">
                  <a:solidFill>
                    <a:schemeClr val="dk1"/>
                  </a:solidFill>
                  <a:latin typeface="Raleway Medium"/>
                  <a:ea typeface="Raleway Medium"/>
                  <a:cs typeface="Raleway Medium"/>
                  <a:sym typeface="Raleway Medium"/>
                </a:endParaRPr>
              </a:p>
            </p:txBody>
          </p:sp>
        </p:grpSp>
        <p:sp>
          <p:nvSpPr>
            <p:cNvPr id="1323" name="Google Shape;1323;p47"/>
            <p:cNvSpPr/>
            <p:nvPr/>
          </p:nvSpPr>
          <p:spPr>
            <a:xfrm>
              <a:off x="4768527" y="4047575"/>
              <a:ext cx="38580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2"/>
                                        </p:tgtEl>
                                        <p:attrNameLst>
                                          <p:attrName>style.visibility</p:attrName>
                                        </p:attrNameLst>
                                      </p:cBhvr>
                                      <p:to>
                                        <p:strVal val="visible"/>
                                      </p:to>
                                    </p:set>
                                    <p:anim calcmode="lin" valueType="num">
                                      <p:cBhvr additive="base">
                                        <p:cTn id="7" dur="1000"/>
                                        <p:tgtEl>
                                          <p:spTgt spid="126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272"/>
                                        </p:tgtEl>
                                        <p:attrNameLst>
                                          <p:attrName>style.visibility</p:attrName>
                                        </p:attrNameLst>
                                      </p:cBhvr>
                                      <p:to>
                                        <p:strVal val="visible"/>
                                      </p:to>
                                    </p:set>
                                    <p:anim calcmode="lin" valueType="num">
                                      <p:cBhvr additive="base">
                                        <p:cTn id="16" dur="1000"/>
                                        <p:tgtEl>
                                          <p:spTgt spid="1272"/>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282"/>
                                        </p:tgtEl>
                                        <p:attrNameLst>
                                          <p:attrName>style.visibility</p:attrName>
                                        </p:attrNameLst>
                                      </p:cBhvr>
                                      <p:to>
                                        <p:strVal val="visible"/>
                                      </p:to>
                                    </p:set>
                                    <p:anim calcmode="lin" valueType="num">
                                      <p:cBhvr additive="base">
                                        <p:cTn id="21" dur="1000"/>
                                        <p:tgtEl>
                                          <p:spTgt spid="1282"/>
                                        </p:tgtEl>
                                        <p:attrNameLst>
                                          <p:attrName>ppt_x</p:attrName>
                                        </p:attrNameLst>
                                      </p:cBhvr>
                                      <p:tavLst>
                                        <p:tav tm="0">
                                          <p:val>
                                            <p:strVal val="#ppt_x-1"/>
                                          </p:val>
                                        </p:tav>
                                        <p:tav tm="100000">
                                          <p:val>
                                            <p:strVal val="#ppt_x"/>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91"/>
                                        </p:tgtEl>
                                        <p:attrNameLst>
                                          <p:attrName>style.visibility</p:attrName>
                                        </p:attrNameLst>
                                      </p:cBhvr>
                                      <p:to>
                                        <p:strVal val="visible"/>
                                      </p:to>
                                    </p:set>
                                    <p:anim calcmode="lin" valueType="num">
                                      <p:cBhvr additive="base">
                                        <p:cTn id="30" dur="1000"/>
                                        <p:tgtEl>
                                          <p:spTgt spid="1291"/>
                                        </p:tgtEl>
                                        <p:attrNameLst>
                                          <p:attrName>ppt_x</p:attrName>
                                        </p:attrNameLst>
                                      </p:cBhvr>
                                      <p:tavLst>
                                        <p:tav tm="0">
                                          <p:val>
                                            <p:strVal val="#ppt_x+1"/>
                                          </p:val>
                                        </p:tav>
                                        <p:tav tm="100000">
                                          <p:val>
                                            <p:strVal val="#ppt_x"/>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301"/>
                                        </p:tgtEl>
                                        <p:attrNameLst>
                                          <p:attrName>style.visibility</p:attrName>
                                        </p:attrNameLst>
                                      </p:cBhvr>
                                      <p:to>
                                        <p:strVal val="visible"/>
                                      </p:to>
                                    </p:set>
                                    <p:anim calcmode="lin" valueType="num">
                                      <p:cBhvr additive="base">
                                        <p:cTn id="39" dur="1000"/>
                                        <p:tgtEl>
                                          <p:spTgt spid="1301"/>
                                        </p:tgtEl>
                                        <p:attrNameLst>
                                          <p:attrName>ppt_x</p:attrName>
                                        </p:attrNameLst>
                                      </p:cBhvr>
                                      <p:tavLst>
                                        <p:tav tm="0">
                                          <p:val>
                                            <p:strVal val="#ppt_x+1"/>
                                          </p:val>
                                        </p:tav>
                                        <p:tav tm="100000">
                                          <p:val>
                                            <p:strVal val="#ppt_x"/>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pic>
        <p:nvPicPr>
          <p:cNvPr id="1328" name="Google Shape;1328;p48"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grpSp>
        <p:nvGrpSpPr>
          <p:cNvPr id="1329" name="Google Shape;1329;p48"/>
          <p:cNvGrpSpPr/>
          <p:nvPr/>
        </p:nvGrpSpPr>
        <p:grpSpPr>
          <a:xfrm>
            <a:off x="523928" y="2602513"/>
            <a:ext cx="2005152" cy="1077312"/>
            <a:chOff x="4348400" y="3188548"/>
            <a:chExt cx="2060158" cy="1106865"/>
          </a:xfrm>
        </p:grpSpPr>
        <p:sp>
          <p:nvSpPr>
            <p:cNvPr id="1330" name="Google Shape;1330;p48"/>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48"/>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48"/>
            <p:cNvSpPr txBox="1"/>
            <p:nvPr/>
          </p:nvSpPr>
          <p:spPr>
            <a:xfrm>
              <a:off x="4651750"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IMPROVE</a:t>
              </a:r>
              <a:endParaRPr sz="2100" b="0" i="0" u="none" strike="noStrike" cap="none">
                <a:solidFill>
                  <a:schemeClr val="dk1"/>
                </a:solidFill>
                <a:latin typeface="Oswald SemiBold"/>
                <a:ea typeface="Oswald SemiBold"/>
                <a:cs typeface="Oswald SemiBold"/>
                <a:sym typeface="Oswald SemiBold"/>
              </a:endParaRPr>
            </a:p>
          </p:txBody>
        </p:sp>
        <p:sp>
          <p:nvSpPr>
            <p:cNvPr id="1333" name="Google Shape;1333;p48"/>
            <p:cNvSpPr txBox="1"/>
            <p:nvPr/>
          </p:nvSpPr>
          <p:spPr>
            <a:xfrm>
              <a:off x="4403950" y="3645013"/>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 better!</a:t>
              </a:r>
              <a:endParaRPr sz="1000" b="0" i="0" u="none" strike="noStrike" cap="none">
                <a:solidFill>
                  <a:schemeClr val="dk1"/>
                </a:solidFill>
                <a:latin typeface="Raleway"/>
                <a:ea typeface="Raleway"/>
                <a:cs typeface="Raleway"/>
                <a:sym typeface="Raleway"/>
              </a:endParaRPr>
            </a:p>
          </p:txBody>
        </p:sp>
        <p:pic>
          <p:nvPicPr>
            <p:cNvPr id="1334" name="Google Shape;1334;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1335" name="Google Shape;1335;p48"/>
            <p:cNvSpPr txBox="1"/>
            <p:nvPr/>
          </p:nvSpPr>
          <p:spPr>
            <a:xfrm>
              <a:off x="44492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5.</a:t>
              </a:r>
              <a:endParaRPr sz="2100" b="0" i="0" u="none" strike="noStrike" cap="none">
                <a:solidFill>
                  <a:schemeClr val="dk1"/>
                </a:solidFill>
                <a:latin typeface="Oswald SemiBold"/>
                <a:ea typeface="Oswald SemiBold"/>
                <a:cs typeface="Oswald SemiBold"/>
                <a:sym typeface="Oswald SemiBold"/>
              </a:endParaRPr>
            </a:p>
          </p:txBody>
        </p:sp>
      </p:grpSp>
      <p:sp>
        <p:nvSpPr>
          <p:cNvPr id="1336" name="Google Shape;1336;p4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337" name="Google Shape;1337;p48"/>
          <p:cNvSpPr txBox="1"/>
          <p:nvPr/>
        </p:nvSpPr>
        <p:spPr>
          <a:xfrm>
            <a:off x="420400" y="1139925"/>
            <a:ext cx="4541100" cy="1364700"/>
          </a:xfrm>
          <a:prstGeom prst="rect">
            <a:avLst/>
          </a:prstGeom>
          <a:noFill/>
          <a:ln>
            <a:noFill/>
          </a:ln>
        </p:spPr>
        <p:txBody>
          <a:bodyPr spcFirstLastPara="1" wrap="square" lIns="91425" tIns="91425" rIns="91425" bIns="91425" anchor="t" anchorCtr="0">
            <a:spAutoFit/>
          </a:bodyPr>
          <a:lstStyle/>
          <a:p>
            <a:pPr marL="27432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Design a garden that makes our school look nice and helps everyone eat healthy foods so we have lots of energy to stay active!</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feedback did I receive that I can use to improve my design and make it better?</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100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recommendations did I receive that I can use to improve my design and make it better?</a:t>
            </a:r>
            <a:endParaRPr sz="1000" b="0" i="0" u="none" strike="noStrike" cap="none">
              <a:solidFill>
                <a:schemeClr val="dk1"/>
              </a:solidFill>
              <a:latin typeface="Raleway"/>
              <a:ea typeface="Raleway"/>
              <a:cs typeface="Raleway"/>
              <a:sym typeface="Raleway"/>
            </a:endParaRPr>
          </a:p>
        </p:txBody>
      </p:sp>
      <p:pic>
        <p:nvPicPr>
          <p:cNvPr id="1338" name="Google Shape;1338;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39" name="Google Shape;1339;p4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69577" y="2172315"/>
            <a:ext cx="2005149" cy="3187159"/>
          </a:xfrm>
          <a:prstGeom prst="rect">
            <a:avLst/>
          </a:prstGeom>
          <a:noFill/>
          <a:ln>
            <a:noFill/>
          </a:ln>
        </p:spPr>
      </p:pic>
      <p:pic>
        <p:nvPicPr>
          <p:cNvPr id="1340" name="Google Shape;1340;p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49"/>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SUSTAINABILITY TIPS</a:t>
            </a:r>
            <a:endParaRPr sz="2300" b="1" i="0" u="none" strike="noStrike" cap="none">
              <a:solidFill>
                <a:schemeClr val="dk1"/>
              </a:solidFill>
              <a:latin typeface="Oswald"/>
              <a:ea typeface="Oswald"/>
              <a:cs typeface="Oswald"/>
              <a:sym typeface="Oswald"/>
            </a:endParaRPr>
          </a:p>
        </p:txBody>
      </p:sp>
      <p:sp>
        <p:nvSpPr>
          <p:cNvPr id="1346" name="Google Shape;1346;p49"/>
          <p:cNvSpPr txBox="1"/>
          <p:nvPr/>
        </p:nvSpPr>
        <p:spPr>
          <a:xfrm>
            <a:off x="519200" y="3138775"/>
            <a:ext cx="1562700" cy="97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Garlic</a:t>
            </a:r>
            <a:endParaRPr sz="900" b="0"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Plant a garlic clove with the pointy end up into soil or put it in water until roots grow.</a:t>
            </a:r>
            <a:endParaRPr sz="900" b="0" i="0" u="none" strike="noStrike" cap="none">
              <a:solidFill>
                <a:schemeClr val="dk1"/>
              </a:solidFill>
              <a:latin typeface="Raleway"/>
              <a:ea typeface="Raleway"/>
              <a:cs typeface="Raleway"/>
              <a:sym typeface="Raleway"/>
            </a:endParaRPr>
          </a:p>
        </p:txBody>
      </p:sp>
      <p:grpSp>
        <p:nvGrpSpPr>
          <p:cNvPr id="1347" name="Google Shape;1347;p49"/>
          <p:cNvGrpSpPr/>
          <p:nvPr/>
        </p:nvGrpSpPr>
        <p:grpSpPr>
          <a:xfrm>
            <a:off x="506425" y="1474725"/>
            <a:ext cx="1515625" cy="1664118"/>
            <a:chOff x="506425" y="1474725"/>
            <a:chExt cx="1515625" cy="1664118"/>
          </a:xfrm>
        </p:grpSpPr>
        <p:sp>
          <p:nvSpPr>
            <p:cNvPr id="1348" name="Google Shape;1348;p49"/>
            <p:cNvSpPr/>
            <p:nvPr/>
          </p:nvSpPr>
          <p:spPr>
            <a:xfrm>
              <a:off x="506425" y="1519443"/>
              <a:ext cx="1451700" cy="16194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9" name="Google Shape;1349;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0350" y="1474725"/>
              <a:ext cx="1451700" cy="1619400"/>
            </a:xfrm>
            <a:prstGeom prst="roundRect">
              <a:avLst>
                <a:gd name="adj" fmla="val 11313"/>
              </a:avLst>
            </a:prstGeom>
            <a:noFill/>
            <a:ln w="9525" cap="flat" cmpd="sng">
              <a:solidFill>
                <a:schemeClr val="dk1"/>
              </a:solidFill>
              <a:prstDash val="solid"/>
              <a:round/>
              <a:headEnd type="none" w="sm" len="sm"/>
              <a:tailEnd type="none" w="sm" len="sm"/>
            </a:ln>
          </p:spPr>
        </p:pic>
      </p:grpSp>
      <p:sp>
        <p:nvSpPr>
          <p:cNvPr id="1350" name="Google Shape;1350;p49"/>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How can we use our vegetable scraps to promote sustainability?</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1351" name="Google Shape;1351;p49"/>
          <p:cNvGrpSpPr/>
          <p:nvPr/>
        </p:nvGrpSpPr>
        <p:grpSpPr>
          <a:xfrm>
            <a:off x="3783096" y="1474725"/>
            <a:ext cx="1514755" cy="1664118"/>
            <a:chOff x="3783096" y="1474725"/>
            <a:chExt cx="1514755" cy="1664118"/>
          </a:xfrm>
        </p:grpSpPr>
        <p:sp>
          <p:nvSpPr>
            <p:cNvPr id="1352" name="Google Shape;1352;p49"/>
            <p:cNvSpPr/>
            <p:nvPr/>
          </p:nvSpPr>
          <p:spPr>
            <a:xfrm>
              <a:off x="3783096" y="1519443"/>
              <a:ext cx="1451700" cy="16194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353" name="Google Shape;1353;p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46151" y="1474725"/>
              <a:ext cx="1451700" cy="1619400"/>
            </a:xfrm>
            <a:prstGeom prst="roundRect">
              <a:avLst>
                <a:gd name="adj" fmla="val 11313"/>
              </a:avLst>
            </a:prstGeom>
            <a:noFill/>
            <a:ln w="9525" cap="flat" cmpd="sng">
              <a:solidFill>
                <a:schemeClr val="dk1"/>
              </a:solidFill>
              <a:prstDash val="solid"/>
              <a:round/>
              <a:headEnd type="none" w="sm" len="sm"/>
              <a:tailEnd type="none" w="sm" len="sm"/>
            </a:ln>
          </p:spPr>
        </p:pic>
      </p:grpSp>
      <p:grpSp>
        <p:nvGrpSpPr>
          <p:cNvPr id="1354" name="Google Shape;1354;p49"/>
          <p:cNvGrpSpPr/>
          <p:nvPr/>
        </p:nvGrpSpPr>
        <p:grpSpPr>
          <a:xfrm>
            <a:off x="2146361" y="1474725"/>
            <a:ext cx="1513589" cy="1664118"/>
            <a:chOff x="2146361" y="1474725"/>
            <a:chExt cx="1513589" cy="1664118"/>
          </a:xfrm>
        </p:grpSpPr>
        <p:sp>
          <p:nvSpPr>
            <p:cNvPr id="1355" name="Google Shape;1355;p49"/>
            <p:cNvSpPr/>
            <p:nvPr/>
          </p:nvSpPr>
          <p:spPr>
            <a:xfrm>
              <a:off x="2146361" y="1519443"/>
              <a:ext cx="1451700" cy="16194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6" name="Google Shape;1356;p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08250" y="1474725"/>
              <a:ext cx="1451700" cy="1619400"/>
            </a:xfrm>
            <a:prstGeom prst="roundRect">
              <a:avLst>
                <a:gd name="adj" fmla="val 11313"/>
              </a:avLst>
            </a:prstGeom>
            <a:noFill/>
            <a:ln w="9525" cap="flat" cmpd="sng">
              <a:solidFill>
                <a:schemeClr val="dk1"/>
              </a:solidFill>
              <a:prstDash val="solid"/>
              <a:round/>
              <a:headEnd type="none" w="sm" len="sm"/>
              <a:tailEnd type="none" w="sm" len="sm"/>
            </a:ln>
          </p:spPr>
        </p:pic>
      </p:grpSp>
      <p:grpSp>
        <p:nvGrpSpPr>
          <p:cNvPr id="1357" name="Google Shape;1357;p49"/>
          <p:cNvGrpSpPr/>
          <p:nvPr/>
        </p:nvGrpSpPr>
        <p:grpSpPr>
          <a:xfrm>
            <a:off x="7101818" y="1474725"/>
            <a:ext cx="1507734" cy="1664118"/>
            <a:chOff x="7101818" y="1474725"/>
            <a:chExt cx="1507734" cy="1664118"/>
          </a:xfrm>
        </p:grpSpPr>
        <p:sp>
          <p:nvSpPr>
            <p:cNvPr id="1358" name="Google Shape;1358;p49"/>
            <p:cNvSpPr/>
            <p:nvPr/>
          </p:nvSpPr>
          <p:spPr>
            <a:xfrm>
              <a:off x="7101818" y="1519443"/>
              <a:ext cx="1451700" cy="16194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359" name="Google Shape;1359;p4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57852" y="1474725"/>
              <a:ext cx="1451700" cy="1619400"/>
            </a:xfrm>
            <a:prstGeom prst="roundRect">
              <a:avLst>
                <a:gd name="adj" fmla="val 11313"/>
              </a:avLst>
            </a:prstGeom>
            <a:noFill/>
            <a:ln w="9525" cap="flat" cmpd="sng">
              <a:solidFill>
                <a:schemeClr val="dk1"/>
              </a:solidFill>
              <a:prstDash val="solid"/>
              <a:round/>
              <a:headEnd type="none" w="sm" len="sm"/>
              <a:tailEnd type="none" w="sm" len="sm"/>
            </a:ln>
          </p:spPr>
        </p:pic>
      </p:grpSp>
      <p:grpSp>
        <p:nvGrpSpPr>
          <p:cNvPr id="1360" name="Google Shape;1360;p49"/>
          <p:cNvGrpSpPr/>
          <p:nvPr/>
        </p:nvGrpSpPr>
        <p:grpSpPr>
          <a:xfrm>
            <a:off x="5447045" y="1474725"/>
            <a:ext cx="1506656" cy="1664118"/>
            <a:chOff x="5447045" y="1474725"/>
            <a:chExt cx="1506656" cy="1664118"/>
          </a:xfrm>
        </p:grpSpPr>
        <p:sp>
          <p:nvSpPr>
            <p:cNvPr id="1361" name="Google Shape;1361;p49"/>
            <p:cNvSpPr/>
            <p:nvPr/>
          </p:nvSpPr>
          <p:spPr>
            <a:xfrm>
              <a:off x="5447045" y="1519443"/>
              <a:ext cx="1451700" cy="1619400"/>
            </a:xfrm>
            <a:prstGeom prst="roundRect">
              <a:avLst>
                <a:gd name="adj" fmla="val 10946"/>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362" name="Google Shape;1362;p4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02001" y="1474725"/>
              <a:ext cx="1451700" cy="1619400"/>
            </a:xfrm>
            <a:prstGeom prst="roundRect">
              <a:avLst>
                <a:gd name="adj" fmla="val 11313"/>
              </a:avLst>
            </a:prstGeom>
            <a:noFill/>
            <a:ln w="9525" cap="flat" cmpd="sng">
              <a:solidFill>
                <a:schemeClr val="dk1"/>
              </a:solidFill>
              <a:prstDash val="solid"/>
              <a:round/>
              <a:headEnd type="none" w="sm" len="sm"/>
              <a:tailEnd type="none" w="sm" len="sm"/>
            </a:ln>
          </p:spPr>
        </p:pic>
      </p:grpSp>
      <p:sp>
        <p:nvSpPr>
          <p:cNvPr id="1363" name="Google Shape;1363;p49"/>
          <p:cNvSpPr txBox="1"/>
          <p:nvPr/>
        </p:nvSpPr>
        <p:spPr>
          <a:xfrm>
            <a:off x="2152750" y="3138775"/>
            <a:ext cx="1562700" cy="113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Celery</a:t>
            </a:r>
            <a:endParaRPr sz="900" b="0"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Cut the bottom of a celery stalk and place it in a bowl of water. Put it in sunlight. Soon, new leaves will grow!</a:t>
            </a:r>
            <a:endParaRPr sz="900" b="0" i="0" u="none" strike="noStrike" cap="none">
              <a:solidFill>
                <a:schemeClr val="dk1"/>
              </a:solidFill>
              <a:latin typeface="Raleway"/>
              <a:ea typeface="Raleway"/>
              <a:cs typeface="Raleway"/>
              <a:sym typeface="Raleway"/>
            </a:endParaRPr>
          </a:p>
        </p:txBody>
      </p:sp>
      <p:sp>
        <p:nvSpPr>
          <p:cNvPr id="1364" name="Google Shape;1364;p49"/>
          <p:cNvSpPr txBox="1"/>
          <p:nvPr/>
        </p:nvSpPr>
        <p:spPr>
          <a:xfrm>
            <a:off x="3786300" y="3138775"/>
            <a:ext cx="1562700" cy="113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Lettuce</a:t>
            </a:r>
            <a:endParaRPr sz="900" b="0"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Save the bottom part of the lettuce and put it in a bowl of water, cut side up. Keep it in sunlight to grow new leaves.</a:t>
            </a:r>
            <a:endParaRPr sz="900" b="0" i="0" u="none" strike="noStrike" cap="none">
              <a:solidFill>
                <a:schemeClr val="dk1"/>
              </a:solidFill>
              <a:latin typeface="Raleway"/>
              <a:ea typeface="Raleway"/>
              <a:cs typeface="Raleway"/>
              <a:sym typeface="Raleway"/>
            </a:endParaRPr>
          </a:p>
        </p:txBody>
      </p:sp>
      <p:sp>
        <p:nvSpPr>
          <p:cNvPr id="1365" name="Google Shape;1365;p49"/>
          <p:cNvSpPr txBox="1"/>
          <p:nvPr/>
        </p:nvSpPr>
        <p:spPr>
          <a:xfrm>
            <a:off x="5419850" y="3138775"/>
            <a:ext cx="1562700" cy="113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Carrots</a:t>
            </a:r>
            <a:endParaRPr sz="900" b="0"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Cut off the tops of carrots (with some stem). Place them in a bowl of water, cut side down, and watch for new green leaves!</a:t>
            </a:r>
            <a:endParaRPr sz="900" b="0" i="0" u="none" strike="noStrike" cap="none">
              <a:solidFill>
                <a:schemeClr val="dk1"/>
              </a:solidFill>
              <a:latin typeface="Raleway"/>
              <a:ea typeface="Raleway"/>
              <a:cs typeface="Raleway"/>
              <a:sym typeface="Raleway"/>
            </a:endParaRPr>
          </a:p>
        </p:txBody>
      </p:sp>
      <p:sp>
        <p:nvSpPr>
          <p:cNvPr id="1366" name="Google Shape;1366;p49"/>
          <p:cNvSpPr txBox="1"/>
          <p:nvPr/>
        </p:nvSpPr>
        <p:spPr>
          <a:xfrm>
            <a:off x="7053400" y="3138775"/>
            <a:ext cx="1670100" cy="978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Herbs (like basil &amp; mint)</a:t>
            </a:r>
            <a:endParaRPr sz="900" b="0"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dk1"/>
                </a:solidFill>
                <a:latin typeface="Raleway"/>
                <a:ea typeface="Raleway"/>
                <a:cs typeface="Raleway"/>
                <a:sym typeface="Raleway"/>
              </a:rPr>
              <a:t>Cut a stem about 3 inches long and put it in water. Once roots grow, you can plant it in soil.</a:t>
            </a:r>
            <a:endParaRPr sz="900" b="0" i="0" u="none" strike="noStrike" cap="none">
              <a:solidFill>
                <a:schemeClr val="dk1"/>
              </a:solidFill>
              <a:latin typeface="Raleway"/>
              <a:ea typeface="Raleway"/>
              <a:cs typeface="Raleway"/>
              <a:sym typeface="Raleway"/>
            </a:endParaRPr>
          </a:p>
        </p:txBody>
      </p:sp>
      <p:sp>
        <p:nvSpPr>
          <p:cNvPr id="1367" name="Google Shape;1367;p49"/>
          <p:cNvSpPr txBox="1"/>
          <p:nvPr/>
        </p:nvSpPr>
        <p:spPr>
          <a:xfrm>
            <a:off x="420400" y="4276375"/>
            <a:ext cx="81891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Regrowing vegetable scraps helps the Earth by reducing waste, letting us grow new plants from leftovers instead of throwing them away.</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67"/>
                                        </p:tgtEl>
                                        <p:attrNameLst>
                                          <p:attrName>style.visibility</p:attrName>
                                        </p:attrNameLst>
                                      </p:cBhvr>
                                      <p:to>
                                        <p:strVal val="visible"/>
                                      </p:to>
                                    </p:set>
                                    <p:animEffect transition="in" filter="fade">
                                      <p:cBhvr>
                                        <p:cTn id="59" dur="1000"/>
                                        <p:tgtEl>
                                          <p:spTgt spid="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pic>
        <p:nvPicPr>
          <p:cNvPr id="1372" name="Google Shape;1372;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19237">
            <a:off x="-78649" y="508235"/>
            <a:ext cx="3134448" cy="4702841"/>
          </a:xfrm>
          <a:prstGeom prst="rect">
            <a:avLst/>
          </a:prstGeom>
          <a:noFill/>
          <a:ln>
            <a:noFill/>
          </a:ln>
        </p:spPr>
      </p:pic>
      <p:pic>
        <p:nvPicPr>
          <p:cNvPr id="1373" name="Google Shape;1373;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41375" y="295625"/>
            <a:ext cx="882250" cy="1038125"/>
          </a:xfrm>
          <a:prstGeom prst="rect">
            <a:avLst/>
          </a:prstGeom>
          <a:noFill/>
          <a:ln>
            <a:noFill/>
          </a:ln>
        </p:spPr>
      </p:pic>
      <p:grpSp>
        <p:nvGrpSpPr>
          <p:cNvPr id="1374" name="Google Shape;1374;p50"/>
          <p:cNvGrpSpPr/>
          <p:nvPr/>
        </p:nvGrpSpPr>
        <p:grpSpPr>
          <a:xfrm>
            <a:off x="1441599" y="880125"/>
            <a:ext cx="6406450" cy="502200"/>
            <a:chOff x="2500274" y="485325"/>
            <a:chExt cx="6406450" cy="502200"/>
          </a:xfrm>
        </p:grpSpPr>
        <p:sp>
          <p:nvSpPr>
            <p:cNvPr id="1375" name="Google Shape;1375;p50"/>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PROGRAM DEBRIEF</a:t>
              </a:r>
              <a:endParaRPr sz="3600" b="1" i="0" u="none" strike="noStrike" cap="none">
                <a:solidFill>
                  <a:schemeClr val="dk1"/>
                </a:solidFill>
                <a:latin typeface="Oswald"/>
                <a:ea typeface="Oswald"/>
                <a:cs typeface="Oswald"/>
                <a:sym typeface="Oswald"/>
              </a:endParaRPr>
            </a:p>
          </p:txBody>
        </p:sp>
        <p:sp>
          <p:nvSpPr>
            <p:cNvPr id="1376" name="Google Shape;1376;p50"/>
            <p:cNvSpPr txBox="1"/>
            <p:nvPr/>
          </p:nvSpPr>
          <p:spPr>
            <a:xfrm>
              <a:off x="2538024" y="4853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PROGRAM DEBRIEF</a:t>
              </a:r>
              <a:endParaRPr sz="3600" b="1" i="0" u="none" strike="noStrike" cap="none">
                <a:solidFill>
                  <a:schemeClr val="lt1"/>
                </a:solidFill>
                <a:latin typeface="Oswald"/>
                <a:ea typeface="Oswald"/>
                <a:cs typeface="Oswald"/>
                <a:sym typeface="Oswald"/>
              </a:endParaRPr>
            </a:p>
          </p:txBody>
        </p:sp>
      </p:grpSp>
      <p:grpSp>
        <p:nvGrpSpPr>
          <p:cNvPr id="1377" name="Google Shape;1377;p50"/>
          <p:cNvGrpSpPr/>
          <p:nvPr/>
        </p:nvGrpSpPr>
        <p:grpSpPr>
          <a:xfrm>
            <a:off x="2789750" y="2501990"/>
            <a:ext cx="5137151" cy="572612"/>
            <a:chOff x="2789750" y="2501990"/>
            <a:chExt cx="5137151" cy="572612"/>
          </a:xfrm>
        </p:grpSpPr>
        <p:sp>
          <p:nvSpPr>
            <p:cNvPr id="1378" name="Google Shape;1378;p50"/>
            <p:cNvSpPr/>
            <p:nvPr/>
          </p:nvSpPr>
          <p:spPr>
            <a:xfrm>
              <a:off x="2789750" y="2572102"/>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379" name="Google Shape;1379;p50"/>
            <p:cNvSpPr/>
            <p:nvPr/>
          </p:nvSpPr>
          <p:spPr>
            <a:xfrm>
              <a:off x="2868601" y="2501990"/>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would you change and why?</a:t>
              </a:r>
              <a:endParaRPr sz="800" b="0" i="0" u="none" strike="noStrike" cap="none">
                <a:solidFill>
                  <a:schemeClr val="dk1"/>
                </a:solidFill>
                <a:latin typeface="Raleway Medium"/>
                <a:ea typeface="Raleway Medium"/>
                <a:cs typeface="Raleway Medium"/>
                <a:sym typeface="Raleway Medium"/>
              </a:endParaRPr>
            </a:p>
          </p:txBody>
        </p:sp>
      </p:grpSp>
      <p:grpSp>
        <p:nvGrpSpPr>
          <p:cNvPr id="1380" name="Google Shape;1380;p50"/>
          <p:cNvGrpSpPr/>
          <p:nvPr/>
        </p:nvGrpSpPr>
        <p:grpSpPr>
          <a:xfrm>
            <a:off x="2789750" y="3186165"/>
            <a:ext cx="5137151" cy="572612"/>
            <a:chOff x="2789750" y="3186165"/>
            <a:chExt cx="5137151" cy="572612"/>
          </a:xfrm>
        </p:grpSpPr>
        <p:sp>
          <p:nvSpPr>
            <p:cNvPr id="1381" name="Google Shape;1381;p50"/>
            <p:cNvSpPr/>
            <p:nvPr/>
          </p:nvSpPr>
          <p:spPr>
            <a:xfrm>
              <a:off x="2789750" y="3256277"/>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382" name="Google Shape;1382;p50"/>
            <p:cNvSpPr/>
            <p:nvPr/>
          </p:nvSpPr>
          <p:spPr>
            <a:xfrm>
              <a:off x="2868601" y="3186165"/>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new thing did you learn?</a:t>
              </a:r>
              <a:endParaRPr sz="1500" b="0" i="0" u="none" strike="noStrike" cap="none">
                <a:solidFill>
                  <a:schemeClr val="dk1"/>
                </a:solidFill>
                <a:latin typeface="Raleway Medium"/>
                <a:ea typeface="Raleway Medium"/>
                <a:cs typeface="Raleway Medium"/>
                <a:sym typeface="Raleway Medium"/>
              </a:endParaRPr>
            </a:p>
          </p:txBody>
        </p:sp>
      </p:grpSp>
      <p:grpSp>
        <p:nvGrpSpPr>
          <p:cNvPr id="1383" name="Google Shape;1383;p50"/>
          <p:cNvGrpSpPr/>
          <p:nvPr/>
        </p:nvGrpSpPr>
        <p:grpSpPr>
          <a:xfrm>
            <a:off x="2789750" y="1764965"/>
            <a:ext cx="5137151" cy="572612"/>
            <a:chOff x="2789750" y="1764965"/>
            <a:chExt cx="5137151" cy="572612"/>
          </a:xfrm>
        </p:grpSpPr>
        <p:sp>
          <p:nvSpPr>
            <p:cNvPr id="1384" name="Google Shape;1384;p50"/>
            <p:cNvSpPr/>
            <p:nvPr/>
          </p:nvSpPr>
          <p:spPr>
            <a:xfrm>
              <a:off x="2789750" y="1835077"/>
              <a:ext cx="5058300" cy="5025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385" name="Google Shape;1385;p50"/>
            <p:cNvSpPr/>
            <p:nvPr/>
          </p:nvSpPr>
          <p:spPr>
            <a:xfrm>
              <a:off x="2868601" y="1764965"/>
              <a:ext cx="5058300" cy="5025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did you like best about your garden design?</a:t>
              </a:r>
              <a:endParaRPr sz="800" b="0" i="0" u="none" strike="noStrike" cap="none">
                <a:solidFill>
                  <a:schemeClr val="dk1"/>
                </a:solidFill>
                <a:latin typeface="Raleway Medium"/>
                <a:ea typeface="Raleway Medium"/>
                <a:cs typeface="Raleway Medium"/>
                <a:sym typeface="Raleway Medium"/>
              </a:endParaRPr>
            </a:p>
          </p:txBody>
        </p:sp>
      </p:grpSp>
      <p:pic>
        <p:nvPicPr>
          <p:cNvPr id="1386" name="Google Shape;1386;p5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678077">
            <a:off x="7036826" y="3249975"/>
            <a:ext cx="1279350" cy="1064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83"/>
                                        </p:tgtEl>
                                        <p:attrNameLst>
                                          <p:attrName>style.visibility</p:attrName>
                                        </p:attrNameLst>
                                      </p:cBhvr>
                                      <p:to>
                                        <p:strVal val="visible"/>
                                      </p:to>
                                    </p:set>
                                    <p:anim calcmode="lin" valueType="num">
                                      <p:cBhvr additive="base">
                                        <p:cTn id="7" dur="500" fill="hold"/>
                                        <p:tgtEl>
                                          <p:spTgt spid="1383"/>
                                        </p:tgtEl>
                                        <p:attrNameLst>
                                          <p:attrName>ppt_x</p:attrName>
                                        </p:attrNameLst>
                                      </p:cBhvr>
                                      <p:tavLst>
                                        <p:tav tm="0">
                                          <p:val>
                                            <p:strVal val="1+#ppt_w/2"/>
                                          </p:val>
                                        </p:tav>
                                        <p:tav tm="100000">
                                          <p:val>
                                            <p:strVal val="#ppt_x"/>
                                          </p:val>
                                        </p:tav>
                                      </p:tavLst>
                                    </p:anim>
                                    <p:anim calcmode="lin" valueType="num">
                                      <p:cBhvr additive="base">
                                        <p:cTn id="8" dur="500" fill="hold"/>
                                        <p:tgtEl>
                                          <p:spTgt spid="13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77"/>
                                        </p:tgtEl>
                                        <p:attrNameLst>
                                          <p:attrName>style.visibility</p:attrName>
                                        </p:attrNameLst>
                                      </p:cBhvr>
                                      <p:to>
                                        <p:strVal val="visible"/>
                                      </p:to>
                                    </p:set>
                                    <p:anim calcmode="lin" valueType="num">
                                      <p:cBhvr additive="base">
                                        <p:cTn id="13" dur="1000"/>
                                        <p:tgtEl>
                                          <p:spTgt spid="1377"/>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380"/>
                                        </p:tgtEl>
                                        <p:attrNameLst>
                                          <p:attrName>style.visibility</p:attrName>
                                        </p:attrNameLst>
                                      </p:cBhvr>
                                      <p:to>
                                        <p:strVal val="visible"/>
                                      </p:to>
                                    </p:set>
                                    <p:anim calcmode="lin" valueType="num">
                                      <p:cBhvr additive="base">
                                        <p:cTn id="18" dur="1000"/>
                                        <p:tgtEl>
                                          <p:spTgt spid="138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5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3-2-1 EXIT TICKET</a:t>
            </a:r>
            <a:endParaRPr sz="2300" b="1" i="0" u="none" strike="noStrike" cap="none">
              <a:solidFill>
                <a:schemeClr val="dk1"/>
              </a:solidFill>
              <a:latin typeface="Oswald"/>
              <a:ea typeface="Oswald"/>
              <a:cs typeface="Oswald"/>
              <a:sym typeface="Oswald"/>
            </a:endParaRPr>
          </a:p>
        </p:txBody>
      </p:sp>
      <p:sp>
        <p:nvSpPr>
          <p:cNvPr id="1392" name="Google Shape;1392;p51"/>
          <p:cNvSpPr/>
          <p:nvPr/>
        </p:nvSpPr>
        <p:spPr>
          <a:xfrm>
            <a:off x="912402" y="1650451"/>
            <a:ext cx="24456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1.</a:t>
            </a:r>
            <a:endParaRPr sz="1300" b="0" i="0" u="none" strike="noStrike" cap="none">
              <a:solidFill>
                <a:srgbClr val="000000"/>
              </a:solidFill>
              <a:latin typeface="Arial"/>
              <a:ea typeface="Arial"/>
              <a:cs typeface="Arial"/>
              <a:sym typeface="Arial"/>
            </a:endParaRPr>
          </a:p>
        </p:txBody>
      </p:sp>
      <p:grpSp>
        <p:nvGrpSpPr>
          <p:cNvPr id="1393" name="Google Shape;1393;p51"/>
          <p:cNvGrpSpPr/>
          <p:nvPr/>
        </p:nvGrpSpPr>
        <p:grpSpPr>
          <a:xfrm>
            <a:off x="901850" y="1239250"/>
            <a:ext cx="7593189" cy="308140"/>
            <a:chOff x="431416" y="1239468"/>
            <a:chExt cx="3633105" cy="352200"/>
          </a:xfrm>
        </p:grpSpPr>
        <p:sp>
          <p:nvSpPr>
            <p:cNvPr id="1394" name="Google Shape;1394;p51"/>
            <p:cNvSpPr/>
            <p:nvPr/>
          </p:nvSpPr>
          <p:spPr>
            <a:xfrm>
              <a:off x="431416" y="1239468"/>
              <a:ext cx="3631200" cy="352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395" name="Google Shape;1395;p51"/>
            <p:cNvSpPr txBox="1"/>
            <p:nvPr/>
          </p:nvSpPr>
          <p:spPr>
            <a:xfrm>
              <a:off x="432421" y="1283044"/>
              <a:ext cx="36321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List three reasons why it is important to be active:</a:t>
              </a:r>
              <a:endParaRPr sz="1000" b="0" i="0" u="none" strike="noStrike" cap="none">
                <a:solidFill>
                  <a:schemeClr val="dk1"/>
                </a:solidFill>
                <a:latin typeface="Raleway Medium"/>
                <a:ea typeface="Raleway Medium"/>
                <a:cs typeface="Raleway Medium"/>
                <a:sym typeface="Raleway Medium"/>
              </a:endParaRPr>
            </a:p>
          </p:txBody>
        </p:sp>
      </p:grpSp>
      <p:sp>
        <p:nvSpPr>
          <p:cNvPr id="1396" name="Google Shape;1396;p51"/>
          <p:cNvSpPr/>
          <p:nvPr/>
        </p:nvSpPr>
        <p:spPr>
          <a:xfrm>
            <a:off x="3479074" y="1650451"/>
            <a:ext cx="24456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2.</a:t>
            </a:r>
            <a:endParaRPr sz="1300" b="0" i="0" u="none" strike="noStrike" cap="none">
              <a:solidFill>
                <a:srgbClr val="000000"/>
              </a:solidFill>
              <a:latin typeface="Arial"/>
              <a:ea typeface="Arial"/>
              <a:cs typeface="Arial"/>
              <a:sym typeface="Arial"/>
            </a:endParaRPr>
          </a:p>
        </p:txBody>
      </p:sp>
      <p:sp>
        <p:nvSpPr>
          <p:cNvPr id="1397" name="Google Shape;1397;p51"/>
          <p:cNvSpPr/>
          <p:nvPr/>
        </p:nvSpPr>
        <p:spPr>
          <a:xfrm>
            <a:off x="6045747" y="1650451"/>
            <a:ext cx="24456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3.</a:t>
            </a:r>
            <a:endParaRPr sz="1300" b="0" i="0" u="none" strike="noStrike" cap="none">
              <a:solidFill>
                <a:srgbClr val="000000"/>
              </a:solidFill>
              <a:latin typeface="Arial"/>
              <a:ea typeface="Arial"/>
              <a:cs typeface="Arial"/>
              <a:sym typeface="Arial"/>
            </a:endParaRPr>
          </a:p>
        </p:txBody>
      </p:sp>
      <p:sp>
        <p:nvSpPr>
          <p:cNvPr id="1398" name="Google Shape;1398;p51"/>
          <p:cNvSpPr/>
          <p:nvPr/>
        </p:nvSpPr>
        <p:spPr>
          <a:xfrm>
            <a:off x="932575" y="2839725"/>
            <a:ext cx="36897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1. </a:t>
            </a:r>
            <a:endParaRPr sz="1300" b="0" i="0" u="none" strike="noStrike" cap="none">
              <a:solidFill>
                <a:srgbClr val="000000"/>
              </a:solidFill>
              <a:latin typeface="Arial"/>
              <a:ea typeface="Arial"/>
              <a:cs typeface="Arial"/>
              <a:sym typeface="Arial"/>
            </a:endParaRPr>
          </a:p>
        </p:txBody>
      </p:sp>
      <p:grpSp>
        <p:nvGrpSpPr>
          <p:cNvPr id="1399" name="Google Shape;1399;p51"/>
          <p:cNvGrpSpPr/>
          <p:nvPr/>
        </p:nvGrpSpPr>
        <p:grpSpPr>
          <a:xfrm>
            <a:off x="901824" y="2428525"/>
            <a:ext cx="7591105" cy="308140"/>
            <a:chOff x="431403" y="1239468"/>
            <a:chExt cx="4406516" cy="352200"/>
          </a:xfrm>
        </p:grpSpPr>
        <p:sp>
          <p:nvSpPr>
            <p:cNvPr id="1400" name="Google Shape;1400;p51"/>
            <p:cNvSpPr/>
            <p:nvPr/>
          </p:nvSpPr>
          <p:spPr>
            <a:xfrm>
              <a:off x="431403" y="1239468"/>
              <a:ext cx="4405500" cy="352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01" name="Google Shape;1401;p51"/>
            <p:cNvSpPr txBox="1"/>
            <p:nvPr/>
          </p:nvSpPr>
          <p:spPr>
            <a:xfrm>
              <a:off x="432419" y="1283045"/>
              <a:ext cx="44055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List two reasons why we should make healthy food choices:</a:t>
              </a:r>
              <a:endParaRPr sz="1000" b="0" i="0" u="none" strike="noStrike" cap="none">
                <a:solidFill>
                  <a:schemeClr val="dk1"/>
                </a:solidFill>
                <a:latin typeface="Raleway Medium"/>
                <a:ea typeface="Raleway Medium"/>
                <a:cs typeface="Raleway Medium"/>
                <a:sym typeface="Raleway Medium"/>
              </a:endParaRPr>
            </a:p>
          </p:txBody>
        </p:sp>
      </p:grpSp>
      <p:sp>
        <p:nvSpPr>
          <p:cNvPr id="1402" name="Google Shape;1402;p51"/>
          <p:cNvSpPr/>
          <p:nvPr/>
        </p:nvSpPr>
        <p:spPr>
          <a:xfrm>
            <a:off x="4752325" y="2839725"/>
            <a:ext cx="37425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2.</a:t>
            </a:r>
            <a:endParaRPr sz="1300" b="0" i="0" u="none" strike="noStrike" cap="none">
              <a:solidFill>
                <a:srgbClr val="000000"/>
              </a:solidFill>
              <a:latin typeface="Arial"/>
              <a:ea typeface="Arial"/>
              <a:cs typeface="Arial"/>
              <a:sym typeface="Arial"/>
            </a:endParaRPr>
          </a:p>
        </p:txBody>
      </p:sp>
      <p:sp>
        <p:nvSpPr>
          <p:cNvPr id="1403" name="Google Shape;1403;p51"/>
          <p:cNvSpPr/>
          <p:nvPr/>
        </p:nvSpPr>
        <p:spPr>
          <a:xfrm>
            <a:off x="912396" y="4029000"/>
            <a:ext cx="7591200" cy="602100"/>
          </a:xfrm>
          <a:prstGeom prst="roundRect">
            <a:avLst>
              <a:gd name="adj" fmla="val 10511"/>
            </a:avLst>
          </a:prstGeom>
          <a:solidFill>
            <a:schemeClr val="lt1"/>
          </a:solidFill>
          <a:ln w="9525" cap="flat" cmpd="sng">
            <a:solidFill>
              <a:srgbClr val="00ABFF"/>
            </a:solidFill>
            <a:prstDash val="solid"/>
            <a:round/>
            <a:headEnd type="none" w="sm" len="sm"/>
            <a:tailEnd type="none" w="sm" len="sm"/>
          </a:ln>
        </p:spPr>
        <p:txBody>
          <a:bodyPr spcFirstLastPara="1" wrap="square" lIns="27425" tIns="27425" rIns="27425" bIns="27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chemeClr val="dk1"/>
                </a:solidFill>
                <a:latin typeface="Raleway Medium"/>
                <a:ea typeface="Raleway Medium"/>
                <a:cs typeface="Raleway Medium"/>
                <a:sym typeface="Raleway Medium"/>
              </a:rPr>
              <a:t>1.</a:t>
            </a:r>
            <a:endParaRPr sz="1300" b="0" i="0" u="none" strike="noStrike" cap="none">
              <a:solidFill>
                <a:srgbClr val="000000"/>
              </a:solidFill>
              <a:latin typeface="Arial"/>
              <a:ea typeface="Arial"/>
              <a:cs typeface="Arial"/>
              <a:sym typeface="Arial"/>
            </a:endParaRPr>
          </a:p>
        </p:txBody>
      </p:sp>
      <p:grpSp>
        <p:nvGrpSpPr>
          <p:cNvPr id="1404" name="Google Shape;1404;p51"/>
          <p:cNvGrpSpPr/>
          <p:nvPr/>
        </p:nvGrpSpPr>
        <p:grpSpPr>
          <a:xfrm>
            <a:off x="901832" y="3617789"/>
            <a:ext cx="7630024" cy="308140"/>
            <a:chOff x="431402" y="1239456"/>
            <a:chExt cx="6412324" cy="352200"/>
          </a:xfrm>
        </p:grpSpPr>
        <p:sp>
          <p:nvSpPr>
            <p:cNvPr id="1405" name="Google Shape;1405;p51"/>
            <p:cNvSpPr/>
            <p:nvPr/>
          </p:nvSpPr>
          <p:spPr>
            <a:xfrm>
              <a:off x="431402" y="1239456"/>
              <a:ext cx="6411300" cy="352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406" name="Google Shape;1406;p51"/>
            <p:cNvSpPr txBox="1"/>
            <p:nvPr/>
          </p:nvSpPr>
          <p:spPr>
            <a:xfrm>
              <a:off x="432426" y="1283045"/>
              <a:ext cx="6411300" cy="265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Give one reason why having a school garden would encourage children to eat to healthy food:</a:t>
              </a:r>
              <a:endParaRPr sz="1000" b="0" i="0" u="none" strike="noStrike" cap="none">
                <a:solidFill>
                  <a:schemeClr val="dk1"/>
                </a:solidFill>
                <a:latin typeface="Raleway Medium"/>
                <a:ea typeface="Raleway Medium"/>
                <a:cs typeface="Raleway Medium"/>
                <a:sym typeface="Raleway Medium"/>
              </a:endParaRPr>
            </a:p>
          </p:txBody>
        </p:sp>
      </p:grpSp>
      <p:sp>
        <p:nvSpPr>
          <p:cNvPr id="1407" name="Google Shape;1407;p51"/>
          <p:cNvSpPr txBox="1"/>
          <p:nvPr/>
        </p:nvSpPr>
        <p:spPr>
          <a:xfrm>
            <a:off x="337450" y="1650450"/>
            <a:ext cx="510600" cy="538800"/>
          </a:xfrm>
          <a:prstGeom prst="rect">
            <a:avLst/>
          </a:prstGeom>
          <a:noFill/>
          <a:ln>
            <a:noFill/>
          </a:ln>
        </p:spPr>
        <p:txBody>
          <a:bodyPr spcFirstLastPara="1" wrap="square" lIns="91425" tIns="91425" rIns="91425" bIns="91425" anchor="t" anchorCtr="0">
            <a:sp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3</a:t>
            </a:r>
            <a:endParaRPr sz="1400" b="0" i="0" u="none" strike="noStrike" cap="none">
              <a:solidFill>
                <a:srgbClr val="000000"/>
              </a:solidFill>
              <a:latin typeface="Arial"/>
              <a:ea typeface="Arial"/>
              <a:cs typeface="Arial"/>
              <a:sym typeface="Arial"/>
            </a:endParaRPr>
          </a:p>
        </p:txBody>
      </p:sp>
      <p:sp>
        <p:nvSpPr>
          <p:cNvPr id="1408" name="Google Shape;1408;p51"/>
          <p:cNvSpPr txBox="1"/>
          <p:nvPr/>
        </p:nvSpPr>
        <p:spPr>
          <a:xfrm>
            <a:off x="337450" y="2839725"/>
            <a:ext cx="510600" cy="538800"/>
          </a:xfrm>
          <a:prstGeom prst="rect">
            <a:avLst/>
          </a:prstGeom>
          <a:noFill/>
          <a:ln>
            <a:noFill/>
          </a:ln>
        </p:spPr>
        <p:txBody>
          <a:bodyPr spcFirstLastPara="1" wrap="square" lIns="91425" tIns="91425" rIns="91425" bIns="91425" anchor="t" anchorCtr="0">
            <a:sp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2</a:t>
            </a:r>
            <a:endParaRPr sz="1400" b="0" i="0" u="none" strike="noStrike" cap="none">
              <a:solidFill>
                <a:srgbClr val="000000"/>
              </a:solidFill>
              <a:latin typeface="Arial"/>
              <a:ea typeface="Arial"/>
              <a:cs typeface="Arial"/>
              <a:sym typeface="Arial"/>
            </a:endParaRPr>
          </a:p>
        </p:txBody>
      </p:sp>
      <p:sp>
        <p:nvSpPr>
          <p:cNvPr id="1409" name="Google Shape;1409;p51"/>
          <p:cNvSpPr txBox="1"/>
          <p:nvPr/>
        </p:nvSpPr>
        <p:spPr>
          <a:xfrm>
            <a:off x="337450" y="4029000"/>
            <a:ext cx="510600" cy="538800"/>
          </a:xfrm>
          <a:prstGeom prst="rect">
            <a:avLst/>
          </a:prstGeom>
          <a:noFill/>
          <a:ln>
            <a:noFill/>
          </a:ln>
        </p:spPr>
        <p:txBody>
          <a:bodyPr spcFirstLastPara="1" wrap="square" lIns="91425" tIns="91425" rIns="91425" bIns="91425" anchor="t" anchorCtr="0">
            <a:sp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1</a:t>
            </a:r>
            <a:endParaRPr sz="1400" b="0" i="0" u="none" strike="noStrike" cap="none">
              <a:solidFill>
                <a:srgbClr val="000000"/>
              </a:solidFill>
              <a:latin typeface="Arial"/>
              <a:ea typeface="Arial"/>
              <a:cs typeface="Arial"/>
              <a:sym typeface="Arial"/>
            </a:endParaRPr>
          </a:p>
        </p:txBody>
      </p:sp>
      <p:pic>
        <p:nvPicPr>
          <p:cNvPr id="1410" name="Google Shape;1410;p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18369" y="675500"/>
            <a:ext cx="367200" cy="367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p52" descr="A bowl of fruit salad&#10;&#10;AI-generated content may be incorrect."/>
          <p:cNvPicPr preferRelativeResize="0"/>
          <p:nvPr/>
        </p:nvPicPr>
        <p:blipFill rotWithShape="1">
          <a:blip r:embed="rId3">
            <a:alphaModFix/>
          </a:blip>
          <a:srcRect/>
          <a:stretch/>
        </p:blipFill>
        <p:spPr>
          <a:xfrm>
            <a:off x="5249179" y="265650"/>
            <a:ext cx="3671257" cy="4611150"/>
          </a:xfrm>
          <a:prstGeom prst="rect">
            <a:avLst/>
          </a:prstGeom>
          <a:noFill/>
          <a:ln>
            <a:noFill/>
          </a:ln>
        </p:spPr>
      </p:pic>
      <p:sp>
        <p:nvSpPr>
          <p:cNvPr id="1416" name="Google Shape;1416;p5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SNACK ATTACK</a:t>
            </a:r>
            <a:endParaRPr sz="2300" b="1" i="0" u="none" strike="noStrike" cap="none">
              <a:solidFill>
                <a:schemeClr val="dk1"/>
              </a:solidFill>
              <a:latin typeface="Oswald"/>
              <a:ea typeface="Oswald"/>
              <a:cs typeface="Oswald"/>
              <a:sym typeface="Oswald"/>
            </a:endParaRPr>
          </a:p>
        </p:txBody>
      </p:sp>
      <p:pic>
        <p:nvPicPr>
          <p:cNvPr id="1417" name="Google Shape;1417;p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418" name="Google Shape;1418;p52"/>
          <p:cNvSpPr txBox="1"/>
          <p:nvPr/>
        </p:nvSpPr>
        <p:spPr>
          <a:xfrm>
            <a:off x="420400" y="1092950"/>
            <a:ext cx="32439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Snack fruit salad with honey yoghurt</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1419" name="Google Shape;1419;p52"/>
          <p:cNvSpPr txBox="1"/>
          <p:nvPr/>
        </p:nvSpPr>
        <p:spPr>
          <a:xfrm>
            <a:off x="528972" y="1436500"/>
            <a:ext cx="228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Oswald SemiBold"/>
                <a:ea typeface="Oswald SemiBold"/>
                <a:cs typeface="Oswald SemiBold"/>
                <a:sym typeface="Oswald SemiBold"/>
              </a:rPr>
              <a:t>INGREDIENTS</a:t>
            </a:r>
            <a:endParaRPr sz="1300" b="0" i="0" u="none" strike="noStrike" cap="none">
              <a:solidFill>
                <a:schemeClr val="dk1"/>
              </a:solidFill>
              <a:latin typeface="Oswald SemiBold"/>
              <a:ea typeface="Oswald SemiBold"/>
              <a:cs typeface="Oswald SemiBold"/>
              <a:sym typeface="Oswald SemiBold"/>
            </a:endParaRPr>
          </a:p>
        </p:txBody>
      </p:sp>
      <p:sp>
        <p:nvSpPr>
          <p:cNvPr id="1420" name="Google Shape;1420;p52"/>
          <p:cNvSpPr txBox="1"/>
          <p:nvPr/>
        </p:nvSpPr>
        <p:spPr>
          <a:xfrm>
            <a:off x="469775" y="1746100"/>
            <a:ext cx="2042700" cy="9390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6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400g yoghurt</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50g pepitas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50g sunflower seeds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100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50g walnuts</a:t>
            </a:r>
            <a:endParaRPr sz="1000" b="0" i="0" u="none" strike="noStrike" cap="none">
              <a:solidFill>
                <a:schemeClr val="dk1"/>
              </a:solidFill>
              <a:latin typeface="Raleway"/>
              <a:ea typeface="Raleway"/>
              <a:cs typeface="Raleway"/>
              <a:sym typeface="Raleway"/>
            </a:endParaRPr>
          </a:p>
        </p:txBody>
      </p:sp>
      <p:sp>
        <p:nvSpPr>
          <p:cNvPr id="1421" name="Google Shape;1421;p52"/>
          <p:cNvSpPr txBox="1"/>
          <p:nvPr/>
        </p:nvSpPr>
        <p:spPr>
          <a:xfrm>
            <a:off x="469775" y="2776450"/>
            <a:ext cx="2042700" cy="1821300"/>
          </a:xfrm>
          <a:prstGeom prst="rect">
            <a:avLst/>
          </a:prstGeom>
          <a:noFill/>
          <a:ln>
            <a:noFill/>
          </a:ln>
        </p:spPr>
        <p:txBody>
          <a:bodyPr spcFirstLastPara="1" wrap="square" lIns="91425" tIns="91425" rIns="91425" bIns="91425" anchor="t" anchorCtr="0">
            <a:spAutoFit/>
          </a:bodyPr>
          <a:lstStyle/>
          <a:p>
            <a:pPr marL="0" marR="0" lvl="0" indent="0" algn="l" rtl="0">
              <a:lnSpc>
                <a:spcPct val="60000"/>
              </a:lnSpc>
              <a:spcBef>
                <a:spcPts val="0"/>
              </a:spcBef>
              <a:spcAft>
                <a:spcPts val="0"/>
              </a:spcAft>
              <a:buClr>
                <a:srgbClr val="000000"/>
              </a:buClr>
              <a:buSzPts val="1000"/>
              <a:buFont typeface="Arial"/>
              <a:buNone/>
            </a:pPr>
            <a:r>
              <a:rPr lang="en" sz="1000" b="0" i="0" u="none" strike="noStrike" cap="none">
                <a:solidFill>
                  <a:schemeClr val="dk1"/>
                </a:solidFill>
                <a:latin typeface="Raleway Medium"/>
                <a:ea typeface="Raleway Medium"/>
                <a:cs typeface="Raleway Medium"/>
                <a:sym typeface="Raleway Medium"/>
              </a:rPr>
              <a:t>Fruit</a:t>
            </a:r>
            <a:endParaRPr sz="1000" b="0" i="0" u="none" strike="noStrike" cap="none">
              <a:solidFill>
                <a:schemeClr val="dk1"/>
              </a:solidFill>
              <a:latin typeface="Raleway Medium"/>
              <a:ea typeface="Raleway Medium"/>
              <a:cs typeface="Raleway Medium"/>
              <a:sym typeface="Raleway Medium"/>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apple</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punnet of strawberries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punnet blueberries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bunch grapes</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pineapple</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kiwi fruit</a:t>
            </a:r>
            <a:endParaRPr sz="1000" b="0" i="0" u="none" strike="noStrike" cap="none">
              <a:solidFill>
                <a:schemeClr val="dk1"/>
              </a:solidFill>
              <a:latin typeface="Raleway"/>
              <a:ea typeface="Raleway"/>
              <a:cs typeface="Raleway"/>
              <a:sym typeface="Raleway"/>
            </a:endParaRPr>
          </a:p>
          <a:p>
            <a:pPr marL="182880" marR="0" lvl="0" indent="-182880" algn="l" rtl="0">
              <a:lnSpc>
                <a:spcPct val="60000"/>
              </a:lnSpc>
              <a:spcBef>
                <a:spcPts val="1000"/>
              </a:spcBef>
              <a:spcAft>
                <a:spcPts val="100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1 orange</a:t>
            </a:r>
            <a:endParaRPr sz="1400" b="0" i="0" u="none" strike="noStrike" cap="none">
              <a:solidFill>
                <a:srgbClr val="000000"/>
              </a:solidFill>
              <a:latin typeface="Arial"/>
              <a:ea typeface="Arial"/>
              <a:cs typeface="Arial"/>
              <a:sym typeface="Arial"/>
            </a:endParaRPr>
          </a:p>
        </p:txBody>
      </p:sp>
      <p:sp>
        <p:nvSpPr>
          <p:cNvPr id="1422" name="Google Shape;1422;p52"/>
          <p:cNvSpPr txBox="1"/>
          <p:nvPr/>
        </p:nvSpPr>
        <p:spPr>
          <a:xfrm>
            <a:off x="2595400" y="1745575"/>
            <a:ext cx="2236500" cy="1672500"/>
          </a:xfrm>
          <a:prstGeom prst="rect">
            <a:avLst/>
          </a:prstGeom>
          <a:noFill/>
          <a:ln>
            <a:noFill/>
          </a:ln>
        </p:spPr>
        <p:txBody>
          <a:bodyPr spcFirstLastPara="1" wrap="square" lIns="91425" tIns="91425" rIns="91425" bIns="91425" anchor="t" anchorCtr="0">
            <a:spAutoFit/>
          </a:bodyPr>
          <a:lstStyle/>
          <a:p>
            <a:pPr marL="182880" marR="0" lvl="0" indent="-182880" algn="l" rtl="0">
              <a:lnSpc>
                <a:spcPct val="100000"/>
              </a:lnSpc>
              <a:spcBef>
                <a:spcPts val="0"/>
              </a:spcBef>
              <a:spcAft>
                <a:spcPts val="0"/>
              </a:spcAft>
              <a:buClr>
                <a:schemeClr val="dk1"/>
              </a:buClr>
              <a:buSzPts val="1000"/>
              <a:buFont typeface="Raleway"/>
              <a:buAutoNum type="arabicPeriod"/>
            </a:pPr>
            <a:r>
              <a:rPr lang="en" sz="1000" b="0" i="0" u="none" strike="noStrike" cap="none">
                <a:solidFill>
                  <a:schemeClr val="dk1"/>
                </a:solidFill>
                <a:latin typeface="Raleway"/>
                <a:ea typeface="Raleway"/>
                <a:cs typeface="Raleway"/>
                <a:sym typeface="Raleway"/>
              </a:rPr>
              <a:t>Combine the seeds and nuts on an oven tray. Roast for 5 minutes until toasted</a:t>
            </a:r>
            <a:endParaRPr sz="10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1000"/>
              </a:spcBef>
              <a:spcAft>
                <a:spcPts val="0"/>
              </a:spcAft>
              <a:buClr>
                <a:schemeClr val="dk1"/>
              </a:buClr>
              <a:buSzPts val="1000"/>
              <a:buFont typeface="Raleway"/>
              <a:buAutoNum type="arabicPeriod"/>
            </a:pPr>
            <a:r>
              <a:rPr lang="en" sz="1000" b="0" i="0" u="none" strike="noStrike" cap="none">
                <a:solidFill>
                  <a:schemeClr val="dk1"/>
                </a:solidFill>
                <a:latin typeface="Raleway"/>
                <a:ea typeface="Raleway"/>
                <a:cs typeface="Raleway"/>
                <a:sym typeface="Raleway"/>
              </a:rPr>
              <a:t>Cut fruit and combine in a large mixing bowl</a:t>
            </a:r>
            <a:endParaRPr sz="10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1000"/>
              </a:spcBef>
              <a:spcAft>
                <a:spcPts val="1000"/>
              </a:spcAft>
              <a:buClr>
                <a:schemeClr val="dk1"/>
              </a:buClr>
              <a:buSzPts val="1000"/>
              <a:buFont typeface="Raleway"/>
              <a:buAutoNum type="arabicPeriod"/>
            </a:pPr>
            <a:r>
              <a:rPr lang="en" sz="1000" b="0" i="0" u="none" strike="noStrike" cap="none">
                <a:solidFill>
                  <a:schemeClr val="dk1"/>
                </a:solidFill>
                <a:latin typeface="Raleway"/>
                <a:ea typeface="Raleway"/>
                <a:cs typeface="Raleway"/>
                <a:sym typeface="Raleway"/>
              </a:rPr>
              <a:t>Serve fruit topped with yoghurt and the seeds for a perfect sweet snack</a:t>
            </a:r>
            <a:endParaRPr sz="1000" b="0" i="0" u="none" strike="noStrike" cap="none">
              <a:solidFill>
                <a:schemeClr val="dk1"/>
              </a:solidFill>
              <a:latin typeface="Raleway"/>
              <a:ea typeface="Raleway"/>
              <a:cs typeface="Raleway"/>
              <a:sym typeface="Raleway"/>
            </a:endParaRPr>
          </a:p>
        </p:txBody>
      </p:sp>
      <p:sp>
        <p:nvSpPr>
          <p:cNvPr id="1423" name="Google Shape;1423;p52"/>
          <p:cNvSpPr txBox="1"/>
          <p:nvPr/>
        </p:nvSpPr>
        <p:spPr>
          <a:xfrm>
            <a:off x="2654597" y="1436500"/>
            <a:ext cx="22821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Oswald SemiBold"/>
                <a:ea typeface="Oswald SemiBold"/>
                <a:cs typeface="Oswald SemiBold"/>
                <a:sym typeface="Oswald SemiBold"/>
              </a:rPr>
              <a:t>INSTRUCTIONS</a:t>
            </a:r>
            <a:endParaRPr sz="1300" b="0" i="0" u="none" strike="noStrike" cap="none">
              <a:solidFill>
                <a:schemeClr val="dk1"/>
              </a:solidFill>
              <a:latin typeface="Oswald SemiBold"/>
              <a:ea typeface="Oswald SemiBold"/>
              <a:cs typeface="Oswald SemiBold"/>
              <a:sym typeface="Oswald SemiBold"/>
            </a:endParaRPr>
          </a:p>
        </p:txBody>
      </p:sp>
      <p:pic>
        <p:nvPicPr>
          <p:cNvPr id="1424" name="Google Shape;1424;p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285405">
            <a:off x="4247091" y="3526153"/>
            <a:ext cx="1161176" cy="110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THE FIVE FOOD GROUPS</a:t>
            </a:r>
            <a:endParaRPr sz="2300" b="1" i="0" u="none" strike="noStrike" cap="none" dirty="0">
              <a:solidFill>
                <a:schemeClr val="dk1"/>
              </a:solidFill>
              <a:latin typeface="Oswald"/>
              <a:ea typeface="Oswald"/>
              <a:cs typeface="Oswald"/>
              <a:sym typeface="Oswald"/>
            </a:endParaRPr>
          </a:p>
        </p:txBody>
      </p:sp>
      <p:pic>
        <p:nvPicPr>
          <p:cNvPr id="3" name="Picture 2" descr="A cartoon of a child holding a ball&#10;&#10;AI-generated content may be incorrect.">
            <a:extLst>
              <a:ext uri="{FF2B5EF4-FFF2-40B4-BE49-F238E27FC236}">
                <a16:creationId xmlns:a16="http://schemas.microsoft.com/office/drawing/2014/main" id="{FC100F10-A756-25C0-7BF5-7CC0389680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808" y="738367"/>
            <a:ext cx="2647080" cy="4214430"/>
          </a:xfrm>
          <a:prstGeom prst="rect">
            <a:avLst/>
          </a:prstGeom>
        </p:spPr>
      </p:pic>
      <p:pic>
        <p:nvPicPr>
          <p:cNvPr id="2" name="Online Media 12" descr="Coles Healthy Kicks - Five for the Win">
            <a:hlinkClick r:id="rId5"/>
            <a:extLst>
              <a:ext uri="{FF2B5EF4-FFF2-40B4-BE49-F238E27FC236}">
                <a16:creationId xmlns:a16="http://schemas.microsoft.com/office/drawing/2014/main" id="{F3B2541B-F7E5-CCEE-845B-9247A242BEBB}"/>
              </a:ext>
            </a:extLst>
          </p:cNvPr>
          <p:cNvPicPr>
            <a:picLocks noRot="1" noChangeAspect="1"/>
          </p:cNvPicPr>
          <p:nvPr>
            <a:videoFile r:link="rId1"/>
          </p:nvPr>
        </p:nvPicPr>
        <p:blipFill>
          <a:blip r:embed="rId6"/>
          <a:stretch>
            <a:fillRect/>
          </a:stretch>
        </p:blipFill>
        <p:spPr>
          <a:xfrm>
            <a:off x="527499" y="1222460"/>
            <a:ext cx="5971721" cy="3364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MY LUNCHBOX</a:t>
            </a:r>
            <a:endParaRPr sz="2300" b="1" i="0" u="none" strike="noStrike" cap="none" dirty="0">
              <a:solidFill>
                <a:schemeClr val="dk1"/>
              </a:solidFill>
              <a:latin typeface="Oswald"/>
              <a:ea typeface="Oswald"/>
              <a:cs typeface="Oswald"/>
              <a:sym typeface="Oswald"/>
            </a:endParaRPr>
          </a:p>
        </p:txBody>
      </p:sp>
      <p:pic>
        <p:nvPicPr>
          <p:cNvPr id="5" name="Picture 4" descr="A cartoon of a child jumping&#10;&#10;AI-generated content may be incorrect.">
            <a:extLst>
              <a:ext uri="{FF2B5EF4-FFF2-40B4-BE49-F238E27FC236}">
                <a16:creationId xmlns:a16="http://schemas.microsoft.com/office/drawing/2014/main" id="{C1DD91BD-2E13-FE6B-D00F-29411C41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7428" y="843872"/>
            <a:ext cx="2365061" cy="4121523"/>
          </a:xfrm>
          <a:prstGeom prst="rect">
            <a:avLst/>
          </a:prstGeom>
        </p:spPr>
      </p:pic>
      <p:pic>
        <p:nvPicPr>
          <p:cNvPr id="2" name="Online Media 13" descr="Coles Healthy Kicks - My Lunchbox">
            <a:hlinkClick r:id="rId5"/>
            <a:extLst>
              <a:ext uri="{FF2B5EF4-FFF2-40B4-BE49-F238E27FC236}">
                <a16:creationId xmlns:a16="http://schemas.microsoft.com/office/drawing/2014/main" id="{6082A1F9-C532-6BCE-6EA5-3B3C32FDEE79}"/>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1665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FUELING OUR BODIES</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football&#10;&#10;AI-generated content may be incorrect.">
            <a:extLst>
              <a:ext uri="{FF2B5EF4-FFF2-40B4-BE49-F238E27FC236}">
                <a16:creationId xmlns:a16="http://schemas.microsoft.com/office/drawing/2014/main" id="{E87B424C-6C26-AA60-A787-F3B271575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145" y="1457173"/>
            <a:ext cx="2979953" cy="3554302"/>
          </a:xfrm>
          <a:prstGeom prst="rect">
            <a:avLst/>
          </a:prstGeom>
        </p:spPr>
      </p:pic>
      <p:pic>
        <p:nvPicPr>
          <p:cNvPr id="2" name="Online Media 14" descr="Coles Healthy Kicks - Fuelling our Bodies">
            <a:hlinkClick r:id="rId5"/>
            <a:extLst>
              <a:ext uri="{FF2B5EF4-FFF2-40B4-BE49-F238E27FC236}">
                <a16:creationId xmlns:a16="http://schemas.microsoft.com/office/drawing/2014/main" id="{6DA22448-C3DA-1879-5207-ABB99E891D03}"/>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0180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FOOD AND CULTURE</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red football&#10;&#10;AI-generated content may be incorrect.">
            <a:extLst>
              <a:ext uri="{FF2B5EF4-FFF2-40B4-BE49-F238E27FC236}">
                <a16:creationId xmlns:a16="http://schemas.microsoft.com/office/drawing/2014/main" id="{A1E55EA8-4A10-E2E1-3183-D733A5E0E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761" y="1555619"/>
            <a:ext cx="3157794" cy="3441186"/>
          </a:xfrm>
          <a:prstGeom prst="rect">
            <a:avLst/>
          </a:prstGeom>
        </p:spPr>
      </p:pic>
      <p:pic>
        <p:nvPicPr>
          <p:cNvPr id="2" name="Online Media 16" descr="Coles Healthy Kicks - Food &amp; Culture">
            <a:hlinkClick r:id="rId5"/>
            <a:extLst>
              <a:ext uri="{FF2B5EF4-FFF2-40B4-BE49-F238E27FC236}">
                <a16:creationId xmlns:a16="http://schemas.microsoft.com/office/drawing/2014/main" id="{45AE1B81-7483-6B7B-B001-8FA829966294}"/>
              </a:ext>
            </a:extLst>
          </p:cNvPr>
          <p:cNvPicPr>
            <a:picLocks noRot="1" noChangeAspect="1"/>
          </p:cNvPicPr>
          <p:nvPr>
            <a:videoFile r:link="rId1"/>
          </p:nvPr>
        </p:nvPicPr>
        <p:blipFill>
          <a:blip r:embed="rId6"/>
          <a:stretch>
            <a:fillRect/>
          </a:stretch>
        </p:blipFill>
        <p:spPr>
          <a:xfrm>
            <a:off x="527498" y="1222459"/>
            <a:ext cx="5971721" cy="3364349"/>
          </a:xfrm>
          <a:prstGeom prst="rect">
            <a:avLst/>
          </a:prstGeom>
        </p:spPr>
      </p:pic>
    </p:spTree>
    <p:extLst>
      <p:ext uri="{BB962C8B-B14F-4D97-AF65-F5344CB8AC3E}">
        <p14:creationId xmlns:p14="http://schemas.microsoft.com/office/powerpoint/2010/main" val="34891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546e96-2dc3-4911-80f1-64d519732f83">
      <Value>1</Value>
    </TaxCatchAll>
    <lcf76f155ced4ddcb4097134ff3c332f xmlns="8ca57aab-2f66-4751-93ac-1c8bec9935bf">
      <Terms xmlns="http://schemas.microsoft.com/office/infopath/2007/PartnerControls"/>
    </lcf76f155ced4ddcb4097134ff3c332f>
    <NavigatorClassification xmlns="42546e96-2dc3-4911-80f1-64d519732f83">Team</NavigatorClassification>
    <oc3ced3e220744ebad7dfdc3bca1d5e6 xmlns="42546e96-2dc3-4911-80f1-64d519732f83">
      <Terms xmlns="http://schemas.microsoft.com/office/infopath/2007/PartnerControls">
        <TermInfo xmlns="http://schemas.microsoft.com/office/infopath/2007/PartnerControls">
          <TermName xmlns="http://schemas.microsoft.com/office/infopath/2007/PartnerControls">Game Development</TermName>
          <TermId xmlns="http://schemas.microsoft.com/office/infopath/2007/PartnerControls">67f3fd0b-4e00-43bd-a673-9c71820ed4e7</TermId>
        </TermInfo>
      </Terms>
    </oc3ced3e220744ebad7dfdc3bca1d5e6>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27E86833E90449BDCD867460685A59" ma:contentTypeVersion="24" ma:contentTypeDescription="Create a new document." ma:contentTypeScope="" ma:versionID="b53b242a2d52eb2c6bc8bd44acb9c6ad">
  <xsd:schema xmlns:xsd="http://www.w3.org/2001/XMLSchema" xmlns:xs="http://www.w3.org/2001/XMLSchema" xmlns:p="http://schemas.microsoft.com/office/2006/metadata/properties" xmlns:ns2="42546e96-2dc3-4911-80f1-64d519732f83" xmlns:ns3="8ca57aab-2f66-4751-93ac-1c8bec9935bf" targetNamespace="http://schemas.microsoft.com/office/2006/metadata/properties" ma:root="true" ma:fieldsID="3550c325357229a4e175c8b02ef0e213" ns2:_="" ns3:_="">
    <xsd:import namespace="42546e96-2dc3-4911-80f1-64d519732f83"/>
    <xsd:import namespace="8ca57aab-2f66-4751-93ac-1c8bec9935bf"/>
    <xsd:element name="properties">
      <xsd:complexType>
        <xsd:sequence>
          <xsd:element name="documentManagement">
            <xsd:complexType>
              <xsd:all>
                <xsd:element ref="ns2:oc3ced3e220744ebad7dfdc3bca1d5e6" minOccurs="0"/>
                <xsd:element ref="ns2:TaxCatchAll" minOccurs="0"/>
                <xsd:element ref="ns2:NavigatorClassification"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46e96-2dc3-4911-80f1-64d519732f83" elementFormDefault="qualified">
    <xsd:import namespace="http://schemas.microsoft.com/office/2006/documentManagement/types"/>
    <xsd:import namespace="http://schemas.microsoft.com/office/infopath/2007/PartnerControls"/>
    <xsd:element name="oc3ced3e220744ebad7dfdc3bca1d5e6" ma:index="9" nillable="true" ma:taxonomy="true" ma:internalName="oc3ced3e220744ebad7dfdc3bca1d5e6" ma:taxonomyFieldName="afl_Department" ma:displayName="Department" ma:readOnly="false" ma:default="1;#Game Development|67f3fd0b-4e00-43bd-a673-9c71820ed4e7" ma:fieldId="{8c3ced3e-2207-44eb-ad7d-fdc3bca1d5e6}" ma:sspId="e52bb198-4455-42e9-ba80-ef2164bab702" ma:termSetId="065eca1f-19ba-4d8d-bba1-ce5c6c00b7c2"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5265e76-661e-4ab3-bc43-3d9830fff33f}" ma:internalName="TaxCatchAll" ma:showField="CatchAllData" ma:web="42546e96-2dc3-4911-80f1-64d519732f83">
      <xsd:complexType>
        <xsd:complexContent>
          <xsd:extension base="dms:MultiChoiceLookup">
            <xsd:sequence>
              <xsd:element name="Value" type="dms:Lookup" maxOccurs="unbounded" minOccurs="0" nillable="true"/>
            </xsd:sequence>
          </xsd:extension>
        </xsd:complexContent>
      </xsd:complexType>
    </xsd:element>
    <xsd:element name="NavigatorClassification" ma:index="11" nillable="true" ma:displayName="Site Classification" ma:default="Team" ma:internalName="NavigatorClassification" ma:readOnly="true">
      <xsd:simpleType>
        <xsd:restriction base="dms:Text"/>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a57aab-2f66-4751-93ac-1c8bec9935bf"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52bb198-4455-42e9-ba80-ef2164bab7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483C89-F97B-4059-8314-875C88332B43}">
  <ds:schemaRefs>
    <ds:schemaRef ds:uri="http://purl.org/dc/dcmitype/"/>
    <ds:schemaRef ds:uri="http://schemas.microsoft.com/office/2006/documentManagement/types"/>
    <ds:schemaRef ds:uri="http://schemas.microsoft.com/office/infopath/2007/PartnerControls"/>
    <ds:schemaRef ds:uri="http://www.w3.org/XML/1998/namespace"/>
    <ds:schemaRef ds:uri="http://purl.org/dc/elements/1.1/"/>
    <ds:schemaRef ds:uri="8ca57aab-2f66-4751-93ac-1c8bec9935bf"/>
    <ds:schemaRef ds:uri="http://schemas.openxmlformats.org/package/2006/metadata/core-properties"/>
    <ds:schemaRef ds:uri="42546e96-2dc3-4911-80f1-64d519732f8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4E630F8-E0B0-48D1-947C-7F2770118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46e96-2dc3-4911-80f1-64d519732f83"/>
    <ds:schemaRef ds:uri="8ca57aab-2f66-4751-93ac-1c8bec993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2C5F2B-E53D-46E1-AF66-0B9483470EF3}">
  <ds:schemaRefs>
    <ds:schemaRef ds:uri="http://schemas.microsoft.com/sharepoint/v3/contenttype/forms"/>
  </ds:schemaRefs>
</ds:datastoreItem>
</file>

<file path=docMetadata/LabelInfo.xml><?xml version="1.0" encoding="utf-8"?>
<clbl:labelList xmlns:clbl="http://schemas.microsoft.com/office/2020/mipLabelMetadata">
  <clbl:label id="{de10cc29-d6fc-49dd-9c2e-e09917571505}" enabled="0" method="" siteId="{de10cc29-d6fc-49dd-9c2e-e09917571505}" removed="1"/>
</clbl:labelList>
</file>

<file path=docProps/app.xml><?xml version="1.0" encoding="utf-8"?>
<Properties xmlns="http://schemas.openxmlformats.org/officeDocument/2006/extended-properties" xmlns:vt="http://schemas.openxmlformats.org/officeDocument/2006/docPropsVTypes">
  <TotalTime>95</TotalTime>
  <Words>5154</Words>
  <Application>Microsoft Office PowerPoint</Application>
  <PresentationFormat>On-screen Show (16:9)</PresentationFormat>
  <Paragraphs>774</Paragraphs>
  <Slides>56</Slides>
  <Notes>56</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Raleway SemiBold</vt:lpstr>
      <vt:lpstr>Arial</vt:lpstr>
      <vt:lpstr>Raleway Medium</vt:lpstr>
      <vt:lpstr>Raleway</vt:lpstr>
      <vt:lpstr>Oswald</vt:lpstr>
      <vt:lpstr>Oswald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Graphic Designer</dc:creator>
  <cp:lastModifiedBy>Will Hellier</cp:lastModifiedBy>
  <cp:revision>8</cp:revision>
  <dcterms:modified xsi:type="dcterms:W3CDTF">2025-08-19T23:45:18Z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0x0101004727E86833E90449BDCD867460685A59</vt:lpwstr>
  </property>
  <property fmtid="{D5CDD505-2E9C-101B-9397-08002B2CF9AE}" pid="4" name="afl_Department">
    <vt:lpwstr>1;#Game Development|67f3fd0b-4e00-43bd-a673-9c71820ed4e7</vt:lpwstr>
  </property>
</Properties>
</file>