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74"/>
  </p:notesMasterIdLst>
  <p:sldIdLst>
    <p:sldId id="256" r:id="rId5"/>
    <p:sldId id="257" r:id="rId6"/>
    <p:sldId id="258" r:id="rId7"/>
    <p:sldId id="259" r:id="rId8"/>
    <p:sldId id="260" r:id="rId9"/>
    <p:sldId id="321" r:id="rId10"/>
    <p:sldId id="330" r:id="rId11"/>
    <p:sldId id="329" r:id="rId12"/>
    <p:sldId id="328" r:id="rId13"/>
    <p:sldId id="327"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Lst>
  <p:sldSz cx="9144000" cy="5143500" type="screen16x9"/>
  <p:notesSz cx="6858000" cy="9144000"/>
  <p:embeddedFontLst>
    <p:embeddedFont>
      <p:font typeface="Mulish" charset="0"/>
      <p:regular r:id="rId75"/>
      <p:bold r:id="rId76"/>
      <p:italic r:id="rId77"/>
      <p:boldItalic r:id="rId78"/>
    </p:embeddedFont>
    <p:embeddedFont>
      <p:font typeface="Oswald" panose="00000500000000000000" pitchFamily="2" charset="0"/>
      <p:regular r:id="rId79"/>
      <p:bold r:id="rId80"/>
    </p:embeddedFont>
    <p:embeddedFont>
      <p:font typeface="Oswald SemiBold" panose="00000700000000000000" pitchFamily="2" charset="0"/>
      <p:regular r:id="rId81"/>
      <p:bold r:id="rId82"/>
    </p:embeddedFont>
    <p:embeddedFont>
      <p:font typeface="Raleway" pitchFamily="2" charset="0"/>
      <p:regular r:id="rId83"/>
      <p:bold r:id="rId84"/>
      <p:italic r:id="rId85"/>
      <p:boldItalic r:id="rId86"/>
    </p:embeddedFont>
    <p:embeddedFont>
      <p:font typeface="Raleway Medium" pitchFamily="2" charset="0"/>
      <p:regular r:id="rId87"/>
      <p:bold r:id="rId88"/>
      <p:italic r:id="rId89"/>
      <p:boldItalic r:id="rId90"/>
    </p:embeddedFont>
    <p:embeddedFont>
      <p:font typeface="Raleway SemiBold" pitchFamily="2"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747775"/>
          </p15:clr>
        </p15:guide>
        <p15:guide id="2" pos="265">
          <p15:clr>
            <a:srgbClr val="747775"/>
          </p15:clr>
        </p15:guide>
        <p15:guide id="3" pos="2766">
          <p15:clr>
            <a:srgbClr val="747775"/>
          </p15:clr>
        </p15:guide>
        <p15:guide id="4" pos="2994">
          <p15:clr>
            <a:srgbClr val="747775"/>
          </p15:clr>
        </p15:guide>
        <p15:guide id="5" pos="5495">
          <p15:clr>
            <a:srgbClr val="747775"/>
          </p15:clr>
        </p15:guide>
        <p15:guide id="6" orient="horz" pos="162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5" roundtripDataSignature="AMtx7miRgX7y16A8zOvHlhebuYnDjbO2a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phie Weston" initials="" lastIdx="3" clrIdx="0"/>
  <p:cmAuthor id="1" name="Nathan Riddingto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980E7-AC36-4246-A15F-5BC0B22B175B}" v="5" dt="2025-08-19T23:47:15.987"/>
  </p1510:revLst>
</p1510:revInfo>
</file>

<file path=ppt/tableStyles.xml><?xml version="1.0" encoding="utf-8"?>
<a:tblStyleLst xmlns:a="http://schemas.openxmlformats.org/drawingml/2006/main" def="{2C06DA1E-7CDB-4331-AD55-4DFDC0C8034A}">
  <a:tblStyle styleId="{2C06DA1E-7CDB-4331-AD55-4DFDC0C8034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53"/>
    <p:restoredTop sz="94686"/>
  </p:normalViewPr>
  <p:slideViewPr>
    <p:cSldViewPr snapToGrid="0">
      <p:cViewPr varScale="1">
        <p:scale>
          <a:sx n="90" d="100"/>
          <a:sy n="90" d="100"/>
        </p:scale>
        <p:origin x="33" y="51"/>
      </p:cViewPr>
      <p:guideLst>
        <p:guide pos="2880"/>
        <p:guide pos="265"/>
        <p:guide pos="2766"/>
        <p:guide pos="2994"/>
        <p:guide pos="5495"/>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1.xml"/><Relationship Id="rId90" Type="http://schemas.openxmlformats.org/officeDocument/2006/relationships/font" Target="fonts/font16.fntdata"/><Relationship Id="rId95" Type="http://customschemas.google.com/relationships/presentationmetadata" Target="meta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6.fntdata"/><Relationship Id="rId85" Type="http://schemas.openxmlformats.org/officeDocument/2006/relationships/font" Target="fonts/font11.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2.fntdata"/><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3.fntdata"/><Relationship Id="rId61" Type="http://schemas.openxmlformats.org/officeDocument/2006/relationships/slide" Target="slides/slide57.xml"/><Relationship Id="rId82"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3.fntdata"/><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9.fntdata"/><Relationship Id="rId98" Type="http://schemas.openxmlformats.org/officeDocument/2006/relationships/viewProps" Target="view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39853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6" name="Google Shape;56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Google Shape;61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1" name="Google Shape;62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5" name="Google Shape;645;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9" name="Google Shape;68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6" name="Google Shape;70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 name="Google Shape;71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5" name="Google Shape;73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7" name="Google Shape;757;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3" name="Google Shape;79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7" name="Google Shape;807;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5" name="Google Shape;825;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7" name="Google Shape;837;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4" name="Google Shape;84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3" name="Google Shape;86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0" name="Google Shape;87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7" name="Google Shape;877;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7" name="Google Shape;887;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6" name="Google Shape;906;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9" name="Google Shape;959;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2" name="Google Shape;1012;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3" name="Google Shape;1033;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5" name="Google Shape;1075;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7" name="Google Shape;1097;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0" name="Google Shape;1110;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7" name="Google Shape;1117;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1" name="Google Shape;1131;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0" name="Google Shape;1150;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0" name="Google Shape;1160;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7" name="Google Shape;1167;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8" name="Google Shape;1178;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0" name="Google Shape;1200;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3" name="Google Shape;1253;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0" name="Google Shape;1260;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5" name="Google Shape;1275;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2" name="Google Shape;1282;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9" name="Google Shape;1309;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5" name="Google Shape;1325;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2" name="Google Shape;1342;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9" name="Google Shape;1349;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8020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66629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05172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6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8" cy="51435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7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7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 name="Google Shape;53;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ue 3" type="titleOnly">
  <p:cSld name="TITLE_ONLY">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1"/>
        <p:cNvGrpSpPr/>
        <p:nvPr/>
      </p:nvGrpSpPr>
      <p:grpSpPr>
        <a:xfrm>
          <a:off x="0" y="0"/>
          <a:ext cx="0" cy="0"/>
          <a:chOff x="0" y="0"/>
          <a:chExt cx="0" cy="0"/>
        </a:xfrm>
      </p:grpSpPr>
      <p:sp>
        <p:nvSpPr>
          <p:cNvPr id="12" name="Google Shape;12;p68"/>
          <p:cNvSpPr/>
          <p:nvPr/>
        </p:nvSpPr>
        <p:spPr>
          <a:xfrm flipH="1">
            <a:off x="269925" y="261750"/>
            <a:ext cx="8642100" cy="4612200"/>
          </a:xfrm>
          <a:prstGeom prst="roundRect">
            <a:avLst>
              <a:gd name="adj" fmla="val 4389"/>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13" name="Google Shape;13;p6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grpSp>
        <p:nvGrpSpPr>
          <p:cNvPr id="2" name="Google Shape;28;p70">
            <a:extLst>
              <a:ext uri="{FF2B5EF4-FFF2-40B4-BE49-F238E27FC236}">
                <a16:creationId xmlns:a16="http://schemas.microsoft.com/office/drawing/2014/main" id="{9D994877-01DD-7987-B9E7-394122C9CCA6}"/>
              </a:ext>
            </a:extLst>
          </p:cNvPr>
          <p:cNvGrpSpPr/>
          <p:nvPr userDrawn="1"/>
        </p:nvGrpSpPr>
        <p:grpSpPr>
          <a:xfrm>
            <a:off x="520974" y="414425"/>
            <a:ext cx="2706857" cy="182400"/>
            <a:chOff x="420374" y="387875"/>
            <a:chExt cx="2706857" cy="182400"/>
          </a:xfrm>
        </p:grpSpPr>
        <p:sp>
          <p:nvSpPr>
            <p:cNvPr id="3" name="Google Shape;29;p70">
              <a:extLst>
                <a:ext uri="{FF2B5EF4-FFF2-40B4-BE49-F238E27FC236}">
                  <a16:creationId xmlns:a16="http://schemas.microsoft.com/office/drawing/2014/main" id="{CC688C87-ACEE-ACAE-2E2F-65FAB6C1BC97}"/>
                </a:ext>
              </a:extLst>
            </p:cNvPr>
            <p:cNvSpPr/>
            <p:nvPr/>
          </p:nvSpPr>
          <p:spPr>
            <a:xfrm>
              <a:off x="420374" y="387875"/>
              <a:ext cx="1010645"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chemeClr val="dk1"/>
                  </a:solidFill>
                  <a:latin typeface="Oswald"/>
                  <a:ea typeface="Oswald"/>
                  <a:cs typeface="Oswald"/>
                  <a:sym typeface="Oswald"/>
                </a:rPr>
                <a:t>COLES HEALTHY KICKS</a:t>
              </a:r>
              <a:endParaRPr sz="1400" b="0" i="0" u="none" strike="noStrike" cap="none" dirty="0">
                <a:solidFill>
                  <a:srgbClr val="000000"/>
                </a:solidFill>
                <a:latin typeface="Arial"/>
                <a:ea typeface="Arial"/>
                <a:cs typeface="Arial"/>
                <a:sym typeface="Arial"/>
              </a:endParaRPr>
            </a:p>
          </p:txBody>
        </p:sp>
        <p:sp>
          <p:nvSpPr>
            <p:cNvPr id="4" name="Google Shape;30;p70">
              <a:extLst>
                <a:ext uri="{FF2B5EF4-FFF2-40B4-BE49-F238E27FC236}">
                  <a16:creationId xmlns:a16="http://schemas.microsoft.com/office/drawing/2014/main" id="{D94E57E0-5B8F-2337-92B2-8A8F5287A004}"/>
                </a:ext>
              </a:extLst>
            </p:cNvPr>
            <p:cNvSpPr/>
            <p:nvPr/>
          </p:nvSpPr>
          <p:spPr>
            <a:xfrm>
              <a:off x="1431018" y="387875"/>
              <a:ext cx="1696213"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Oswald"/>
                  <a:ea typeface="Oswald"/>
                  <a:cs typeface="Oswald"/>
                  <a:sym typeface="Oswald"/>
                </a:rPr>
                <a:t>INTERACTIVE RESOURCE PACK (YEAR 3-4)</a:t>
              </a:r>
              <a:endParaRPr sz="700" b="0" i="0" u="none" strike="noStrike" cap="none" dirty="0">
                <a:solidFill>
                  <a:srgbClr val="000000"/>
                </a:solidFill>
                <a:latin typeface="Oswald"/>
                <a:ea typeface="Oswald"/>
                <a:cs typeface="Oswald"/>
                <a:sym typeface="Oswald"/>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type="secHead">
  <p:cSld name="SECTION_HEADER">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7"/>
        <p:cNvGrpSpPr/>
        <p:nvPr/>
      </p:nvGrpSpPr>
      <p:grpSpPr>
        <a:xfrm>
          <a:off x="0" y="0"/>
          <a:ext cx="0" cy="0"/>
          <a:chOff x="0" y="0"/>
          <a:chExt cx="0" cy="0"/>
        </a:xfrm>
      </p:grpSpPr>
      <p:pic>
        <p:nvPicPr>
          <p:cNvPr id="18" name="Google Shape;18;p6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965" y="-3900"/>
            <a:ext cx="9136072" cy="5143501"/>
          </a:xfrm>
          <a:prstGeom prst="rect">
            <a:avLst/>
          </a:prstGeom>
          <a:noFill/>
          <a:ln>
            <a:noFill/>
          </a:ln>
        </p:spPr>
      </p:pic>
      <p:sp>
        <p:nvSpPr>
          <p:cNvPr id="19" name="Google Shape;19;p69"/>
          <p:cNvSpPr/>
          <p:nvPr/>
        </p:nvSpPr>
        <p:spPr>
          <a:xfrm flipH="1">
            <a:off x="269925" y="261750"/>
            <a:ext cx="8642100" cy="4612200"/>
          </a:xfrm>
          <a:prstGeom prst="roundRect">
            <a:avLst>
              <a:gd name="adj" fmla="val 4389"/>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0" name="Google Shape;20;p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grpSp>
        <p:nvGrpSpPr>
          <p:cNvPr id="3" name="Google Shape;28;p70">
            <a:extLst>
              <a:ext uri="{FF2B5EF4-FFF2-40B4-BE49-F238E27FC236}">
                <a16:creationId xmlns:a16="http://schemas.microsoft.com/office/drawing/2014/main" id="{D3EA1898-C729-9888-D0C5-50E350D331E2}"/>
              </a:ext>
            </a:extLst>
          </p:cNvPr>
          <p:cNvGrpSpPr/>
          <p:nvPr userDrawn="1"/>
        </p:nvGrpSpPr>
        <p:grpSpPr>
          <a:xfrm>
            <a:off x="520974" y="414425"/>
            <a:ext cx="2706857" cy="182400"/>
            <a:chOff x="420374" y="387875"/>
            <a:chExt cx="2706857" cy="182400"/>
          </a:xfrm>
        </p:grpSpPr>
        <p:sp>
          <p:nvSpPr>
            <p:cNvPr id="4" name="Google Shape;29;p70">
              <a:extLst>
                <a:ext uri="{FF2B5EF4-FFF2-40B4-BE49-F238E27FC236}">
                  <a16:creationId xmlns:a16="http://schemas.microsoft.com/office/drawing/2014/main" id="{EA08BDD8-B78F-3121-3D5F-2B57B7881DFB}"/>
                </a:ext>
              </a:extLst>
            </p:cNvPr>
            <p:cNvSpPr/>
            <p:nvPr/>
          </p:nvSpPr>
          <p:spPr>
            <a:xfrm>
              <a:off x="420374" y="387875"/>
              <a:ext cx="1010645"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chemeClr val="dk1"/>
                  </a:solidFill>
                  <a:latin typeface="Oswald"/>
                  <a:ea typeface="Oswald"/>
                  <a:cs typeface="Oswald"/>
                  <a:sym typeface="Oswald"/>
                </a:rPr>
                <a:t>COLES HEALTHY KICKS</a:t>
              </a:r>
              <a:endParaRPr sz="1400" b="0" i="0" u="none" strike="noStrike" cap="none" dirty="0">
                <a:solidFill>
                  <a:srgbClr val="000000"/>
                </a:solidFill>
                <a:latin typeface="Arial"/>
                <a:ea typeface="Arial"/>
                <a:cs typeface="Arial"/>
                <a:sym typeface="Arial"/>
              </a:endParaRPr>
            </a:p>
          </p:txBody>
        </p:sp>
        <p:sp>
          <p:nvSpPr>
            <p:cNvPr id="5" name="Google Shape;30;p70">
              <a:extLst>
                <a:ext uri="{FF2B5EF4-FFF2-40B4-BE49-F238E27FC236}">
                  <a16:creationId xmlns:a16="http://schemas.microsoft.com/office/drawing/2014/main" id="{6D296654-A16B-F48E-946A-9F643850F7DC}"/>
                </a:ext>
              </a:extLst>
            </p:cNvPr>
            <p:cNvSpPr/>
            <p:nvPr/>
          </p:nvSpPr>
          <p:spPr>
            <a:xfrm>
              <a:off x="1431018" y="387875"/>
              <a:ext cx="1696213"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Oswald"/>
                  <a:ea typeface="Oswald"/>
                  <a:cs typeface="Oswald"/>
                  <a:sym typeface="Oswald"/>
                </a:rPr>
                <a:t>INTERACTIVE RESOURCE PACK (YEAR 3-4)</a:t>
              </a:r>
              <a:endParaRPr sz="700" b="0" i="0" u="none" strike="noStrike" cap="none" dirty="0">
                <a:solidFill>
                  <a:srgbClr val="000000"/>
                </a:solidFill>
                <a:latin typeface="Oswald"/>
                <a:ea typeface="Oswald"/>
                <a:cs typeface="Oswald"/>
                <a:sym typeface="Oswald"/>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w menu" type="tx">
  <p:cSld name="TITLE_AND_BODY">
    <p:spTree>
      <p:nvGrpSpPr>
        <p:cNvPr id="1" name="Shape 24"/>
        <p:cNvGrpSpPr/>
        <p:nvPr/>
      </p:nvGrpSpPr>
      <p:grpSpPr>
        <a:xfrm>
          <a:off x="0" y="0"/>
          <a:ext cx="0" cy="0"/>
          <a:chOff x="0" y="0"/>
          <a:chExt cx="0" cy="0"/>
        </a:xfrm>
      </p:grpSpPr>
      <p:pic>
        <p:nvPicPr>
          <p:cNvPr id="25" name="Google Shape;25;p7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965" y="-3900"/>
            <a:ext cx="9136072" cy="5143501"/>
          </a:xfrm>
          <a:prstGeom prst="rect">
            <a:avLst/>
          </a:prstGeom>
          <a:noFill/>
          <a:ln>
            <a:noFill/>
          </a:ln>
        </p:spPr>
      </p:pic>
      <p:sp>
        <p:nvSpPr>
          <p:cNvPr id="26" name="Google Shape;26;p70"/>
          <p:cNvSpPr/>
          <p:nvPr/>
        </p:nvSpPr>
        <p:spPr>
          <a:xfrm flipH="1">
            <a:off x="269925" y="261750"/>
            <a:ext cx="8642100" cy="4612200"/>
          </a:xfrm>
          <a:prstGeom prst="roundRect">
            <a:avLst>
              <a:gd name="adj" fmla="val 4389"/>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7" name="Google Shape;27;p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grpSp>
        <p:nvGrpSpPr>
          <p:cNvPr id="28" name="Google Shape;28;p70"/>
          <p:cNvGrpSpPr/>
          <p:nvPr/>
        </p:nvGrpSpPr>
        <p:grpSpPr>
          <a:xfrm>
            <a:off x="520974" y="414425"/>
            <a:ext cx="2706857" cy="182400"/>
            <a:chOff x="420374" y="387875"/>
            <a:chExt cx="2706857" cy="182400"/>
          </a:xfrm>
        </p:grpSpPr>
        <p:sp>
          <p:nvSpPr>
            <p:cNvPr id="29" name="Google Shape;29;p70"/>
            <p:cNvSpPr/>
            <p:nvPr/>
          </p:nvSpPr>
          <p:spPr>
            <a:xfrm>
              <a:off x="420374" y="387875"/>
              <a:ext cx="1010645"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chemeClr val="dk1"/>
                  </a:solidFill>
                  <a:latin typeface="Oswald"/>
                  <a:ea typeface="Oswald"/>
                  <a:cs typeface="Oswald"/>
                  <a:sym typeface="Oswald"/>
                </a:rPr>
                <a:t>COLES HEALTHY KICKS</a:t>
              </a:r>
              <a:endParaRPr sz="1400" b="0" i="0" u="none" strike="noStrike" cap="none" dirty="0">
                <a:solidFill>
                  <a:srgbClr val="000000"/>
                </a:solidFill>
                <a:latin typeface="Arial"/>
                <a:ea typeface="Arial"/>
                <a:cs typeface="Arial"/>
                <a:sym typeface="Arial"/>
              </a:endParaRPr>
            </a:p>
          </p:txBody>
        </p:sp>
        <p:sp>
          <p:nvSpPr>
            <p:cNvPr id="30" name="Google Shape;30;p70"/>
            <p:cNvSpPr/>
            <p:nvPr/>
          </p:nvSpPr>
          <p:spPr>
            <a:xfrm>
              <a:off x="1431018" y="387875"/>
              <a:ext cx="1696213"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Oswald"/>
                  <a:ea typeface="Oswald"/>
                  <a:cs typeface="Oswald"/>
                  <a:sym typeface="Oswald"/>
                </a:rPr>
                <a:t>INTERACTIVE RESOURCE PACK (YEAR 3-4)</a:t>
              </a:r>
              <a:endParaRPr sz="700" b="0" i="0" u="none" strike="noStrike" cap="none" dirty="0">
                <a:solidFill>
                  <a:srgbClr val="000000"/>
                </a:solidFill>
                <a:latin typeface="Oswald"/>
                <a:ea typeface="Oswald"/>
                <a:cs typeface="Oswald"/>
                <a:sym typeface="Oswald"/>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ue Slide" type="twoColTx">
  <p:cSld name="TITLE_AND_TWO_COLUMNS">
    <p:spTree>
      <p:nvGrpSpPr>
        <p:cNvPr id="1" name="Shape 31"/>
        <p:cNvGrpSpPr/>
        <p:nvPr/>
      </p:nvGrpSpPr>
      <p:grpSpPr>
        <a:xfrm>
          <a:off x="0" y="0"/>
          <a:ext cx="0" cy="0"/>
          <a:chOff x="0" y="0"/>
          <a:chExt cx="0" cy="0"/>
        </a:xfrm>
      </p:grpSpPr>
      <p:pic>
        <p:nvPicPr>
          <p:cNvPr id="32" name="Google Shape;32;p7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3" cy="5143496"/>
          </a:xfrm>
          <a:prstGeom prst="rect">
            <a:avLst/>
          </a:prstGeom>
          <a:noFill/>
          <a:ln>
            <a:noFill/>
          </a:ln>
        </p:spPr>
      </p:pic>
      <p:pic>
        <p:nvPicPr>
          <p:cNvPr id="33" name="Google Shape;33;p7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7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7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7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7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7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7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 name="Google Shape;46;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7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6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ideo" Target="https://player.vimeo.com/video/1105973563?app_id=122963" TargetMode="External"/><Relationship Id="rId6" Type="http://schemas.openxmlformats.org/officeDocument/2006/relationships/image" Target="../media/image26.jpeg"/><Relationship Id="rId5" Type="http://schemas.openxmlformats.org/officeDocument/2006/relationships/hyperlink" Target="https://play.afl/video/coles-healthy-kicks-hydration" TargetMode="Externa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image" Target="../media/image13.png"/><Relationship Id="rId7" Type="http://schemas.openxmlformats.org/officeDocument/2006/relationships/slide" Target="slide4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35.xml"/><Relationship Id="rId11" Type="http://schemas.openxmlformats.org/officeDocument/2006/relationships/image" Target="../media/image3.png"/><Relationship Id="rId5" Type="http://schemas.openxmlformats.org/officeDocument/2006/relationships/slide" Target="slide23.xml"/><Relationship Id="rId10" Type="http://schemas.openxmlformats.org/officeDocument/2006/relationships/image" Target="../media/image14.png"/><Relationship Id="rId4" Type="http://schemas.openxmlformats.org/officeDocument/2006/relationships/slide" Target="slide1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76.jpeg"/><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43.png"/><Relationship Id="rId4" Type="http://schemas.openxmlformats.org/officeDocument/2006/relationships/image" Target="../media/image82.png"/><Relationship Id="rId9"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90.jpe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png"/><Relationship Id="rId7"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00.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06.png"/><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38.xml.rels><?xml version="1.0" encoding="UTF-8" standalone="yes"?>
<Relationships xmlns="http://schemas.openxmlformats.org/package/2006/relationships"><Relationship Id="rId3" Type="http://schemas.openxmlformats.org/officeDocument/2006/relationships/hyperlink" Target="https://www.health.gov.au/resources/publications/australian-24-hour-movement-guidelines-for-children-5-to-12-years-and-young-people-13-to-17-years-an-integration-of-physical-activity-sedentary-behaviour-and-sleep?language=en"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109.png"/><Relationship Id="rId4" Type="http://schemas.openxmlformats.org/officeDocument/2006/relationships/hyperlink" Target="https://www.betterhealth.vic.gov.au/health/healthyliving/physical-activity-its-important#bhc-conten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hyperlink" Target="https://vimeo.com/858112829?share=copy"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U7vq1yoeX_Y"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11.jpg"/></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U7vq1yoeX_Y"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11.jpg"/></Relationships>
</file>

<file path=ppt/slides/_rels/slide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6.png"/><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125.png"/></Relationships>
</file>

<file path=ppt/slides/_rels/slide48.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49.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png"/><Relationship Id="rId9" Type="http://schemas.openxmlformats.org/officeDocument/2006/relationships/image" Target="../media/image145.pn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9.png"/><Relationship Id="rId7"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50.pn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152.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154.jpeg"/></Relationships>
</file>

<file path=ppt/slides/_rels/slide5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5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player.vimeo.com/video/1105969536?app_id=122963" TargetMode="External"/><Relationship Id="rId6" Type="http://schemas.openxmlformats.org/officeDocument/2006/relationships/image" Target="../media/image18.jpeg"/><Relationship Id="rId5" Type="http://schemas.openxmlformats.org/officeDocument/2006/relationships/hyperlink" Target="https://play.afl/video/coles-healthy-kicks-five-win" TargetMode="Externa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125.png"/><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6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64.jpeg"/></Relationships>
</file>

<file path=ppt/slides/_rels/slide6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6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66.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3.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172.jpeg"/><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01.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74.png"/></Relationships>
</file>

<file path=ppt/slides/_rels/slide6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9.png"/></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https://player.vimeo.com/video/1105971005?app_id=122963" TargetMode="External"/><Relationship Id="rId6" Type="http://schemas.openxmlformats.org/officeDocument/2006/relationships/image" Target="../media/image20.jpeg"/><Relationship Id="rId5" Type="http://schemas.openxmlformats.org/officeDocument/2006/relationships/hyperlink" Target="https://play.afl/video/coles-healthy-kicks-my-lunchbox" TargetMode="Externa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ideo" Target="https://player.vimeo.com/video/1105970019?app_id=122963" TargetMode="External"/><Relationship Id="rId6" Type="http://schemas.openxmlformats.org/officeDocument/2006/relationships/image" Target="../media/image22.jpeg"/><Relationship Id="rId5" Type="http://schemas.openxmlformats.org/officeDocument/2006/relationships/hyperlink" Target="https://play.afl/video/coles-healthy-kicks-fuelling-our-bodies"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player.vimeo.com/video/1105972773?app_id=122963" TargetMode="External"/><Relationship Id="rId6" Type="http://schemas.openxmlformats.org/officeDocument/2006/relationships/image" Target="../media/image24.jpeg"/><Relationship Id="rId5" Type="http://schemas.openxmlformats.org/officeDocument/2006/relationships/hyperlink" Target="https://play.afl/video/coles-healthy-kicks-food-culture" TargetMode="Externa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
          <p:cNvSpPr/>
          <p:nvPr/>
        </p:nvSpPr>
        <p:spPr>
          <a:xfrm>
            <a:off x="0" y="0"/>
            <a:ext cx="91128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 name="Google Shape;61;p1"/>
          <p:cNvGrpSpPr/>
          <p:nvPr/>
        </p:nvGrpSpPr>
        <p:grpSpPr>
          <a:xfrm>
            <a:off x="254224" y="250657"/>
            <a:ext cx="8599511" cy="4650158"/>
            <a:chOff x="373950" y="305900"/>
            <a:chExt cx="8476600" cy="4559425"/>
          </a:xfrm>
        </p:grpSpPr>
        <p:sp>
          <p:nvSpPr>
            <p:cNvPr id="62" name="Google Shape;62;p1"/>
            <p:cNvSpPr/>
            <p:nvPr/>
          </p:nvSpPr>
          <p:spPr>
            <a:xfrm>
              <a:off x="373950" y="383925"/>
              <a:ext cx="8396100" cy="4481400"/>
            </a:xfrm>
            <a:prstGeom prst="roundRect">
              <a:avLst>
                <a:gd name="adj" fmla="val 3530"/>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3" name="Google Shape;63;p1"/>
            <p:cNvSpPr/>
            <p:nvPr/>
          </p:nvSpPr>
          <p:spPr>
            <a:xfrm>
              <a:off x="454450" y="305900"/>
              <a:ext cx="8396100" cy="4481400"/>
            </a:xfrm>
            <a:prstGeom prst="roundRect">
              <a:avLst>
                <a:gd name="adj" fmla="val 353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64" name="Google Shape;64;p1"/>
          <p:cNvSpPr/>
          <p:nvPr/>
        </p:nvSpPr>
        <p:spPr>
          <a:xfrm>
            <a:off x="943649" y="3855275"/>
            <a:ext cx="2710800" cy="259800"/>
          </a:xfrm>
          <a:prstGeom prst="roundRect">
            <a:avLst>
              <a:gd name="adj" fmla="val 50000"/>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ctr"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Oswald"/>
                <a:ea typeface="Oswald"/>
                <a:cs typeface="Oswald"/>
                <a:sym typeface="Oswald"/>
              </a:rPr>
              <a:t>INTERACTIVE RESOURCE PACK</a:t>
            </a:r>
            <a:endParaRPr sz="1900" b="0" i="0" u="none" strike="noStrike" cap="none">
              <a:solidFill>
                <a:srgbClr val="000000"/>
              </a:solidFill>
              <a:latin typeface="Arial"/>
              <a:ea typeface="Arial"/>
              <a:cs typeface="Arial"/>
              <a:sym typeface="Arial"/>
            </a:endParaRPr>
          </a:p>
        </p:txBody>
      </p:sp>
      <p:sp>
        <p:nvSpPr>
          <p:cNvPr id="65" name="Google Shape;65;p1"/>
          <p:cNvSpPr/>
          <p:nvPr/>
        </p:nvSpPr>
        <p:spPr>
          <a:xfrm>
            <a:off x="943649" y="4221900"/>
            <a:ext cx="2710800" cy="259800"/>
          </a:xfrm>
          <a:prstGeom prst="roundRect">
            <a:avLst>
              <a:gd name="adj" fmla="val 50000"/>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Oswald"/>
                <a:ea typeface="Oswald"/>
                <a:cs typeface="Oswald"/>
                <a:sym typeface="Oswald"/>
              </a:rPr>
              <a:t>YEAR 3 -4</a:t>
            </a:r>
            <a:endParaRPr sz="1900" b="0" i="0" u="none" strike="noStrike" cap="none">
              <a:solidFill>
                <a:srgbClr val="000000"/>
              </a:solidFill>
              <a:latin typeface="Arial"/>
              <a:ea typeface="Arial"/>
              <a:cs typeface="Arial"/>
              <a:sym typeface="Arial"/>
            </a:endParaRPr>
          </a:p>
        </p:txBody>
      </p:sp>
      <p:cxnSp>
        <p:nvCxnSpPr>
          <p:cNvPr id="66" name="Google Shape;66;p1"/>
          <p:cNvCxnSpPr/>
          <p:nvPr/>
        </p:nvCxnSpPr>
        <p:spPr>
          <a:xfrm>
            <a:off x="341050" y="3561325"/>
            <a:ext cx="4138800" cy="0"/>
          </a:xfrm>
          <a:prstGeom prst="straightConnector1">
            <a:avLst/>
          </a:prstGeom>
          <a:noFill/>
          <a:ln w="9525" cap="flat" cmpd="sng">
            <a:solidFill>
              <a:schemeClr val="dk1"/>
            </a:solidFill>
            <a:prstDash val="solid"/>
            <a:round/>
            <a:headEnd type="none" w="sm" len="sm"/>
            <a:tailEnd type="none" w="sm" len="sm"/>
          </a:ln>
        </p:spPr>
      </p:cxnSp>
      <p:pic>
        <p:nvPicPr>
          <p:cNvPr id="67" name="Google Shape;67;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4307625" y="272259"/>
            <a:ext cx="4568100" cy="4524900"/>
          </a:xfrm>
          <a:prstGeom prst="round2SameRect">
            <a:avLst>
              <a:gd name="adj1" fmla="val 4109"/>
              <a:gd name="adj2" fmla="val 0"/>
            </a:avLst>
          </a:prstGeom>
          <a:noFill/>
          <a:ln w="9525" cap="flat" cmpd="sng">
            <a:solidFill>
              <a:schemeClr val="dk1"/>
            </a:solidFill>
            <a:prstDash val="solid"/>
            <a:round/>
            <a:headEnd type="none" w="sm" len="sm"/>
            <a:tailEnd type="none" w="sm" len="sm"/>
          </a:ln>
        </p:spPr>
      </p:pic>
      <p:pic>
        <p:nvPicPr>
          <p:cNvPr id="68" name="Google Shape;68;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33265" y="317735"/>
            <a:ext cx="3081624" cy="4501115"/>
          </a:xfrm>
          <a:prstGeom prst="rect">
            <a:avLst/>
          </a:prstGeom>
          <a:noFill/>
          <a:ln>
            <a:noFill/>
          </a:ln>
        </p:spPr>
      </p:pic>
      <p:pic>
        <p:nvPicPr>
          <p:cNvPr id="69" name="Google Shape;69;p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91175" y="3310925"/>
            <a:ext cx="1321625" cy="1283323"/>
          </a:xfrm>
          <a:prstGeom prst="rect">
            <a:avLst/>
          </a:prstGeom>
          <a:noFill/>
          <a:ln>
            <a:noFill/>
          </a:ln>
        </p:spPr>
      </p:pic>
      <p:pic>
        <p:nvPicPr>
          <p:cNvPr id="70" name="Google Shape;70;p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42550" y="500375"/>
            <a:ext cx="2513000" cy="1446124"/>
          </a:xfrm>
          <a:prstGeom prst="rect">
            <a:avLst/>
          </a:prstGeom>
          <a:noFill/>
          <a:ln>
            <a:noFill/>
          </a:ln>
        </p:spPr>
      </p:pic>
      <p:cxnSp>
        <p:nvCxnSpPr>
          <p:cNvPr id="71" name="Google Shape;71;p1"/>
          <p:cNvCxnSpPr/>
          <p:nvPr/>
        </p:nvCxnSpPr>
        <p:spPr>
          <a:xfrm>
            <a:off x="341050" y="2182700"/>
            <a:ext cx="4138800" cy="0"/>
          </a:xfrm>
          <a:prstGeom prst="straightConnector1">
            <a:avLst/>
          </a:prstGeom>
          <a:noFill/>
          <a:ln w="9525" cap="flat" cmpd="sng">
            <a:solidFill>
              <a:schemeClr val="dk1"/>
            </a:solidFill>
            <a:prstDash val="solid"/>
            <a:round/>
            <a:headEnd type="none" w="sm" len="sm"/>
            <a:tailEnd type="none" w="sm" len="sm"/>
          </a:ln>
        </p:spPr>
      </p:cxnSp>
      <p:pic>
        <p:nvPicPr>
          <p:cNvPr id="72" name="Google Shape;72;p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982786" y="1159375"/>
            <a:ext cx="1321625" cy="1259425"/>
          </a:xfrm>
          <a:prstGeom prst="rect">
            <a:avLst/>
          </a:prstGeom>
          <a:noFill/>
          <a:ln>
            <a:noFill/>
          </a:ln>
        </p:spPr>
      </p:pic>
      <p:pic>
        <p:nvPicPr>
          <p:cNvPr id="73" name="Google Shape;73;p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77050" y="2057812"/>
            <a:ext cx="3443999" cy="1602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0" name="Google Shape;118;p6">
            <a:extLst>
              <a:ext uri="{FF2B5EF4-FFF2-40B4-BE49-F238E27FC236}">
                <a16:creationId xmlns:a16="http://schemas.microsoft.com/office/drawing/2014/main" id="{CD67EE62-059B-CDF5-F97A-BB5FE88D9C5B}"/>
              </a:ext>
            </a:extLst>
          </p:cNvPr>
          <p:cNvSpPr txBox="1"/>
          <p:nvPr/>
        </p:nvSpPr>
        <p:spPr>
          <a:xfrm>
            <a:off x="431425" y="625250"/>
            <a:ext cx="5328806"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dirty="0">
                <a:solidFill>
                  <a:schemeClr val="dk1"/>
                </a:solidFill>
                <a:latin typeface="Oswald"/>
                <a:ea typeface="Oswald"/>
                <a:cs typeface="Oswald"/>
                <a:sym typeface="Oswald"/>
              </a:rPr>
              <a:t>CHK VIDEOS : HYDRATION</a:t>
            </a:r>
            <a:endParaRPr sz="2300" b="1" i="0" u="none" strike="noStrike" cap="none" dirty="0">
              <a:solidFill>
                <a:schemeClr val="dk1"/>
              </a:solidFill>
              <a:latin typeface="Oswald"/>
              <a:ea typeface="Oswald"/>
              <a:cs typeface="Oswald"/>
              <a:sym typeface="Oswald"/>
            </a:endParaRPr>
          </a:p>
        </p:txBody>
      </p:sp>
      <p:pic>
        <p:nvPicPr>
          <p:cNvPr id="4" name="Picture 3" descr="A cartoon of a child running with a football&#10;&#10;AI-generated content may be incorrect.">
            <a:extLst>
              <a:ext uri="{FF2B5EF4-FFF2-40B4-BE49-F238E27FC236}">
                <a16:creationId xmlns:a16="http://schemas.microsoft.com/office/drawing/2014/main" id="{301D83F0-24E3-9B39-4C4A-5581AE5E0B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2862" y="1526638"/>
            <a:ext cx="3187037" cy="3347920"/>
          </a:xfrm>
          <a:prstGeom prst="rect">
            <a:avLst/>
          </a:prstGeom>
        </p:spPr>
      </p:pic>
      <p:pic>
        <p:nvPicPr>
          <p:cNvPr id="2" name="Online Media 17" descr="Coles Healthy Kicks - Hydration">
            <a:hlinkClick r:id="rId5"/>
            <a:extLst>
              <a:ext uri="{FF2B5EF4-FFF2-40B4-BE49-F238E27FC236}">
                <a16:creationId xmlns:a16="http://schemas.microsoft.com/office/drawing/2014/main" id="{C76CC8AD-F214-B0F3-E8F7-F3D1A3785D8D}"/>
              </a:ext>
            </a:extLst>
          </p:cNvPr>
          <p:cNvPicPr>
            <a:picLocks noRot="1" noChangeAspect="1"/>
          </p:cNvPicPr>
          <p:nvPr>
            <a:videoFile r:link="rId1"/>
          </p:nvPr>
        </p:nvPicPr>
        <p:blipFill>
          <a:blip r:embed="rId6"/>
          <a:stretch>
            <a:fillRect/>
          </a:stretch>
        </p:blipFill>
        <p:spPr>
          <a:xfrm>
            <a:off x="527500" y="1222459"/>
            <a:ext cx="5971719" cy="3364349"/>
          </a:xfrm>
          <a:prstGeom prst="rect">
            <a:avLst/>
          </a:prstGeom>
        </p:spPr>
      </p:pic>
    </p:spTree>
    <p:extLst>
      <p:ext uri="{BB962C8B-B14F-4D97-AF65-F5344CB8AC3E}">
        <p14:creationId xmlns:p14="http://schemas.microsoft.com/office/powerpoint/2010/main" val="13584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7" descr="A person standing in a circle with a group of kids&#10;&#10;AI-generated content may be incorrect."/>
          <p:cNvPicPr preferRelativeResize="0"/>
          <p:nvPr/>
        </p:nvPicPr>
        <p:blipFill rotWithShape="1">
          <a:blip r:embed="rId3">
            <a:alphaModFix/>
          </a:blip>
          <a:srcRect/>
          <a:stretch/>
        </p:blipFill>
        <p:spPr>
          <a:xfrm>
            <a:off x="5241858" y="268358"/>
            <a:ext cx="3675762" cy="4608889"/>
          </a:xfrm>
          <a:prstGeom prst="rect">
            <a:avLst/>
          </a:prstGeom>
          <a:noFill/>
          <a:ln>
            <a:noFill/>
          </a:ln>
        </p:spPr>
      </p:pic>
      <p:sp>
        <p:nvSpPr>
          <p:cNvPr id="127" name="Google Shape;127;p7"/>
          <p:cNvSpPr txBox="1"/>
          <p:nvPr/>
        </p:nvSpPr>
        <p:spPr>
          <a:xfrm>
            <a:off x="431425" y="747875"/>
            <a:ext cx="55302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dk1"/>
                </a:solidFill>
                <a:latin typeface="Oswald"/>
                <a:ea typeface="Oswald"/>
                <a:cs typeface="Oswald"/>
                <a:sym typeface="Oswald"/>
              </a:rPr>
              <a:t>LESSON 1: FOOD MARKETING</a:t>
            </a:r>
            <a:endParaRPr sz="2700" b="1" i="0" u="none" strike="noStrike" cap="none">
              <a:solidFill>
                <a:schemeClr val="dk1"/>
              </a:solidFill>
              <a:latin typeface="Oswald"/>
              <a:ea typeface="Oswald"/>
              <a:cs typeface="Oswald"/>
              <a:sym typeface="Oswald"/>
            </a:endParaRPr>
          </a:p>
        </p:txBody>
      </p:sp>
      <p:sp>
        <p:nvSpPr>
          <p:cNvPr id="128" name="Google Shape;128;p7"/>
          <p:cNvSpPr txBox="1"/>
          <p:nvPr/>
        </p:nvSpPr>
        <p:spPr>
          <a:xfrm>
            <a:off x="420400" y="1601275"/>
            <a:ext cx="4598100" cy="25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Learning intention</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In this lesson, we will participate in a variety of activities to get our bodies warmed up, mobile and flexible; and investigate food nutrition and how we are influenced in our food choices. We will define the key elements and the design process steps for our garden design challenge.</a:t>
            </a: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Success criteria</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 will know I am successful when I can:</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rgbClr val="00ABFF"/>
              </a:buClr>
              <a:buSzPts val="800"/>
              <a:buFont typeface="Raleway"/>
              <a:buChar char="●"/>
            </a:pPr>
            <a:r>
              <a:rPr lang="en" sz="1100" b="0" i="0" u="none" strike="noStrike" cap="none">
                <a:solidFill>
                  <a:schemeClr val="dk1"/>
                </a:solidFill>
                <a:latin typeface="Raleway"/>
                <a:ea typeface="Raleway"/>
                <a:cs typeface="Raleway"/>
                <a:sym typeface="Raleway"/>
              </a:rPr>
              <a:t>Participate in mobility and stretching exercises.</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rgbClr val="00ABFF"/>
              </a:buClr>
              <a:buSzPts val="800"/>
              <a:buFont typeface="Raleway"/>
              <a:buChar char="●"/>
            </a:pPr>
            <a:r>
              <a:rPr lang="en" sz="1100" b="0" i="0" u="none" strike="noStrike" cap="none">
                <a:solidFill>
                  <a:schemeClr val="dk1"/>
                </a:solidFill>
                <a:latin typeface="Raleway"/>
                <a:ea typeface="Raleway"/>
                <a:cs typeface="Raleway"/>
                <a:sym typeface="Raleway"/>
              </a:rPr>
              <a:t>Identify why it is important to be active.</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rgbClr val="00ABFF"/>
              </a:buClr>
              <a:buSzPts val="800"/>
              <a:buFont typeface="Raleway"/>
              <a:buChar char="●"/>
            </a:pPr>
            <a:r>
              <a:rPr lang="en" sz="1100" b="0" i="0" u="none" strike="noStrike" cap="none">
                <a:solidFill>
                  <a:schemeClr val="dk1"/>
                </a:solidFill>
                <a:latin typeface="Raleway"/>
                <a:ea typeface="Raleway"/>
                <a:cs typeface="Raleway"/>
                <a:sym typeface="Raleway"/>
              </a:rPr>
              <a:t>Interpret nutritional information and health messages.</a:t>
            </a:r>
            <a:endParaRPr sz="1100" b="0" i="0" u="none" strike="noStrike" cap="none">
              <a:solidFill>
                <a:schemeClr val="dk1"/>
              </a:solidFill>
              <a:latin typeface="Raleway"/>
              <a:ea typeface="Raleway"/>
              <a:cs typeface="Raleway"/>
              <a:sym typeface="Raleway"/>
            </a:endParaRPr>
          </a:p>
        </p:txBody>
      </p:sp>
      <p:cxnSp>
        <p:nvCxnSpPr>
          <p:cNvPr id="129" name="Google Shape;129;p7"/>
          <p:cNvCxnSpPr/>
          <p:nvPr/>
        </p:nvCxnSpPr>
        <p:spPr>
          <a:xfrm>
            <a:off x="281050" y="1493875"/>
            <a:ext cx="4936800" cy="0"/>
          </a:xfrm>
          <a:prstGeom prst="straightConnector1">
            <a:avLst/>
          </a:prstGeom>
          <a:noFill/>
          <a:ln w="9525" cap="flat" cmpd="sng">
            <a:solidFill>
              <a:schemeClr val="dk1"/>
            </a:solidFill>
            <a:prstDash val="solid"/>
            <a:round/>
            <a:headEnd type="none" w="sm" len="sm"/>
            <a:tailEnd type="none" w="sm" len="sm"/>
          </a:ln>
        </p:spPr>
      </p:cxnSp>
      <p:pic>
        <p:nvPicPr>
          <p:cNvPr id="130" name="Google Shape;130;p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131" name="Google Shape;131;p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90950" y="2656300"/>
            <a:ext cx="1451349" cy="14200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grpSp>
        <p:nvGrpSpPr>
          <p:cNvPr id="136" name="Google Shape;136;p8"/>
          <p:cNvGrpSpPr/>
          <p:nvPr/>
        </p:nvGrpSpPr>
        <p:grpSpPr>
          <a:xfrm>
            <a:off x="2466050" y="1575406"/>
            <a:ext cx="4503425" cy="751414"/>
            <a:chOff x="2466050" y="1628100"/>
            <a:chExt cx="4503425" cy="939150"/>
          </a:xfrm>
        </p:grpSpPr>
        <p:sp>
          <p:nvSpPr>
            <p:cNvPr id="137" name="Google Shape;137;p8"/>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138" name="Google Shape;138;p8"/>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grpSp>
      <p:pic>
        <p:nvPicPr>
          <p:cNvPr id="139" name="Google Shape;139;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2850" y="0"/>
            <a:ext cx="3963800" cy="5143501"/>
          </a:xfrm>
          <a:prstGeom prst="rect">
            <a:avLst/>
          </a:prstGeom>
          <a:noFill/>
          <a:ln>
            <a:noFill/>
          </a:ln>
        </p:spPr>
      </p:pic>
      <p:pic>
        <p:nvPicPr>
          <p:cNvPr id="140" name="Google Shape;140;p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433275" y="3625825"/>
            <a:ext cx="1158575" cy="1124975"/>
          </a:xfrm>
          <a:prstGeom prst="rect">
            <a:avLst/>
          </a:prstGeom>
          <a:noFill/>
          <a:ln>
            <a:noFill/>
          </a:ln>
        </p:spPr>
      </p:pic>
      <p:pic>
        <p:nvPicPr>
          <p:cNvPr id="141" name="Google Shape;141;p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488459">
            <a:off x="1619178" y="244950"/>
            <a:ext cx="896425" cy="1053575"/>
          </a:xfrm>
          <a:prstGeom prst="rect">
            <a:avLst/>
          </a:prstGeom>
          <a:noFill/>
          <a:ln>
            <a:noFill/>
          </a:ln>
        </p:spPr>
      </p:pic>
      <p:grpSp>
        <p:nvGrpSpPr>
          <p:cNvPr id="142" name="Google Shape;142;p8"/>
          <p:cNvGrpSpPr/>
          <p:nvPr/>
        </p:nvGrpSpPr>
        <p:grpSpPr>
          <a:xfrm>
            <a:off x="1549099" y="743475"/>
            <a:ext cx="6406450" cy="491750"/>
            <a:chOff x="2500274" y="495775"/>
            <a:chExt cx="6406450" cy="491750"/>
          </a:xfrm>
        </p:grpSpPr>
        <p:sp>
          <p:nvSpPr>
            <p:cNvPr id="143" name="Google Shape;143;p8"/>
            <p:cNvSpPr txBox="1"/>
            <p:nvPr/>
          </p:nvSpPr>
          <p:spPr>
            <a:xfrm>
              <a:off x="2500274" y="5198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GUIDING QUESTIONS</a:t>
              </a:r>
              <a:endParaRPr sz="3600" b="1" i="0" u="none" strike="noStrike" cap="none">
                <a:solidFill>
                  <a:schemeClr val="dk1"/>
                </a:solidFill>
                <a:latin typeface="Oswald"/>
                <a:ea typeface="Oswald"/>
                <a:cs typeface="Oswald"/>
                <a:sym typeface="Oswald"/>
              </a:endParaRPr>
            </a:p>
          </p:txBody>
        </p:sp>
        <p:sp>
          <p:nvSpPr>
            <p:cNvPr id="144" name="Google Shape;144;p8"/>
            <p:cNvSpPr txBox="1"/>
            <p:nvPr/>
          </p:nvSpPr>
          <p:spPr>
            <a:xfrm>
              <a:off x="2538024" y="49577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GUIDING QUESTIONS</a:t>
              </a:r>
              <a:endParaRPr sz="3600" b="1" i="0" u="none" strike="noStrike" cap="none">
                <a:solidFill>
                  <a:schemeClr val="lt1"/>
                </a:solidFill>
                <a:latin typeface="Oswald"/>
                <a:ea typeface="Oswald"/>
                <a:cs typeface="Oswald"/>
                <a:sym typeface="Oswald"/>
              </a:endParaRPr>
            </a:p>
          </p:txBody>
        </p:sp>
      </p:grpSp>
      <p:grpSp>
        <p:nvGrpSpPr>
          <p:cNvPr id="145" name="Google Shape;145;p8"/>
          <p:cNvGrpSpPr/>
          <p:nvPr/>
        </p:nvGrpSpPr>
        <p:grpSpPr>
          <a:xfrm>
            <a:off x="2466050" y="2493181"/>
            <a:ext cx="4503425" cy="751414"/>
            <a:chOff x="2466050" y="1628100"/>
            <a:chExt cx="4503425" cy="939150"/>
          </a:xfrm>
        </p:grpSpPr>
        <p:sp>
          <p:nvSpPr>
            <p:cNvPr id="146" name="Google Shape;146;p8"/>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147" name="Google Shape;147;p8"/>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What role does advertising play in your food choices?</a:t>
              </a:r>
              <a:endParaRPr sz="900" b="0" i="0" u="none" strike="noStrike" cap="none">
                <a:solidFill>
                  <a:schemeClr val="dk1"/>
                </a:solidFill>
                <a:latin typeface="Raleway Medium"/>
                <a:ea typeface="Raleway Medium"/>
                <a:cs typeface="Raleway Medium"/>
                <a:sym typeface="Raleway Medium"/>
              </a:endParaRPr>
            </a:p>
          </p:txBody>
        </p:sp>
      </p:grpSp>
      <p:grpSp>
        <p:nvGrpSpPr>
          <p:cNvPr id="148" name="Google Shape;148;p8"/>
          <p:cNvGrpSpPr/>
          <p:nvPr/>
        </p:nvGrpSpPr>
        <p:grpSpPr>
          <a:xfrm>
            <a:off x="2466050" y="3460025"/>
            <a:ext cx="4503425" cy="923990"/>
            <a:chOff x="2466050" y="1628093"/>
            <a:chExt cx="4503425" cy="1154843"/>
          </a:xfrm>
        </p:grpSpPr>
        <p:sp>
          <p:nvSpPr>
            <p:cNvPr id="149" name="Google Shape;149;p8"/>
            <p:cNvSpPr/>
            <p:nvPr/>
          </p:nvSpPr>
          <p:spPr>
            <a:xfrm>
              <a:off x="2466050" y="1709236"/>
              <a:ext cx="4434300" cy="10737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150" name="Google Shape;150;p8"/>
            <p:cNvSpPr/>
            <p:nvPr/>
          </p:nvSpPr>
          <p:spPr>
            <a:xfrm>
              <a:off x="2535175" y="1628093"/>
              <a:ext cx="4434300" cy="10737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can we encourage our school community to eat healthily by enhancing our school environment?</a:t>
              </a:r>
              <a:endParaRPr sz="900" b="0" i="0" u="none" strike="noStrike" cap="none">
                <a:solidFill>
                  <a:schemeClr val="dk1"/>
                </a:solidFill>
                <a:latin typeface="Raleway Medium"/>
                <a:ea typeface="Raleway Medium"/>
                <a:cs typeface="Raleway Medium"/>
                <a:sym typeface="Raleway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1000"/>
                                        <p:tgtEl>
                                          <p:spTgt spid="13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45"/>
                                        </p:tgtEl>
                                        <p:attrNameLst>
                                          <p:attrName>style.visibility</p:attrName>
                                        </p:attrNameLst>
                                      </p:cBhvr>
                                      <p:to>
                                        <p:strVal val="visible"/>
                                      </p:to>
                                    </p:set>
                                    <p:anim calcmode="lin" valueType="num">
                                      <p:cBhvr additive="base">
                                        <p:cTn id="12" dur="1000"/>
                                        <p:tgtEl>
                                          <p:spTgt spid="14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 calcmode="lin" valueType="num">
                                      <p:cBhvr additive="base">
                                        <p:cTn id="17" dur="1000"/>
                                        <p:tgtEl>
                                          <p:spTgt spid="1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grpSp>
        <p:nvGrpSpPr>
          <p:cNvPr id="155" name="Google Shape;155;p9"/>
          <p:cNvGrpSpPr/>
          <p:nvPr/>
        </p:nvGrpSpPr>
        <p:grpSpPr>
          <a:xfrm>
            <a:off x="4653600" y="1251050"/>
            <a:ext cx="3612900" cy="1322400"/>
            <a:chOff x="4676900" y="1211200"/>
            <a:chExt cx="3612900" cy="1322400"/>
          </a:xfrm>
        </p:grpSpPr>
        <p:sp>
          <p:nvSpPr>
            <p:cNvPr id="156" name="Google Shape;156;p9"/>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9"/>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9"/>
            <p:cNvSpPr txBox="1"/>
            <p:nvPr/>
          </p:nvSpPr>
          <p:spPr>
            <a:xfrm>
              <a:off x="4825875" y="1863600"/>
              <a:ext cx="3340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Feeling happy, calm, and good in your mind. </a:t>
              </a:r>
              <a:endParaRPr sz="1000" b="0" i="0" u="none" strike="noStrike" cap="none">
                <a:solidFill>
                  <a:schemeClr val="dk1"/>
                </a:solidFill>
                <a:latin typeface="Raleway"/>
                <a:ea typeface="Raleway"/>
                <a:cs typeface="Raleway"/>
                <a:sym typeface="Raleway"/>
              </a:endParaRPr>
            </a:p>
          </p:txBody>
        </p:sp>
        <p:sp>
          <p:nvSpPr>
            <p:cNvPr id="159" name="Google Shape;159;p9"/>
            <p:cNvSpPr txBox="1"/>
            <p:nvPr/>
          </p:nvSpPr>
          <p:spPr>
            <a:xfrm>
              <a:off x="4798001" y="1211200"/>
              <a:ext cx="3288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MENTAL WELLBEING</a:t>
              </a:r>
              <a:endParaRPr sz="2200" b="0" i="0" u="none" strike="noStrike" cap="none">
                <a:solidFill>
                  <a:schemeClr val="dk1"/>
                </a:solidFill>
                <a:latin typeface="Oswald SemiBold"/>
                <a:ea typeface="Oswald SemiBold"/>
                <a:cs typeface="Oswald SemiBold"/>
                <a:sym typeface="Oswald SemiBold"/>
              </a:endParaRPr>
            </a:p>
          </p:txBody>
        </p:sp>
      </p:grpSp>
      <p:grpSp>
        <p:nvGrpSpPr>
          <p:cNvPr id="160" name="Google Shape;160;p9"/>
          <p:cNvGrpSpPr/>
          <p:nvPr/>
        </p:nvGrpSpPr>
        <p:grpSpPr>
          <a:xfrm>
            <a:off x="787100" y="1251050"/>
            <a:ext cx="3612900" cy="1322400"/>
            <a:chOff x="4676900" y="1211200"/>
            <a:chExt cx="3612900" cy="1322400"/>
          </a:xfrm>
        </p:grpSpPr>
        <p:sp>
          <p:nvSpPr>
            <p:cNvPr id="161" name="Google Shape;161;p9"/>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9"/>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9"/>
            <p:cNvSpPr txBox="1"/>
            <p:nvPr/>
          </p:nvSpPr>
          <p:spPr>
            <a:xfrm>
              <a:off x="4797975" y="1818950"/>
              <a:ext cx="33684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To make something better or improve it. </a:t>
              </a:r>
              <a:endParaRPr sz="1000" b="0" i="0" u="none" strike="noStrike" cap="none">
                <a:solidFill>
                  <a:schemeClr val="dk1"/>
                </a:solidFill>
                <a:latin typeface="Raleway"/>
                <a:ea typeface="Raleway"/>
                <a:cs typeface="Raleway"/>
                <a:sym typeface="Raleway"/>
              </a:endParaRPr>
            </a:p>
          </p:txBody>
        </p:sp>
        <p:sp>
          <p:nvSpPr>
            <p:cNvPr id="164" name="Google Shape;164;p9"/>
            <p:cNvSpPr txBox="1"/>
            <p:nvPr/>
          </p:nvSpPr>
          <p:spPr>
            <a:xfrm>
              <a:off x="4798001" y="1211200"/>
              <a:ext cx="31557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ENHANCE</a:t>
              </a:r>
              <a:endParaRPr sz="2200" b="0" i="0" u="none" strike="noStrike" cap="none">
                <a:solidFill>
                  <a:schemeClr val="dk1"/>
                </a:solidFill>
                <a:latin typeface="Oswald SemiBold"/>
                <a:ea typeface="Oswald SemiBold"/>
                <a:cs typeface="Oswald SemiBold"/>
                <a:sym typeface="Oswald SemiBold"/>
              </a:endParaRPr>
            </a:p>
          </p:txBody>
        </p:sp>
      </p:grpSp>
      <p:grpSp>
        <p:nvGrpSpPr>
          <p:cNvPr id="165" name="Google Shape;165;p9"/>
          <p:cNvGrpSpPr/>
          <p:nvPr/>
        </p:nvGrpSpPr>
        <p:grpSpPr>
          <a:xfrm>
            <a:off x="4653600" y="2803925"/>
            <a:ext cx="3612900" cy="1322400"/>
            <a:chOff x="4676900" y="1211200"/>
            <a:chExt cx="3612900" cy="1322400"/>
          </a:xfrm>
        </p:grpSpPr>
        <p:sp>
          <p:nvSpPr>
            <p:cNvPr id="166" name="Google Shape;166;p9"/>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9"/>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9"/>
            <p:cNvSpPr txBox="1"/>
            <p:nvPr/>
          </p:nvSpPr>
          <p:spPr>
            <a:xfrm>
              <a:off x="4825875" y="1686600"/>
              <a:ext cx="33405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Taking care of your body, so you feel strong and healthy. It includes things like eating good food, playing outside, and getting enough rest.</a:t>
              </a:r>
              <a:endParaRPr sz="1000" b="0" i="0" u="none" strike="noStrike" cap="none">
                <a:solidFill>
                  <a:schemeClr val="dk1"/>
                </a:solidFill>
                <a:latin typeface="Raleway"/>
                <a:ea typeface="Raleway"/>
                <a:cs typeface="Raleway"/>
                <a:sym typeface="Raleway"/>
              </a:endParaRPr>
            </a:p>
          </p:txBody>
        </p:sp>
        <p:sp>
          <p:nvSpPr>
            <p:cNvPr id="169" name="Google Shape;169;p9"/>
            <p:cNvSpPr txBox="1"/>
            <p:nvPr/>
          </p:nvSpPr>
          <p:spPr>
            <a:xfrm>
              <a:off x="4798001" y="1211200"/>
              <a:ext cx="3368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PHYSICAL WELLBEING</a:t>
              </a:r>
              <a:endParaRPr sz="2200" b="0" i="0" u="none" strike="noStrike" cap="none">
                <a:solidFill>
                  <a:schemeClr val="dk1"/>
                </a:solidFill>
                <a:latin typeface="Oswald SemiBold"/>
                <a:ea typeface="Oswald SemiBold"/>
                <a:cs typeface="Oswald SemiBold"/>
                <a:sym typeface="Oswald SemiBold"/>
              </a:endParaRPr>
            </a:p>
          </p:txBody>
        </p:sp>
      </p:grpSp>
      <p:grpSp>
        <p:nvGrpSpPr>
          <p:cNvPr id="170" name="Google Shape;170;p9"/>
          <p:cNvGrpSpPr/>
          <p:nvPr/>
        </p:nvGrpSpPr>
        <p:grpSpPr>
          <a:xfrm>
            <a:off x="787100" y="2803925"/>
            <a:ext cx="3612900" cy="1322400"/>
            <a:chOff x="4676900" y="1211200"/>
            <a:chExt cx="3612900" cy="1322400"/>
          </a:xfrm>
        </p:grpSpPr>
        <p:sp>
          <p:nvSpPr>
            <p:cNvPr id="171" name="Google Shape;171;p9"/>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9"/>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9"/>
            <p:cNvSpPr txBox="1"/>
            <p:nvPr/>
          </p:nvSpPr>
          <p:spPr>
            <a:xfrm>
              <a:off x="4825875" y="1686600"/>
              <a:ext cx="33405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The way food helps your body grow strong and healthy. Different kinds of foods help our body in different ways.</a:t>
              </a:r>
              <a:endParaRPr sz="1100" b="0" i="0" u="none" strike="noStrike" cap="none">
                <a:solidFill>
                  <a:schemeClr val="dk1"/>
                </a:solidFill>
                <a:latin typeface="Raleway"/>
                <a:ea typeface="Raleway"/>
                <a:cs typeface="Raleway"/>
                <a:sym typeface="Raleway"/>
              </a:endParaRPr>
            </a:p>
          </p:txBody>
        </p:sp>
        <p:sp>
          <p:nvSpPr>
            <p:cNvPr id="174" name="Google Shape;174;p9"/>
            <p:cNvSpPr txBox="1"/>
            <p:nvPr/>
          </p:nvSpPr>
          <p:spPr>
            <a:xfrm>
              <a:off x="4798001" y="1211200"/>
              <a:ext cx="3283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NUTRTITION</a:t>
              </a:r>
              <a:endParaRPr sz="2200" b="0" i="0" u="none" strike="noStrike" cap="none">
                <a:solidFill>
                  <a:schemeClr val="dk1"/>
                </a:solidFill>
                <a:latin typeface="Oswald SemiBold"/>
                <a:ea typeface="Oswald SemiBold"/>
                <a:cs typeface="Oswald SemiBold"/>
                <a:sym typeface="Oswald SemiBold"/>
              </a:endParaRPr>
            </a:p>
          </p:txBody>
        </p:sp>
      </p:grpSp>
      <p:grpSp>
        <p:nvGrpSpPr>
          <p:cNvPr id="175" name="Google Shape;175;p9"/>
          <p:cNvGrpSpPr/>
          <p:nvPr/>
        </p:nvGrpSpPr>
        <p:grpSpPr>
          <a:xfrm>
            <a:off x="861600" y="1187775"/>
            <a:ext cx="3604500" cy="1311000"/>
            <a:chOff x="810400" y="1211200"/>
            <a:chExt cx="3604500" cy="1311000"/>
          </a:xfrm>
        </p:grpSpPr>
        <p:pic>
          <p:nvPicPr>
            <p:cNvPr id="176" name="Google Shape;176;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0400" y="1211200"/>
              <a:ext cx="3604500" cy="1311000"/>
            </a:xfrm>
            <a:prstGeom prst="roundRect">
              <a:avLst>
                <a:gd name="adj" fmla="val 13234"/>
              </a:avLst>
            </a:prstGeom>
            <a:noFill/>
            <a:ln w="9525" cap="flat" cmpd="sng">
              <a:solidFill>
                <a:schemeClr val="dk1"/>
              </a:solidFill>
              <a:prstDash val="solid"/>
              <a:round/>
              <a:headEnd type="none" w="sm" len="sm"/>
              <a:tailEnd type="none" w="sm" len="sm"/>
            </a:ln>
          </p:spPr>
        </p:pic>
        <p:sp>
          <p:nvSpPr>
            <p:cNvPr id="177" name="Google Shape;177;p9"/>
            <p:cNvSpPr/>
            <p:nvPr/>
          </p:nvSpPr>
          <p:spPr>
            <a:xfrm>
              <a:off x="810400" y="1718350"/>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ENHANCE</a:t>
              </a:r>
              <a:endParaRPr sz="3600" b="1" i="0" u="none" strike="noStrike" cap="none">
                <a:solidFill>
                  <a:schemeClr val="lt1"/>
                </a:solidFill>
                <a:latin typeface="Oswald"/>
                <a:ea typeface="Oswald"/>
                <a:cs typeface="Oswald"/>
                <a:sym typeface="Oswald"/>
              </a:endParaRPr>
            </a:p>
          </p:txBody>
        </p:sp>
      </p:grpSp>
      <p:grpSp>
        <p:nvGrpSpPr>
          <p:cNvPr id="178" name="Google Shape;178;p9"/>
          <p:cNvGrpSpPr/>
          <p:nvPr/>
        </p:nvGrpSpPr>
        <p:grpSpPr>
          <a:xfrm>
            <a:off x="4728100" y="1187775"/>
            <a:ext cx="3604510" cy="1311000"/>
            <a:chOff x="4676900" y="1211200"/>
            <a:chExt cx="3604510" cy="1311000"/>
          </a:xfrm>
        </p:grpSpPr>
        <p:pic>
          <p:nvPicPr>
            <p:cNvPr id="179" name="Google Shape;179;p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76900" y="1211200"/>
              <a:ext cx="3604500" cy="1311000"/>
            </a:xfrm>
            <a:prstGeom prst="roundRect">
              <a:avLst>
                <a:gd name="adj" fmla="val 13234"/>
              </a:avLst>
            </a:prstGeom>
            <a:noFill/>
            <a:ln w="9525" cap="flat" cmpd="sng">
              <a:solidFill>
                <a:schemeClr val="dk1"/>
              </a:solidFill>
              <a:prstDash val="solid"/>
              <a:round/>
              <a:headEnd type="none" w="sm" len="sm"/>
              <a:tailEnd type="none" w="sm" len="sm"/>
            </a:ln>
          </p:spPr>
        </p:pic>
        <p:sp>
          <p:nvSpPr>
            <p:cNvPr id="180" name="Google Shape;180;p9"/>
            <p:cNvSpPr/>
            <p:nvPr/>
          </p:nvSpPr>
          <p:spPr>
            <a:xfrm>
              <a:off x="4676910" y="17796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MENTAL WELLBEING</a:t>
              </a:r>
              <a:endParaRPr sz="3600" b="1" i="0" u="none" strike="noStrike" cap="none">
                <a:solidFill>
                  <a:schemeClr val="lt1"/>
                </a:solidFill>
                <a:latin typeface="Oswald"/>
                <a:ea typeface="Oswald"/>
                <a:cs typeface="Oswald"/>
                <a:sym typeface="Oswald"/>
              </a:endParaRPr>
            </a:p>
          </p:txBody>
        </p:sp>
      </p:grpSp>
      <p:grpSp>
        <p:nvGrpSpPr>
          <p:cNvPr id="181" name="Google Shape;181;p9"/>
          <p:cNvGrpSpPr/>
          <p:nvPr/>
        </p:nvGrpSpPr>
        <p:grpSpPr>
          <a:xfrm>
            <a:off x="861600" y="2740650"/>
            <a:ext cx="3604500" cy="1311000"/>
            <a:chOff x="810400" y="2837875"/>
            <a:chExt cx="3604500" cy="1311000"/>
          </a:xfrm>
        </p:grpSpPr>
        <p:pic>
          <p:nvPicPr>
            <p:cNvPr id="182" name="Google Shape;182;p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0400" y="2837875"/>
              <a:ext cx="3604500" cy="1311000"/>
            </a:xfrm>
            <a:prstGeom prst="roundRect">
              <a:avLst>
                <a:gd name="adj" fmla="val 13234"/>
              </a:avLst>
            </a:prstGeom>
            <a:noFill/>
            <a:ln w="9525" cap="flat" cmpd="sng">
              <a:solidFill>
                <a:schemeClr val="dk1"/>
              </a:solidFill>
              <a:prstDash val="solid"/>
              <a:round/>
              <a:headEnd type="none" w="sm" len="sm"/>
              <a:tailEnd type="none" w="sm" len="sm"/>
            </a:ln>
          </p:spPr>
        </p:pic>
        <p:sp>
          <p:nvSpPr>
            <p:cNvPr id="183" name="Google Shape;183;p9"/>
            <p:cNvSpPr/>
            <p:nvPr/>
          </p:nvSpPr>
          <p:spPr>
            <a:xfrm>
              <a:off x="810400" y="334502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NUTRITION</a:t>
              </a:r>
              <a:endParaRPr sz="3600" b="1" i="0" u="none" strike="noStrike" cap="none">
                <a:solidFill>
                  <a:schemeClr val="lt1"/>
                </a:solidFill>
                <a:latin typeface="Oswald"/>
                <a:ea typeface="Oswald"/>
                <a:cs typeface="Oswald"/>
                <a:sym typeface="Oswald"/>
              </a:endParaRPr>
            </a:p>
          </p:txBody>
        </p:sp>
      </p:grpSp>
      <p:grpSp>
        <p:nvGrpSpPr>
          <p:cNvPr id="184" name="Google Shape;184;p9"/>
          <p:cNvGrpSpPr/>
          <p:nvPr/>
        </p:nvGrpSpPr>
        <p:grpSpPr>
          <a:xfrm>
            <a:off x="4728100" y="2740650"/>
            <a:ext cx="3604510" cy="1311000"/>
            <a:chOff x="4676900" y="2837875"/>
            <a:chExt cx="3604510" cy="1311000"/>
          </a:xfrm>
        </p:grpSpPr>
        <p:pic>
          <p:nvPicPr>
            <p:cNvPr id="185" name="Google Shape;185;p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76900" y="2837875"/>
              <a:ext cx="3604500" cy="1311000"/>
            </a:xfrm>
            <a:prstGeom prst="roundRect">
              <a:avLst>
                <a:gd name="adj" fmla="val 11026"/>
              </a:avLst>
            </a:prstGeom>
            <a:noFill/>
            <a:ln w="9525" cap="flat" cmpd="sng">
              <a:solidFill>
                <a:schemeClr val="dk1"/>
              </a:solidFill>
              <a:prstDash val="solid"/>
              <a:round/>
              <a:headEnd type="none" w="sm" len="sm"/>
              <a:tailEnd type="none" w="sm" len="sm"/>
            </a:ln>
          </p:spPr>
        </p:pic>
        <p:sp>
          <p:nvSpPr>
            <p:cNvPr id="186" name="Google Shape;186;p9"/>
            <p:cNvSpPr/>
            <p:nvPr/>
          </p:nvSpPr>
          <p:spPr>
            <a:xfrm>
              <a:off x="4676910" y="334502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PHYSICAL WELLBEING</a:t>
              </a:r>
              <a:endParaRPr sz="3600" b="1" i="0" u="none" strike="noStrike" cap="none">
                <a:solidFill>
                  <a:schemeClr val="lt1"/>
                </a:solidFill>
                <a:latin typeface="Oswald"/>
                <a:ea typeface="Oswald"/>
                <a:cs typeface="Oswald"/>
                <a:sym typeface="Oswald"/>
              </a:endParaRPr>
            </a:p>
          </p:txBody>
        </p:sp>
      </p:grpSp>
      <p:sp>
        <p:nvSpPr>
          <p:cNvPr id="187" name="Google Shape;187;p9"/>
          <p:cNvSpPr txBox="1"/>
          <p:nvPr/>
        </p:nvSpPr>
        <p:spPr>
          <a:xfrm>
            <a:off x="2411550" y="595200"/>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7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7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18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1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grpSp>
        <p:nvGrpSpPr>
          <p:cNvPr id="192" name="Google Shape;192;p10"/>
          <p:cNvGrpSpPr/>
          <p:nvPr/>
        </p:nvGrpSpPr>
        <p:grpSpPr>
          <a:xfrm>
            <a:off x="778900" y="2775675"/>
            <a:ext cx="3612900" cy="1322400"/>
            <a:chOff x="4676900" y="1211200"/>
            <a:chExt cx="3612900" cy="1322400"/>
          </a:xfrm>
        </p:grpSpPr>
        <p:sp>
          <p:nvSpPr>
            <p:cNvPr id="193" name="Google Shape;193;p10"/>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10"/>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10"/>
            <p:cNvSpPr txBox="1"/>
            <p:nvPr/>
          </p:nvSpPr>
          <p:spPr>
            <a:xfrm>
              <a:off x="4825875" y="1775100"/>
              <a:ext cx="33405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When we take something we don’t need anymore and turn it into something new.</a:t>
              </a:r>
              <a:endParaRPr sz="1000" b="0" i="0" u="none" strike="noStrike" cap="none">
                <a:solidFill>
                  <a:schemeClr val="dk1"/>
                </a:solidFill>
                <a:latin typeface="Raleway"/>
                <a:ea typeface="Raleway"/>
                <a:cs typeface="Raleway"/>
                <a:sym typeface="Raleway"/>
              </a:endParaRPr>
            </a:p>
          </p:txBody>
        </p:sp>
        <p:sp>
          <p:nvSpPr>
            <p:cNvPr id="196" name="Google Shape;196;p10"/>
            <p:cNvSpPr txBox="1"/>
            <p:nvPr/>
          </p:nvSpPr>
          <p:spPr>
            <a:xfrm>
              <a:off x="4798000" y="1211200"/>
              <a:ext cx="2223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RECYCLE</a:t>
              </a:r>
              <a:endParaRPr sz="1800" b="0" i="0" u="none" strike="noStrike" cap="none">
                <a:solidFill>
                  <a:schemeClr val="dk1"/>
                </a:solidFill>
                <a:latin typeface="Oswald SemiBold"/>
                <a:ea typeface="Oswald SemiBold"/>
                <a:cs typeface="Oswald SemiBold"/>
                <a:sym typeface="Oswald SemiBold"/>
              </a:endParaRPr>
            </a:p>
          </p:txBody>
        </p:sp>
      </p:grpSp>
      <p:grpSp>
        <p:nvGrpSpPr>
          <p:cNvPr id="197" name="Google Shape;197;p10"/>
          <p:cNvGrpSpPr/>
          <p:nvPr/>
        </p:nvGrpSpPr>
        <p:grpSpPr>
          <a:xfrm>
            <a:off x="851350" y="2723475"/>
            <a:ext cx="3604500" cy="1311000"/>
            <a:chOff x="810400" y="2941900"/>
            <a:chExt cx="3604500" cy="1311000"/>
          </a:xfrm>
        </p:grpSpPr>
        <p:pic>
          <p:nvPicPr>
            <p:cNvPr id="198" name="Google Shape;198;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0400" y="2941900"/>
              <a:ext cx="3604500" cy="1311000"/>
            </a:xfrm>
            <a:prstGeom prst="roundRect">
              <a:avLst>
                <a:gd name="adj" fmla="val 13234"/>
              </a:avLst>
            </a:prstGeom>
            <a:noFill/>
            <a:ln w="9525" cap="flat" cmpd="sng">
              <a:solidFill>
                <a:schemeClr val="dk1"/>
              </a:solidFill>
              <a:prstDash val="solid"/>
              <a:round/>
              <a:headEnd type="none" w="sm" len="sm"/>
              <a:tailEnd type="none" w="sm" len="sm"/>
            </a:ln>
          </p:spPr>
        </p:pic>
        <p:sp>
          <p:nvSpPr>
            <p:cNvPr id="199" name="Google Shape;199;p10"/>
            <p:cNvSpPr/>
            <p:nvPr/>
          </p:nvSpPr>
          <p:spPr>
            <a:xfrm>
              <a:off x="810400" y="345462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RECYCLE</a:t>
              </a:r>
              <a:endParaRPr sz="3600" b="1" i="0" u="none" strike="noStrike" cap="none">
                <a:solidFill>
                  <a:schemeClr val="lt1"/>
                </a:solidFill>
                <a:latin typeface="Oswald"/>
                <a:ea typeface="Oswald"/>
                <a:cs typeface="Oswald"/>
                <a:sym typeface="Oswald"/>
              </a:endParaRPr>
            </a:p>
          </p:txBody>
        </p:sp>
      </p:grpSp>
      <p:grpSp>
        <p:nvGrpSpPr>
          <p:cNvPr id="200" name="Google Shape;200;p10"/>
          <p:cNvGrpSpPr/>
          <p:nvPr/>
        </p:nvGrpSpPr>
        <p:grpSpPr>
          <a:xfrm>
            <a:off x="4645400" y="2775675"/>
            <a:ext cx="3612900" cy="1322400"/>
            <a:chOff x="4676900" y="1211200"/>
            <a:chExt cx="3612900" cy="1322400"/>
          </a:xfrm>
        </p:grpSpPr>
        <p:sp>
          <p:nvSpPr>
            <p:cNvPr id="201" name="Google Shape;201;p10"/>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0"/>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10"/>
            <p:cNvSpPr txBox="1"/>
            <p:nvPr/>
          </p:nvSpPr>
          <p:spPr>
            <a:xfrm>
              <a:off x="4825875" y="1686600"/>
              <a:ext cx="33405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Taking care of our planet so that people in the future can also enjoy it. It means being kind to nature and using things carefully.</a:t>
              </a:r>
              <a:endParaRPr sz="1000" b="0" i="0" u="none" strike="noStrike" cap="none">
                <a:solidFill>
                  <a:schemeClr val="dk1"/>
                </a:solidFill>
                <a:latin typeface="Raleway"/>
                <a:ea typeface="Raleway"/>
                <a:cs typeface="Raleway"/>
                <a:sym typeface="Raleway"/>
              </a:endParaRPr>
            </a:p>
          </p:txBody>
        </p:sp>
        <p:sp>
          <p:nvSpPr>
            <p:cNvPr id="204" name="Google Shape;204;p10"/>
            <p:cNvSpPr txBox="1"/>
            <p:nvPr/>
          </p:nvSpPr>
          <p:spPr>
            <a:xfrm>
              <a:off x="4797999" y="1211201"/>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SUSTAINABILITY</a:t>
              </a:r>
              <a:endParaRPr sz="2200" b="0" i="0" u="none" strike="noStrike" cap="none">
                <a:solidFill>
                  <a:schemeClr val="dk1"/>
                </a:solidFill>
                <a:latin typeface="Oswald SemiBold"/>
                <a:ea typeface="Oswald SemiBold"/>
                <a:cs typeface="Oswald SemiBold"/>
                <a:sym typeface="Oswald SemiBold"/>
              </a:endParaRPr>
            </a:p>
          </p:txBody>
        </p:sp>
      </p:grpSp>
      <p:grpSp>
        <p:nvGrpSpPr>
          <p:cNvPr id="205" name="Google Shape;205;p10"/>
          <p:cNvGrpSpPr/>
          <p:nvPr/>
        </p:nvGrpSpPr>
        <p:grpSpPr>
          <a:xfrm>
            <a:off x="4717850" y="2723350"/>
            <a:ext cx="3604510" cy="1322400"/>
            <a:chOff x="4676900" y="2941775"/>
            <a:chExt cx="3604510" cy="1322400"/>
          </a:xfrm>
        </p:grpSpPr>
        <p:pic>
          <p:nvPicPr>
            <p:cNvPr id="206" name="Google Shape;206;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76900" y="2941775"/>
              <a:ext cx="3604500" cy="1322400"/>
            </a:xfrm>
            <a:prstGeom prst="roundRect">
              <a:avLst>
                <a:gd name="adj" fmla="val 10619"/>
              </a:avLst>
            </a:prstGeom>
            <a:noFill/>
            <a:ln w="9525" cap="flat" cmpd="sng">
              <a:solidFill>
                <a:schemeClr val="dk1"/>
              </a:solidFill>
              <a:prstDash val="solid"/>
              <a:round/>
              <a:headEnd type="none" w="sm" len="sm"/>
              <a:tailEnd type="none" w="sm" len="sm"/>
            </a:ln>
          </p:spPr>
        </p:pic>
        <p:sp>
          <p:nvSpPr>
            <p:cNvPr id="207" name="Google Shape;207;p10"/>
            <p:cNvSpPr/>
            <p:nvPr/>
          </p:nvSpPr>
          <p:spPr>
            <a:xfrm>
              <a:off x="4676910" y="345462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SUSTAINABILITY</a:t>
              </a:r>
              <a:endParaRPr sz="3600" b="1" i="0" u="none" strike="noStrike" cap="none">
                <a:solidFill>
                  <a:schemeClr val="lt1"/>
                </a:solidFill>
                <a:latin typeface="Oswald"/>
                <a:ea typeface="Oswald"/>
                <a:cs typeface="Oswald"/>
                <a:sym typeface="Oswald"/>
              </a:endParaRPr>
            </a:p>
          </p:txBody>
        </p:sp>
      </p:grpSp>
      <p:grpSp>
        <p:nvGrpSpPr>
          <p:cNvPr id="208" name="Google Shape;208;p10"/>
          <p:cNvGrpSpPr/>
          <p:nvPr/>
        </p:nvGrpSpPr>
        <p:grpSpPr>
          <a:xfrm>
            <a:off x="778900" y="1216075"/>
            <a:ext cx="3612900" cy="1322400"/>
            <a:chOff x="4676900" y="1211200"/>
            <a:chExt cx="3612900" cy="1322400"/>
          </a:xfrm>
        </p:grpSpPr>
        <p:sp>
          <p:nvSpPr>
            <p:cNvPr id="209" name="Google Shape;209;p10"/>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0"/>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10"/>
            <p:cNvSpPr txBox="1"/>
            <p:nvPr/>
          </p:nvSpPr>
          <p:spPr>
            <a:xfrm>
              <a:off x="4797975" y="1863600"/>
              <a:ext cx="33684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How you sit or stand.</a:t>
              </a:r>
              <a:endParaRPr sz="1000" b="0" i="0" u="none" strike="noStrike" cap="none">
                <a:solidFill>
                  <a:schemeClr val="dk1"/>
                </a:solidFill>
                <a:latin typeface="Raleway"/>
                <a:ea typeface="Raleway"/>
                <a:cs typeface="Raleway"/>
                <a:sym typeface="Raleway"/>
              </a:endParaRPr>
            </a:p>
          </p:txBody>
        </p:sp>
        <p:sp>
          <p:nvSpPr>
            <p:cNvPr id="212" name="Google Shape;212;p10"/>
            <p:cNvSpPr txBox="1"/>
            <p:nvPr/>
          </p:nvSpPr>
          <p:spPr>
            <a:xfrm>
              <a:off x="4797999" y="1211201"/>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POSTURE</a:t>
              </a:r>
              <a:endParaRPr sz="2200" b="0" i="0" u="none" strike="noStrike" cap="none">
                <a:solidFill>
                  <a:schemeClr val="dk1"/>
                </a:solidFill>
                <a:latin typeface="Oswald SemiBold"/>
                <a:ea typeface="Oswald SemiBold"/>
                <a:cs typeface="Oswald SemiBold"/>
                <a:sym typeface="Oswald SemiBold"/>
              </a:endParaRPr>
            </a:p>
          </p:txBody>
        </p:sp>
      </p:grpSp>
      <p:grpSp>
        <p:nvGrpSpPr>
          <p:cNvPr id="213" name="Google Shape;213;p10"/>
          <p:cNvGrpSpPr/>
          <p:nvPr/>
        </p:nvGrpSpPr>
        <p:grpSpPr>
          <a:xfrm>
            <a:off x="851350" y="1158050"/>
            <a:ext cx="3604500" cy="1311000"/>
            <a:chOff x="810400" y="1309400"/>
            <a:chExt cx="3604500" cy="1311000"/>
          </a:xfrm>
        </p:grpSpPr>
        <p:pic>
          <p:nvPicPr>
            <p:cNvPr id="214" name="Google Shape;214;p1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0400" y="1309400"/>
              <a:ext cx="3604500" cy="1311000"/>
            </a:xfrm>
            <a:prstGeom prst="roundRect">
              <a:avLst>
                <a:gd name="adj" fmla="val 13234"/>
              </a:avLst>
            </a:prstGeom>
            <a:noFill/>
            <a:ln w="9525" cap="flat" cmpd="sng">
              <a:solidFill>
                <a:schemeClr val="dk1"/>
              </a:solidFill>
              <a:prstDash val="solid"/>
              <a:round/>
              <a:headEnd type="none" w="sm" len="sm"/>
              <a:tailEnd type="none" w="sm" len="sm"/>
            </a:ln>
          </p:spPr>
        </p:pic>
        <p:sp>
          <p:nvSpPr>
            <p:cNvPr id="215" name="Google Shape;215;p10"/>
            <p:cNvSpPr/>
            <p:nvPr/>
          </p:nvSpPr>
          <p:spPr>
            <a:xfrm>
              <a:off x="810400" y="1812200"/>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POSTURE</a:t>
              </a:r>
              <a:endParaRPr sz="3600" b="1" i="0" u="none" strike="noStrike" cap="none">
                <a:solidFill>
                  <a:schemeClr val="lt1"/>
                </a:solidFill>
                <a:latin typeface="Oswald"/>
                <a:ea typeface="Oswald"/>
                <a:cs typeface="Oswald"/>
                <a:sym typeface="Oswald"/>
              </a:endParaRPr>
            </a:p>
          </p:txBody>
        </p:sp>
      </p:grpSp>
      <p:grpSp>
        <p:nvGrpSpPr>
          <p:cNvPr id="216" name="Google Shape;216;p10"/>
          <p:cNvGrpSpPr/>
          <p:nvPr/>
        </p:nvGrpSpPr>
        <p:grpSpPr>
          <a:xfrm>
            <a:off x="4645400" y="1216075"/>
            <a:ext cx="3612900" cy="1322400"/>
            <a:chOff x="4676900" y="1211200"/>
            <a:chExt cx="3612900" cy="1322400"/>
          </a:xfrm>
        </p:grpSpPr>
        <p:sp>
          <p:nvSpPr>
            <p:cNvPr id="217" name="Google Shape;217;p10"/>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0"/>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0"/>
            <p:cNvSpPr txBox="1"/>
            <p:nvPr/>
          </p:nvSpPr>
          <p:spPr>
            <a:xfrm>
              <a:off x="4773500" y="1598100"/>
              <a:ext cx="3516300" cy="86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Has two meanings. They are also pronounced differently.</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Produce (noun): agricultural products like fruits and vegetables.</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Produce (verb): making or creating something. </a:t>
              </a:r>
              <a:endParaRPr sz="1000" b="0" i="0" u="none" strike="noStrike" cap="none">
                <a:solidFill>
                  <a:schemeClr val="dk1"/>
                </a:solidFill>
                <a:latin typeface="Raleway"/>
                <a:ea typeface="Raleway"/>
                <a:cs typeface="Raleway"/>
                <a:sym typeface="Raleway"/>
              </a:endParaRPr>
            </a:p>
          </p:txBody>
        </p:sp>
        <p:sp>
          <p:nvSpPr>
            <p:cNvPr id="220" name="Google Shape;220;p10"/>
            <p:cNvSpPr txBox="1"/>
            <p:nvPr/>
          </p:nvSpPr>
          <p:spPr>
            <a:xfrm>
              <a:off x="4797999" y="1211201"/>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BALANCED DIET</a:t>
              </a:r>
              <a:endParaRPr sz="2200" b="0" i="0" u="none" strike="noStrike" cap="none">
                <a:solidFill>
                  <a:schemeClr val="dk1"/>
                </a:solidFill>
                <a:latin typeface="Oswald SemiBold"/>
                <a:ea typeface="Oswald SemiBold"/>
                <a:cs typeface="Oswald SemiBold"/>
                <a:sym typeface="Oswald SemiBold"/>
              </a:endParaRPr>
            </a:p>
          </p:txBody>
        </p:sp>
      </p:grpSp>
      <p:grpSp>
        <p:nvGrpSpPr>
          <p:cNvPr id="221" name="Google Shape;221;p10"/>
          <p:cNvGrpSpPr/>
          <p:nvPr/>
        </p:nvGrpSpPr>
        <p:grpSpPr>
          <a:xfrm>
            <a:off x="4717850" y="1158050"/>
            <a:ext cx="3604510" cy="1311000"/>
            <a:chOff x="4676900" y="1309400"/>
            <a:chExt cx="3604510" cy="1311000"/>
          </a:xfrm>
        </p:grpSpPr>
        <p:pic>
          <p:nvPicPr>
            <p:cNvPr id="222" name="Google Shape;222;p1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76900" y="1309400"/>
              <a:ext cx="3604500" cy="1311000"/>
            </a:xfrm>
            <a:prstGeom prst="roundRect">
              <a:avLst>
                <a:gd name="adj" fmla="val 13234"/>
              </a:avLst>
            </a:prstGeom>
            <a:noFill/>
            <a:ln w="9525" cap="flat" cmpd="sng">
              <a:solidFill>
                <a:schemeClr val="dk1"/>
              </a:solidFill>
              <a:prstDash val="solid"/>
              <a:round/>
              <a:headEnd type="none" w="sm" len="sm"/>
              <a:tailEnd type="none" w="sm" len="sm"/>
            </a:ln>
          </p:spPr>
        </p:pic>
        <p:sp>
          <p:nvSpPr>
            <p:cNvPr id="223" name="Google Shape;223;p10"/>
            <p:cNvSpPr/>
            <p:nvPr/>
          </p:nvSpPr>
          <p:spPr>
            <a:xfrm>
              <a:off x="4676910" y="1812200"/>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PRODUCE</a:t>
              </a:r>
              <a:endParaRPr sz="3600" b="1" i="0" u="none" strike="noStrike" cap="none">
                <a:solidFill>
                  <a:schemeClr val="lt1"/>
                </a:solidFill>
                <a:latin typeface="Oswald"/>
                <a:ea typeface="Oswald"/>
                <a:cs typeface="Oswald"/>
                <a:sym typeface="Oswald"/>
              </a:endParaRPr>
            </a:p>
          </p:txBody>
        </p:sp>
      </p:grpSp>
      <p:sp>
        <p:nvSpPr>
          <p:cNvPr id="224" name="Google Shape;224;p10"/>
          <p:cNvSpPr txBox="1"/>
          <p:nvPr/>
        </p:nvSpPr>
        <p:spPr>
          <a:xfrm>
            <a:off x="2411550" y="595200"/>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
        <p:nvSpPr>
          <p:cNvPr id="225" name="Google Shape;225;p10"/>
          <p:cNvSpPr txBox="1"/>
          <p:nvPr/>
        </p:nvSpPr>
        <p:spPr>
          <a:xfrm>
            <a:off x="1005750" y="4335275"/>
            <a:ext cx="7132500" cy="39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Can you think of any other words that might be important? </a:t>
            </a:r>
            <a:endParaRPr sz="1100" b="1" i="0" u="none" strike="noStrike" cap="none">
              <a:solidFill>
                <a:srgbClr val="00AB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19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0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5"/>
                                        </p:tgtEl>
                                        <p:attrNameLst>
                                          <p:attrName>style.visibility</p:attrName>
                                        </p:attrNameLst>
                                      </p:cBhvr>
                                      <p:to>
                                        <p:strVal val="visible"/>
                                      </p:to>
                                    </p:set>
                                    <p:animEffect transition="in" filter="fade">
                                      <p:cBhvr>
                                        <p:cTn id="23"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1"/>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Why do we need to play, move and eat healthy foods to help our body feel strong and happy?</a:t>
            </a:r>
            <a:endParaRPr sz="1100" b="1" i="0" u="none" strike="noStrike" cap="none">
              <a:solidFill>
                <a:srgbClr val="00ABFF"/>
              </a:solidFill>
              <a:latin typeface="Raleway"/>
              <a:ea typeface="Raleway"/>
              <a:cs typeface="Raleway"/>
              <a:sym typeface="Raleway"/>
            </a:endParaRPr>
          </a:p>
        </p:txBody>
      </p:sp>
      <p:sp>
        <p:nvSpPr>
          <p:cNvPr id="231" name="Google Shape;231;p11"/>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KWL</a:t>
            </a:r>
            <a:endParaRPr sz="2300" b="1" i="0" u="none" strike="noStrike" cap="none">
              <a:solidFill>
                <a:schemeClr val="dk1"/>
              </a:solidFill>
              <a:latin typeface="Oswald"/>
              <a:ea typeface="Oswald"/>
              <a:cs typeface="Oswald"/>
              <a:sym typeface="Oswald"/>
            </a:endParaRPr>
          </a:p>
        </p:txBody>
      </p:sp>
      <p:sp>
        <p:nvSpPr>
          <p:cNvPr id="232" name="Google Shape;232;p11"/>
          <p:cNvSpPr/>
          <p:nvPr/>
        </p:nvSpPr>
        <p:spPr>
          <a:xfrm>
            <a:off x="508825" y="1386550"/>
            <a:ext cx="26118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K</a:t>
            </a:r>
            <a:r>
              <a:rPr lang="en" sz="1000" b="0" i="0" u="none" strike="noStrike" cap="none">
                <a:solidFill>
                  <a:schemeClr val="dk1"/>
                </a:solidFill>
                <a:latin typeface="Raleway Medium"/>
                <a:ea typeface="Raleway Medium"/>
                <a:cs typeface="Raleway Medium"/>
                <a:sym typeface="Raleway Medium"/>
              </a:rPr>
              <a:t> - What I know</a:t>
            </a:r>
            <a:endParaRPr sz="1500" b="0" i="0" u="none" strike="noStrike" cap="none">
              <a:solidFill>
                <a:srgbClr val="000000"/>
              </a:solidFill>
              <a:latin typeface="Arial"/>
              <a:ea typeface="Arial"/>
              <a:cs typeface="Arial"/>
              <a:sym typeface="Arial"/>
            </a:endParaRPr>
          </a:p>
        </p:txBody>
      </p:sp>
      <p:sp>
        <p:nvSpPr>
          <p:cNvPr id="233" name="Google Shape;233;p11"/>
          <p:cNvSpPr/>
          <p:nvPr/>
        </p:nvSpPr>
        <p:spPr>
          <a:xfrm>
            <a:off x="3266168" y="1386550"/>
            <a:ext cx="26118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1" i="0" u="none" strike="noStrike" cap="none">
                <a:solidFill>
                  <a:schemeClr val="dk1"/>
                </a:solidFill>
                <a:latin typeface="Raleway"/>
                <a:ea typeface="Raleway"/>
                <a:cs typeface="Raleway"/>
                <a:sym typeface="Raleway"/>
              </a:rPr>
              <a:t>W</a:t>
            </a:r>
            <a:r>
              <a:rPr lang="en" sz="1000" b="0" i="0" u="none" strike="noStrike" cap="none">
                <a:solidFill>
                  <a:schemeClr val="dk1"/>
                </a:solidFill>
                <a:latin typeface="Raleway Medium"/>
                <a:ea typeface="Raleway Medium"/>
                <a:cs typeface="Raleway Medium"/>
                <a:sym typeface="Raleway Medium"/>
              </a:rPr>
              <a:t> - What I want to know</a:t>
            </a:r>
            <a:endParaRPr sz="1500" b="0" i="0" u="none" strike="noStrike" cap="none">
              <a:solidFill>
                <a:srgbClr val="000000"/>
              </a:solidFill>
              <a:latin typeface="Arial"/>
              <a:ea typeface="Arial"/>
              <a:cs typeface="Arial"/>
              <a:sym typeface="Arial"/>
            </a:endParaRPr>
          </a:p>
        </p:txBody>
      </p:sp>
      <p:sp>
        <p:nvSpPr>
          <p:cNvPr id="234" name="Google Shape;234;p11"/>
          <p:cNvSpPr/>
          <p:nvPr/>
        </p:nvSpPr>
        <p:spPr>
          <a:xfrm>
            <a:off x="6023511" y="1386550"/>
            <a:ext cx="26118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1" i="0" u="none" strike="noStrike" cap="none">
                <a:solidFill>
                  <a:schemeClr val="dk1"/>
                </a:solidFill>
                <a:latin typeface="Raleway"/>
                <a:ea typeface="Raleway"/>
                <a:cs typeface="Raleway"/>
                <a:sym typeface="Raleway"/>
              </a:rPr>
              <a:t>L</a:t>
            </a:r>
            <a:r>
              <a:rPr lang="en" sz="1000" b="0" i="0" u="none" strike="noStrike" cap="none">
                <a:solidFill>
                  <a:schemeClr val="dk1"/>
                </a:solidFill>
                <a:latin typeface="Raleway Medium"/>
                <a:ea typeface="Raleway Medium"/>
                <a:cs typeface="Raleway Medium"/>
                <a:sym typeface="Raleway Medium"/>
              </a:rPr>
              <a:t> - What I learnt</a:t>
            </a:r>
            <a:endParaRPr sz="1500" b="0" i="0" u="none" strike="noStrike" cap="none">
              <a:solidFill>
                <a:srgbClr val="000000"/>
              </a:solidFill>
              <a:latin typeface="Arial"/>
              <a:ea typeface="Arial"/>
              <a:cs typeface="Arial"/>
              <a:sym typeface="Arial"/>
            </a:endParaRPr>
          </a:p>
        </p:txBody>
      </p:sp>
      <p:sp>
        <p:nvSpPr>
          <p:cNvPr id="235" name="Google Shape;235;p11"/>
          <p:cNvSpPr/>
          <p:nvPr/>
        </p:nvSpPr>
        <p:spPr>
          <a:xfrm>
            <a:off x="3266168" y="1723550"/>
            <a:ext cx="2611800" cy="30123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236" name="Google Shape;236;p11"/>
          <p:cNvSpPr/>
          <p:nvPr/>
        </p:nvSpPr>
        <p:spPr>
          <a:xfrm>
            <a:off x="508825" y="1723550"/>
            <a:ext cx="2611800" cy="30123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237" name="Google Shape;237;p11"/>
          <p:cNvSpPr/>
          <p:nvPr/>
        </p:nvSpPr>
        <p:spPr>
          <a:xfrm>
            <a:off x="6023511" y="1723550"/>
            <a:ext cx="2611800" cy="30123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pic>
        <p:nvPicPr>
          <p:cNvPr id="238" name="Google Shape;238;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57644" y="675500"/>
            <a:ext cx="367200" cy="367200"/>
          </a:xfrm>
          <a:prstGeom prst="rect">
            <a:avLst/>
          </a:prstGeom>
          <a:noFill/>
          <a:ln>
            <a:noFill/>
          </a:ln>
        </p:spPr>
      </p:pic>
      <p:pic>
        <p:nvPicPr>
          <p:cNvPr id="239" name="Google Shape;239;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29169" y="3121125"/>
            <a:ext cx="1853625" cy="20223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9375" y="995800"/>
            <a:ext cx="4247240" cy="3002928"/>
          </a:xfrm>
          <a:prstGeom prst="rect">
            <a:avLst/>
          </a:prstGeom>
          <a:noFill/>
          <a:ln>
            <a:noFill/>
          </a:ln>
          <a:effectLst>
            <a:outerShdw blurRad="57150" dist="19050" dir="5400000" algn="bl" rotWithShape="0">
              <a:srgbClr val="000000">
                <a:alpha val="49803"/>
              </a:srgbClr>
            </a:outerShdw>
          </a:effectLst>
        </p:spPr>
      </p:pic>
      <p:pic>
        <p:nvPicPr>
          <p:cNvPr id="245" name="Google Shape;245;p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10859" y="1403967"/>
            <a:ext cx="4247240" cy="3002935"/>
          </a:xfrm>
          <a:prstGeom prst="rect">
            <a:avLst/>
          </a:prstGeom>
          <a:noFill/>
          <a:ln>
            <a:noFill/>
          </a:ln>
          <a:effectLst>
            <a:outerShdw blurRad="57150" dist="19050" dir="5400000" algn="bl" rotWithShape="0">
              <a:srgbClr val="000000">
                <a:alpha val="49803"/>
              </a:srgbClr>
            </a:outerShdw>
          </a:effectLst>
        </p:spPr>
      </p:pic>
      <p:pic>
        <p:nvPicPr>
          <p:cNvPr id="246" name="Google Shape;246;p1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87675" y="3757350"/>
            <a:ext cx="996774" cy="9452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3"/>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SCREEN TIME INTERVIEWS</a:t>
            </a:r>
            <a:endParaRPr sz="2300" b="1" i="0" u="none" strike="noStrike" cap="none">
              <a:solidFill>
                <a:schemeClr val="dk1"/>
              </a:solidFill>
              <a:latin typeface="Oswald"/>
              <a:ea typeface="Oswald"/>
              <a:cs typeface="Oswald"/>
              <a:sym typeface="Oswald"/>
            </a:endParaRPr>
          </a:p>
        </p:txBody>
      </p:sp>
      <p:pic>
        <p:nvPicPr>
          <p:cNvPr id="252" name="Google Shape;252;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82550" y="675500"/>
            <a:ext cx="367200" cy="367200"/>
          </a:xfrm>
          <a:prstGeom prst="rect">
            <a:avLst/>
          </a:prstGeom>
          <a:noFill/>
          <a:ln>
            <a:noFill/>
          </a:ln>
        </p:spPr>
      </p:pic>
      <p:sp>
        <p:nvSpPr>
          <p:cNvPr id="253" name="Google Shape;253;p13"/>
          <p:cNvSpPr/>
          <p:nvPr/>
        </p:nvSpPr>
        <p:spPr>
          <a:xfrm>
            <a:off x="889500" y="1263850"/>
            <a:ext cx="36825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How much time do we spend each day on devices?</a:t>
            </a:r>
            <a:endParaRPr sz="1000" b="0" i="0" u="none" strike="noStrike" cap="none">
              <a:solidFill>
                <a:schemeClr val="dk1"/>
              </a:solidFill>
              <a:latin typeface="Raleway Medium"/>
              <a:ea typeface="Raleway Medium"/>
              <a:cs typeface="Raleway Medium"/>
              <a:sym typeface="Raleway Medium"/>
            </a:endParaRPr>
          </a:p>
        </p:txBody>
      </p:sp>
      <p:sp>
        <p:nvSpPr>
          <p:cNvPr id="254" name="Google Shape;254;p13"/>
          <p:cNvSpPr/>
          <p:nvPr/>
        </p:nvSpPr>
        <p:spPr>
          <a:xfrm>
            <a:off x="799338" y="2036775"/>
            <a:ext cx="3682500" cy="25374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274320" marR="0" lvl="0" indent="-137160" algn="l" rtl="0">
              <a:lnSpc>
                <a:spcPct val="100000"/>
              </a:lnSpc>
              <a:spcBef>
                <a:spcPts val="0"/>
              </a:spcBef>
              <a:spcAft>
                <a:spcPts val="0"/>
              </a:spcAft>
              <a:buClr>
                <a:srgbClr val="000000"/>
              </a:buClr>
              <a:buSzPts val="700"/>
              <a:buFont typeface="Raleway"/>
              <a:buNone/>
            </a:pPr>
            <a:endParaRPr sz="1000" b="0" i="0" u="none" strike="noStrike" cap="none">
              <a:solidFill>
                <a:srgbClr val="000000"/>
              </a:solidFill>
              <a:latin typeface="Raleway"/>
              <a:ea typeface="Raleway"/>
              <a:cs typeface="Raleway"/>
              <a:sym typeface="Raleway"/>
            </a:endParaRPr>
          </a:p>
        </p:txBody>
      </p:sp>
      <p:sp>
        <p:nvSpPr>
          <p:cNvPr id="255" name="Google Shape;255;p13"/>
          <p:cNvSpPr txBox="1"/>
          <p:nvPr/>
        </p:nvSpPr>
        <p:spPr>
          <a:xfrm>
            <a:off x="1005750" y="1586713"/>
            <a:ext cx="7132500" cy="39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200" b="1" i="0" u="none" strike="noStrike" cap="none">
                <a:solidFill>
                  <a:schemeClr val="dk1"/>
                </a:solidFill>
                <a:latin typeface="Raleway"/>
                <a:ea typeface="Raleway"/>
                <a:cs typeface="Raleway"/>
                <a:sym typeface="Raleway"/>
              </a:rPr>
              <a:t>What did you find out?</a:t>
            </a:r>
            <a:endParaRPr sz="1200" b="1" i="0" u="none" strike="noStrike" cap="none">
              <a:solidFill>
                <a:schemeClr val="dk1"/>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Raleway"/>
              <a:ea typeface="Raleway"/>
              <a:cs typeface="Raleway"/>
              <a:sym typeface="Raleway"/>
            </a:endParaRPr>
          </a:p>
        </p:txBody>
      </p:sp>
      <p:sp>
        <p:nvSpPr>
          <p:cNvPr id="256" name="Google Shape;256;p13"/>
          <p:cNvSpPr/>
          <p:nvPr/>
        </p:nvSpPr>
        <p:spPr>
          <a:xfrm>
            <a:off x="4752325" y="1263850"/>
            <a:ext cx="36825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How much time do we spend each day on devices?</a:t>
            </a:r>
            <a:endParaRPr sz="1000" b="0" i="0" u="none" strike="noStrike" cap="none">
              <a:solidFill>
                <a:schemeClr val="dk1"/>
              </a:solidFill>
              <a:latin typeface="Raleway Medium"/>
              <a:ea typeface="Raleway Medium"/>
              <a:cs typeface="Raleway Medium"/>
              <a:sym typeface="Raleway Medium"/>
            </a:endParaRPr>
          </a:p>
        </p:txBody>
      </p:sp>
      <p:sp>
        <p:nvSpPr>
          <p:cNvPr id="257" name="Google Shape;257;p13"/>
          <p:cNvSpPr/>
          <p:nvPr/>
        </p:nvSpPr>
        <p:spPr>
          <a:xfrm>
            <a:off x="4752313" y="2036775"/>
            <a:ext cx="3682500" cy="25374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274320" marR="0" lvl="0" indent="-137160" algn="l" rtl="0">
              <a:lnSpc>
                <a:spcPct val="100000"/>
              </a:lnSpc>
              <a:spcBef>
                <a:spcPts val="0"/>
              </a:spcBef>
              <a:spcAft>
                <a:spcPts val="0"/>
              </a:spcAft>
              <a:buClr>
                <a:srgbClr val="000000"/>
              </a:buClr>
              <a:buSzPts val="700"/>
              <a:buFont typeface="Raleway"/>
              <a:buNone/>
            </a:pPr>
            <a:endParaRPr sz="1000" b="0" i="0" u="none" strike="noStrike" cap="none">
              <a:solidFill>
                <a:srgbClr val="000000"/>
              </a:solidFill>
              <a:latin typeface="Raleway"/>
              <a:ea typeface="Raleway"/>
              <a:cs typeface="Raleway"/>
              <a:sym typeface="Raleway"/>
            </a:endParaRPr>
          </a:p>
        </p:txBody>
      </p:sp>
      <p:pic>
        <p:nvPicPr>
          <p:cNvPr id="258" name="Google Shape;258;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907600" y="3552050"/>
            <a:ext cx="1236401" cy="1200576"/>
          </a:xfrm>
          <a:prstGeom prst="rect">
            <a:avLst/>
          </a:prstGeom>
          <a:noFill/>
          <a:ln>
            <a:noFill/>
          </a:ln>
        </p:spPr>
      </p:pic>
      <p:pic>
        <p:nvPicPr>
          <p:cNvPr id="259" name="Google Shape;259;p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095375" y="675500"/>
            <a:ext cx="367200" cy="3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4"/>
          <p:cNvSpPr txBox="1"/>
          <p:nvPr/>
        </p:nvSpPr>
        <p:spPr>
          <a:xfrm>
            <a:off x="431425" y="625250"/>
            <a:ext cx="50970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LET’S KEEP MOBILE AND FLEXIBLE</a:t>
            </a:r>
            <a:endParaRPr sz="2300" b="1" i="0" u="none" strike="noStrike" cap="none">
              <a:solidFill>
                <a:schemeClr val="dk1"/>
              </a:solidFill>
              <a:latin typeface="Oswald"/>
              <a:ea typeface="Oswald"/>
              <a:cs typeface="Oswald"/>
              <a:sym typeface="Oswald"/>
            </a:endParaRPr>
          </a:p>
        </p:txBody>
      </p:sp>
      <p:sp>
        <p:nvSpPr>
          <p:cNvPr id="265" name="Google Shape;265;p14"/>
          <p:cNvSpPr txBox="1"/>
          <p:nvPr/>
        </p:nvSpPr>
        <p:spPr>
          <a:xfrm>
            <a:off x="420400" y="1139925"/>
            <a:ext cx="8303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We spend so much time sitting watching TV and screens and this encourages bad posture; affecting the back, neck, shoulders and arms.</a:t>
            </a:r>
            <a:endParaRPr sz="1000" b="0" i="0" u="none" strike="noStrike" cap="none">
              <a:solidFill>
                <a:schemeClr val="dk1"/>
              </a:solidFill>
              <a:latin typeface="Raleway"/>
              <a:ea typeface="Raleway"/>
              <a:cs typeface="Raleway"/>
              <a:sym typeface="Raleway"/>
            </a:endParaRPr>
          </a:p>
        </p:txBody>
      </p:sp>
      <p:grpSp>
        <p:nvGrpSpPr>
          <p:cNvPr id="266" name="Google Shape;266;p14"/>
          <p:cNvGrpSpPr/>
          <p:nvPr/>
        </p:nvGrpSpPr>
        <p:grpSpPr>
          <a:xfrm>
            <a:off x="2582825" y="1965825"/>
            <a:ext cx="3978348" cy="483613"/>
            <a:chOff x="431425" y="1288525"/>
            <a:chExt cx="3978348" cy="483613"/>
          </a:xfrm>
        </p:grpSpPr>
        <p:sp>
          <p:nvSpPr>
            <p:cNvPr id="267" name="Google Shape;267;p14"/>
            <p:cNvSpPr/>
            <p:nvPr/>
          </p:nvSpPr>
          <p:spPr>
            <a:xfrm>
              <a:off x="431425" y="1329038"/>
              <a:ext cx="3929400" cy="443100"/>
            </a:xfrm>
            <a:prstGeom prst="roundRect">
              <a:avLst>
                <a:gd name="adj" fmla="val 1325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100" b="0" i="0" u="none" strike="noStrike" cap="none">
                  <a:solidFill>
                    <a:schemeClr val="dk1"/>
                  </a:solidFill>
                  <a:latin typeface="Raleway"/>
                  <a:ea typeface="Raleway"/>
                  <a:cs typeface="Raleway"/>
                  <a:sym typeface="Raleway"/>
                </a:rPr>
                <a:t>What should be included in a school or home garden? </a:t>
              </a:r>
              <a:endParaRPr sz="1100" b="0" i="0" u="none" strike="noStrike" cap="none">
                <a:solidFill>
                  <a:schemeClr val="dk1"/>
                </a:solidFill>
                <a:latin typeface="Raleway"/>
                <a:ea typeface="Raleway"/>
                <a:cs typeface="Raleway"/>
                <a:sym typeface="Raleway"/>
              </a:endParaRPr>
            </a:p>
          </p:txBody>
        </p:sp>
        <p:sp>
          <p:nvSpPr>
            <p:cNvPr id="268" name="Google Shape;268;p14"/>
            <p:cNvSpPr/>
            <p:nvPr/>
          </p:nvSpPr>
          <p:spPr>
            <a:xfrm>
              <a:off x="480373" y="1288525"/>
              <a:ext cx="3929400" cy="4431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400" b="1" i="0" u="none" strike="noStrike" cap="none">
                  <a:solidFill>
                    <a:schemeClr val="dk1"/>
                  </a:solidFill>
                  <a:latin typeface="Raleway"/>
                  <a:ea typeface="Raleway"/>
                  <a:cs typeface="Raleway"/>
                  <a:sym typeface="Raleway"/>
                </a:rPr>
                <a:t>Mobility and flexibility </a:t>
              </a:r>
              <a:endParaRPr sz="1400" b="1" i="0" u="none" strike="noStrike" cap="none">
                <a:solidFill>
                  <a:schemeClr val="dk1"/>
                </a:solidFill>
                <a:latin typeface="Raleway"/>
                <a:ea typeface="Raleway"/>
                <a:cs typeface="Raleway"/>
                <a:sym typeface="Raleway"/>
              </a:endParaRPr>
            </a:p>
          </p:txBody>
        </p:sp>
      </p:grpSp>
      <p:sp>
        <p:nvSpPr>
          <p:cNvPr id="269" name="Google Shape;269;p14"/>
          <p:cNvSpPr txBox="1"/>
          <p:nvPr/>
        </p:nvSpPr>
        <p:spPr>
          <a:xfrm>
            <a:off x="1011300" y="1526025"/>
            <a:ext cx="7121400" cy="39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200" b="1" i="0" u="none" strike="noStrike" cap="none">
                <a:solidFill>
                  <a:srgbClr val="00ABFF"/>
                </a:solidFill>
                <a:latin typeface="Raleway"/>
                <a:ea typeface="Raleway"/>
                <a:cs typeface="Raleway"/>
                <a:sym typeface="Raleway"/>
              </a:rPr>
              <a:t>What can we do to address this? </a:t>
            </a:r>
            <a:endParaRPr sz="1200" b="1" i="0" u="none" strike="noStrike" cap="none">
              <a:solidFill>
                <a:srgbClr val="00AB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ABFF"/>
              </a:solidFill>
              <a:latin typeface="Raleway"/>
              <a:ea typeface="Raleway"/>
              <a:cs typeface="Raleway"/>
              <a:sym typeface="Raleway"/>
            </a:endParaRPr>
          </a:p>
        </p:txBody>
      </p:sp>
      <p:grpSp>
        <p:nvGrpSpPr>
          <p:cNvPr id="270" name="Google Shape;270;p14"/>
          <p:cNvGrpSpPr/>
          <p:nvPr/>
        </p:nvGrpSpPr>
        <p:grpSpPr>
          <a:xfrm>
            <a:off x="6112950" y="2641725"/>
            <a:ext cx="2463325" cy="1900075"/>
            <a:chOff x="6112950" y="2641725"/>
            <a:chExt cx="2463325" cy="1900075"/>
          </a:xfrm>
        </p:grpSpPr>
        <p:sp>
          <p:nvSpPr>
            <p:cNvPr id="271" name="Google Shape;271;p14"/>
            <p:cNvSpPr/>
            <p:nvPr/>
          </p:nvSpPr>
          <p:spPr>
            <a:xfrm>
              <a:off x="6112950" y="2706700"/>
              <a:ext cx="2406900" cy="1835100"/>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14"/>
            <p:cNvSpPr/>
            <p:nvPr/>
          </p:nvSpPr>
          <p:spPr>
            <a:xfrm>
              <a:off x="6169375" y="2641725"/>
              <a:ext cx="2406900" cy="18351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4"/>
            <p:cNvSpPr txBox="1"/>
            <p:nvPr/>
          </p:nvSpPr>
          <p:spPr>
            <a:xfrm>
              <a:off x="6203725" y="3754625"/>
              <a:ext cx="22908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Raleway"/>
                  <a:ea typeface="Raleway"/>
                  <a:cs typeface="Raleway"/>
                  <a:sym typeface="Raleway"/>
                </a:rPr>
                <a:t>Helps us recover from playing sport or running around on the weekend to prepare for the week ahead. </a:t>
              </a:r>
              <a:endParaRPr sz="1000" b="0" i="0" u="none" strike="noStrike" cap="none">
                <a:solidFill>
                  <a:srgbClr val="000000"/>
                </a:solidFill>
                <a:latin typeface="Raleway"/>
                <a:ea typeface="Raleway"/>
                <a:cs typeface="Raleway"/>
                <a:sym typeface="Raleway"/>
              </a:endParaRPr>
            </a:p>
          </p:txBody>
        </p:sp>
        <p:pic>
          <p:nvPicPr>
            <p:cNvPr id="274" name="Google Shape;274;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67550" y="2728075"/>
              <a:ext cx="2226900" cy="1056000"/>
            </a:xfrm>
            <a:prstGeom prst="roundRect">
              <a:avLst>
                <a:gd name="adj" fmla="val 0"/>
              </a:avLst>
            </a:prstGeom>
            <a:noFill/>
            <a:ln>
              <a:noFill/>
            </a:ln>
          </p:spPr>
        </p:pic>
      </p:grpSp>
      <p:grpSp>
        <p:nvGrpSpPr>
          <p:cNvPr id="275" name="Google Shape;275;p14"/>
          <p:cNvGrpSpPr/>
          <p:nvPr/>
        </p:nvGrpSpPr>
        <p:grpSpPr>
          <a:xfrm>
            <a:off x="3340288" y="2641725"/>
            <a:ext cx="2463325" cy="1900075"/>
            <a:chOff x="3340288" y="2641725"/>
            <a:chExt cx="2463325" cy="1900075"/>
          </a:xfrm>
        </p:grpSpPr>
        <p:sp>
          <p:nvSpPr>
            <p:cNvPr id="276" name="Google Shape;276;p14"/>
            <p:cNvSpPr/>
            <p:nvPr/>
          </p:nvSpPr>
          <p:spPr>
            <a:xfrm>
              <a:off x="3340288" y="2706700"/>
              <a:ext cx="2406900" cy="1835100"/>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4"/>
            <p:cNvSpPr/>
            <p:nvPr/>
          </p:nvSpPr>
          <p:spPr>
            <a:xfrm>
              <a:off x="3396713" y="2641725"/>
              <a:ext cx="2406900" cy="18351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14"/>
            <p:cNvSpPr txBox="1"/>
            <p:nvPr/>
          </p:nvSpPr>
          <p:spPr>
            <a:xfrm>
              <a:off x="3431063" y="3754625"/>
              <a:ext cx="22908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Raleway"/>
                  <a:ea typeface="Raleway"/>
                  <a:cs typeface="Raleway"/>
                  <a:sym typeface="Raleway"/>
                </a:rPr>
                <a:t>Keeps our back mobile, giving us a better range of motion and better posture.</a:t>
              </a:r>
              <a:endParaRPr sz="1000" b="0" i="0" u="none" strike="noStrike" cap="none">
                <a:solidFill>
                  <a:srgbClr val="000000"/>
                </a:solidFill>
                <a:latin typeface="Raleway"/>
                <a:ea typeface="Raleway"/>
                <a:cs typeface="Raleway"/>
                <a:sym typeface="Raleway"/>
              </a:endParaRPr>
            </a:p>
          </p:txBody>
        </p:sp>
        <p:pic>
          <p:nvPicPr>
            <p:cNvPr id="279" name="Google Shape;279;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94875" y="2728075"/>
              <a:ext cx="2226900" cy="1056000"/>
            </a:xfrm>
            <a:prstGeom prst="roundRect">
              <a:avLst>
                <a:gd name="adj" fmla="val 0"/>
              </a:avLst>
            </a:prstGeom>
            <a:noFill/>
            <a:ln>
              <a:noFill/>
            </a:ln>
          </p:spPr>
        </p:pic>
      </p:grpSp>
      <p:grpSp>
        <p:nvGrpSpPr>
          <p:cNvPr id="280" name="Google Shape;280;p14"/>
          <p:cNvGrpSpPr/>
          <p:nvPr/>
        </p:nvGrpSpPr>
        <p:grpSpPr>
          <a:xfrm>
            <a:off x="576675" y="2641725"/>
            <a:ext cx="2463325" cy="1900075"/>
            <a:chOff x="576675" y="2641725"/>
            <a:chExt cx="2463325" cy="1900075"/>
          </a:xfrm>
        </p:grpSpPr>
        <p:sp>
          <p:nvSpPr>
            <p:cNvPr id="281" name="Google Shape;281;p14"/>
            <p:cNvSpPr/>
            <p:nvPr/>
          </p:nvSpPr>
          <p:spPr>
            <a:xfrm>
              <a:off x="576675" y="2706700"/>
              <a:ext cx="2406900" cy="1835100"/>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4"/>
            <p:cNvSpPr/>
            <p:nvPr/>
          </p:nvSpPr>
          <p:spPr>
            <a:xfrm>
              <a:off x="633100" y="2641725"/>
              <a:ext cx="2406900" cy="18351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4"/>
            <p:cNvSpPr txBox="1"/>
            <p:nvPr/>
          </p:nvSpPr>
          <p:spPr>
            <a:xfrm>
              <a:off x="667450" y="3754625"/>
              <a:ext cx="22908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Raleway"/>
                  <a:ea typeface="Raleway"/>
                  <a:cs typeface="Raleway"/>
                  <a:sym typeface="Raleway"/>
                </a:rPr>
                <a:t>Doing back mobility exercises regularly gets us ready for playing footy and sport.</a:t>
              </a:r>
              <a:endParaRPr sz="1000" b="0" i="0" u="none" strike="noStrike" cap="none">
                <a:solidFill>
                  <a:srgbClr val="000000"/>
                </a:solidFill>
                <a:latin typeface="Raleway"/>
                <a:ea typeface="Raleway"/>
                <a:cs typeface="Raleway"/>
                <a:sym typeface="Raleway"/>
              </a:endParaRPr>
            </a:p>
          </p:txBody>
        </p:sp>
        <p:pic>
          <p:nvPicPr>
            <p:cNvPr id="284" name="Google Shape;284;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31275" y="2728075"/>
              <a:ext cx="2226900" cy="1056000"/>
            </a:xfrm>
            <a:prstGeom prst="roundRect">
              <a:avLst>
                <a:gd name="adj" fmla="val 0"/>
              </a:avLst>
            </a:prstGeom>
            <a:noFill/>
            <a:ln>
              <a:noFill/>
            </a:ln>
          </p:spPr>
        </p:pic>
      </p:grpSp>
      <p:pic>
        <p:nvPicPr>
          <p:cNvPr id="285" name="Google Shape;285;p1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584723" y="1594125"/>
            <a:ext cx="1344275" cy="1315326"/>
          </a:xfrm>
          <a:prstGeom prst="rect">
            <a:avLst/>
          </a:prstGeom>
          <a:noFill/>
          <a:ln>
            <a:noFill/>
          </a:ln>
        </p:spPr>
      </p:pic>
      <p:pic>
        <p:nvPicPr>
          <p:cNvPr id="286" name="Google Shape;286;p1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612375" y="675500"/>
            <a:ext cx="367200" cy="3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1000"/>
                                        <p:tgtEl>
                                          <p:spTgt spid="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0"/>
                                        </p:tgtEl>
                                        <p:attrNameLst>
                                          <p:attrName>style.visibility</p:attrName>
                                        </p:attrNameLst>
                                      </p:cBhvr>
                                      <p:to>
                                        <p:strVal val="visible"/>
                                      </p:to>
                                    </p:set>
                                    <p:anim calcmode="lin" valueType="num">
                                      <p:cBhvr additive="base">
                                        <p:cTn id="12" dur="1000"/>
                                        <p:tgtEl>
                                          <p:spTgt spid="28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5"/>
                                        </p:tgtEl>
                                        <p:attrNameLst>
                                          <p:attrName>style.visibility</p:attrName>
                                        </p:attrNameLst>
                                      </p:cBhvr>
                                      <p:to>
                                        <p:strVal val="visible"/>
                                      </p:to>
                                    </p:set>
                                    <p:anim calcmode="lin" valueType="num">
                                      <p:cBhvr additive="base">
                                        <p:cTn id="17" dur="1000"/>
                                        <p:tgtEl>
                                          <p:spTgt spid="27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70"/>
                                        </p:tgtEl>
                                        <p:attrNameLst>
                                          <p:attrName>style.visibility</p:attrName>
                                        </p:attrNameLst>
                                      </p:cBhvr>
                                      <p:to>
                                        <p:strVal val="visible"/>
                                      </p:to>
                                    </p:set>
                                    <p:anim calcmode="lin" valueType="num">
                                      <p:cBhvr additive="base">
                                        <p:cTn id="22" dur="1000"/>
                                        <p:tgtEl>
                                          <p:spTgt spid="2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cxnSp>
        <p:nvCxnSpPr>
          <p:cNvPr id="291" name="Google Shape;291;p15"/>
          <p:cNvCxnSpPr/>
          <p:nvPr/>
        </p:nvCxnSpPr>
        <p:spPr>
          <a:xfrm>
            <a:off x="14822075" y="4651775"/>
            <a:ext cx="2910300" cy="0"/>
          </a:xfrm>
          <a:prstGeom prst="straightConnector1">
            <a:avLst/>
          </a:prstGeom>
          <a:noFill/>
          <a:ln w="9525" cap="flat" cmpd="sng">
            <a:solidFill>
              <a:schemeClr val="dk2"/>
            </a:solidFill>
            <a:prstDash val="solid"/>
            <a:round/>
            <a:headEnd type="none" w="sm" len="sm"/>
            <a:tailEnd type="none" w="sm" len="sm"/>
          </a:ln>
        </p:spPr>
      </p:cxnSp>
      <p:pic>
        <p:nvPicPr>
          <p:cNvPr id="292" name="Google Shape;292;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1500" y="887600"/>
            <a:ext cx="5209498" cy="3683249"/>
          </a:xfrm>
          <a:prstGeom prst="rect">
            <a:avLst/>
          </a:prstGeom>
          <a:noFill/>
          <a:ln>
            <a:noFill/>
          </a:ln>
          <a:effectLst>
            <a:outerShdw blurRad="57150" dist="19050" dir="5400000" algn="bl" rotWithShape="0">
              <a:srgbClr val="000000">
                <a:alpha val="49803"/>
              </a:srgbClr>
            </a:outerShdw>
          </a:effectLst>
        </p:spPr>
      </p:pic>
      <p:pic>
        <p:nvPicPr>
          <p:cNvPr id="293" name="Google Shape;293;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307549">
            <a:off x="1696503" y="3871725"/>
            <a:ext cx="1137426" cy="946600"/>
          </a:xfrm>
          <a:prstGeom prst="rect">
            <a:avLst/>
          </a:prstGeom>
          <a:noFill/>
          <a:ln>
            <a:noFill/>
          </a:ln>
        </p:spPr>
      </p:pic>
      <p:pic>
        <p:nvPicPr>
          <p:cNvPr id="294" name="Google Shape;294;p1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858398" y="1832625"/>
            <a:ext cx="3118202" cy="28008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2"/>
          <p:cNvPicPr preferRelativeResize="0"/>
          <p:nvPr/>
        </p:nvPicPr>
        <p:blipFill rotWithShape="1">
          <a:blip r:embed="rId3">
            <a:alphaModFix/>
          </a:blip>
          <a:srcRect/>
          <a:stretch/>
        </p:blipFill>
        <p:spPr>
          <a:xfrm>
            <a:off x="4097325" y="250706"/>
            <a:ext cx="4826550" cy="4630194"/>
          </a:xfrm>
          <a:prstGeom prst="rect">
            <a:avLst/>
          </a:prstGeom>
          <a:noFill/>
          <a:ln>
            <a:noFill/>
          </a:ln>
        </p:spPr>
      </p:pic>
      <p:sp>
        <p:nvSpPr>
          <p:cNvPr id="79" name="Google Shape;79;p2"/>
          <p:cNvSpPr txBox="1"/>
          <p:nvPr/>
        </p:nvSpPr>
        <p:spPr>
          <a:xfrm>
            <a:off x="551500" y="1667075"/>
            <a:ext cx="3090000" cy="271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sng" strike="noStrike" cap="none">
                <a:solidFill>
                  <a:srgbClr val="00ABFF"/>
                </a:solidFill>
                <a:latin typeface="Raleway"/>
                <a:ea typeface="Raleway"/>
                <a:cs typeface="Raleway"/>
                <a:sym typeface="Raleway"/>
                <a:hlinkClick r:id="rId4" action="ppaction://hlinksldjump">
                  <a:extLst>
                    <a:ext uri="{A12FA001-AC4F-418D-AE19-62706E023703}">
                      <ahyp:hlinkClr xmlns:ahyp="http://schemas.microsoft.com/office/drawing/2018/hyperlinkcolor" val="tx"/>
                    </a:ext>
                  </a:extLst>
                </a:hlinkClick>
              </a:rPr>
              <a:t>Lesson 1:</a:t>
            </a: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Raleway Medium"/>
                <a:ea typeface="Raleway Medium"/>
                <a:cs typeface="Raleway Medium"/>
                <a:sym typeface="Raleway Medium"/>
              </a:rPr>
              <a:t>Food marketing</a:t>
            </a:r>
            <a:endParaRPr sz="11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r>
              <a:rPr lang="en" sz="1200" b="1" i="0" u="sng" strike="noStrike" cap="none">
                <a:solidFill>
                  <a:srgbClr val="00ABFF"/>
                </a:solidFill>
                <a:latin typeface="Raleway"/>
                <a:ea typeface="Raleway"/>
                <a:cs typeface="Raleway"/>
                <a:sym typeface="Raleway"/>
                <a:hlinkClick r:id="rId5" action="ppaction://hlinksldjump">
                  <a:extLst>
                    <a:ext uri="{A12FA001-AC4F-418D-AE19-62706E023703}">
                      <ahyp:hlinkClr xmlns:ahyp="http://schemas.microsoft.com/office/drawing/2018/hyperlinkcolor" val="tx"/>
                    </a:ext>
                  </a:extLst>
                </a:hlinkClick>
              </a:rPr>
              <a:t>Lesson 2:</a:t>
            </a: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Raleway Medium"/>
                <a:ea typeface="Raleway Medium"/>
                <a:cs typeface="Raleway Medium"/>
                <a:sym typeface="Raleway Medium"/>
              </a:rPr>
              <a:t>Sustainable practices</a:t>
            </a:r>
            <a:endParaRPr sz="11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r>
              <a:rPr lang="en" sz="1200" b="1" i="0" u="sng" strike="noStrike" cap="none">
                <a:solidFill>
                  <a:srgbClr val="00ABFF"/>
                </a:solidFill>
                <a:latin typeface="Raleway"/>
                <a:ea typeface="Raleway"/>
                <a:cs typeface="Raleway"/>
                <a:sym typeface="Raleway"/>
                <a:hlinkClick r:id="rId6" action="ppaction://hlinksldjump">
                  <a:extLst>
                    <a:ext uri="{A12FA001-AC4F-418D-AE19-62706E023703}">
                      <ahyp:hlinkClr xmlns:ahyp="http://schemas.microsoft.com/office/drawing/2018/hyperlinkcolor" val="tx"/>
                    </a:ext>
                  </a:extLst>
                </a:hlinkClick>
              </a:rPr>
              <a:t>Lesson 3:</a:t>
            </a: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Raleway Medium"/>
                <a:ea typeface="Raleway Medium"/>
                <a:cs typeface="Raleway Medium"/>
                <a:sym typeface="Raleway Medium"/>
              </a:rPr>
              <a:t>Worm farms</a:t>
            </a:r>
            <a:endParaRPr sz="11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r>
              <a:rPr lang="en" sz="1200" b="1" i="0" u="sng" strike="noStrike" cap="none">
                <a:solidFill>
                  <a:srgbClr val="00ABFF"/>
                </a:solidFill>
                <a:latin typeface="Raleway"/>
                <a:ea typeface="Raleway"/>
                <a:cs typeface="Raleway"/>
                <a:sym typeface="Raleway"/>
                <a:hlinkClick r:id="rId7" action="ppaction://hlinksldjump">
                  <a:extLst>
                    <a:ext uri="{A12FA001-AC4F-418D-AE19-62706E023703}">
                      <ahyp:hlinkClr xmlns:ahyp="http://schemas.microsoft.com/office/drawing/2018/hyperlinkcolor" val="tx"/>
                    </a:ext>
                  </a:extLst>
                </a:hlinkClick>
              </a:rPr>
              <a:t>Lesson 4:</a:t>
            </a: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Raleway Medium"/>
                <a:ea typeface="Raleway Medium"/>
                <a:cs typeface="Raleway Medium"/>
                <a:sym typeface="Raleway Medium"/>
              </a:rPr>
              <a:t>Let’s investigate food wastage</a:t>
            </a:r>
            <a:endParaRPr sz="11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r>
              <a:rPr lang="en" sz="1200" b="1" i="0" u="sng" strike="noStrike" cap="none">
                <a:solidFill>
                  <a:srgbClr val="00ABFF"/>
                </a:solidFill>
                <a:latin typeface="Raleway"/>
                <a:ea typeface="Raleway"/>
                <a:cs typeface="Raleway"/>
                <a:sym typeface="Raleway"/>
                <a:hlinkClick r:id="rId8" action="ppaction://hlinksldjump">
                  <a:extLst>
                    <a:ext uri="{A12FA001-AC4F-418D-AE19-62706E023703}">
                      <ahyp:hlinkClr xmlns:ahyp="http://schemas.microsoft.com/office/drawing/2018/hyperlinkcolor" val="tx"/>
                    </a:ext>
                  </a:extLst>
                </a:hlinkClick>
              </a:rPr>
              <a:t>Lesson 5:</a:t>
            </a: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Raleway Medium"/>
                <a:ea typeface="Raleway Medium"/>
                <a:cs typeface="Raleway Medium"/>
                <a:sym typeface="Raleway Medium"/>
              </a:rPr>
              <a:t>Garden design presentations </a:t>
            </a:r>
            <a:endParaRPr sz="11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p:txBody>
      </p:sp>
      <p:pic>
        <p:nvPicPr>
          <p:cNvPr id="80" name="Google Shape;80;p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
        <p:nvSpPr>
          <p:cNvPr id="81" name="Google Shape;81;p2"/>
          <p:cNvSpPr txBox="1"/>
          <p:nvPr/>
        </p:nvSpPr>
        <p:spPr>
          <a:xfrm>
            <a:off x="431425" y="781300"/>
            <a:ext cx="55302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3300"/>
              <a:buFont typeface="Arial"/>
              <a:buNone/>
            </a:pPr>
            <a:r>
              <a:rPr lang="en" sz="3300" b="1" i="0" u="none" strike="noStrike" cap="none">
                <a:solidFill>
                  <a:schemeClr val="dk1"/>
                </a:solidFill>
                <a:latin typeface="Oswald"/>
                <a:ea typeface="Oswald"/>
                <a:cs typeface="Oswald"/>
                <a:sym typeface="Oswald"/>
              </a:rPr>
              <a:t>CONTENTS</a:t>
            </a:r>
            <a:endParaRPr sz="3300" b="1" i="0" u="none" strike="noStrike" cap="none">
              <a:solidFill>
                <a:schemeClr val="dk1"/>
              </a:solidFill>
              <a:latin typeface="Oswald"/>
              <a:ea typeface="Oswald"/>
              <a:cs typeface="Oswald"/>
              <a:sym typeface="Oswald"/>
            </a:endParaRPr>
          </a:p>
        </p:txBody>
      </p:sp>
      <p:cxnSp>
        <p:nvCxnSpPr>
          <p:cNvPr id="82" name="Google Shape;82;p2"/>
          <p:cNvCxnSpPr/>
          <p:nvPr/>
        </p:nvCxnSpPr>
        <p:spPr>
          <a:xfrm>
            <a:off x="268325" y="1533450"/>
            <a:ext cx="3829000" cy="0"/>
          </a:xfrm>
          <a:prstGeom prst="straightConnector1">
            <a:avLst/>
          </a:prstGeom>
          <a:noFill/>
          <a:ln w="9525" cap="flat" cmpd="sng">
            <a:solidFill>
              <a:schemeClr val="dk1"/>
            </a:solidFill>
            <a:prstDash val="solid"/>
            <a:round/>
            <a:headEnd type="none" w="sm" len="sm"/>
            <a:tailEnd type="none" w="sm" len="sm"/>
          </a:ln>
        </p:spPr>
      </p:cxnSp>
      <p:pic>
        <p:nvPicPr>
          <p:cNvPr id="83" name="Google Shape;83;p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139399" y="3545370"/>
            <a:ext cx="1774726" cy="1157829"/>
          </a:xfrm>
          <a:prstGeom prst="rect">
            <a:avLst/>
          </a:prstGeom>
          <a:noFill/>
          <a:ln>
            <a:noFill/>
          </a:ln>
        </p:spPr>
      </p:pic>
      <p:pic>
        <p:nvPicPr>
          <p:cNvPr id="84" name="Google Shape;84;p2"/>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6"/>
          <p:cNvSpPr txBox="1"/>
          <p:nvPr/>
        </p:nvSpPr>
        <p:spPr>
          <a:xfrm>
            <a:off x="420400" y="887600"/>
            <a:ext cx="3727800" cy="1916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Instructions</a:t>
            </a:r>
            <a:endParaRPr sz="1100" b="1" i="0" u="none" strike="noStrike" cap="none">
              <a:solidFill>
                <a:srgbClr val="00ABFF"/>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Work in groups</a:t>
            </a:r>
            <a:endParaRPr sz="900" b="0" i="0" u="none" strike="noStrike" cap="none">
              <a:solidFill>
                <a:schemeClr val="dk1"/>
              </a:solidFill>
              <a:latin typeface="Raleway"/>
              <a:ea typeface="Raleway"/>
              <a:cs typeface="Raleway"/>
              <a:sym typeface="Raleway"/>
            </a:endParaRPr>
          </a:p>
          <a:p>
            <a:pPr marL="457200" marR="0" lvl="0" indent="-266700" algn="l" rtl="0">
              <a:lnSpc>
                <a:spcPct val="100000"/>
              </a:lnSpc>
              <a:spcBef>
                <a:spcPts val="100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Write your question on the front of the jigsaw piece</a:t>
            </a:r>
            <a:endParaRPr sz="900" b="0" i="0" u="none" strike="noStrike" cap="none">
              <a:solidFill>
                <a:schemeClr val="dk1"/>
              </a:solidFill>
              <a:latin typeface="Raleway"/>
              <a:ea typeface="Raleway"/>
              <a:cs typeface="Raleway"/>
              <a:sym typeface="Raleway"/>
            </a:endParaRPr>
          </a:p>
          <a:p>
            <a:pPr marL="457200" marR="0" lvl="0" indent="-266700" algn="l" rtl="0">
              <a:lnSpc>
                <a:spcPct val="100000"/>
              </a:lnSpc>
              <a:spcBef>
                <a:spcPts val="100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Record your answer on the back of the jigsaw piece</a:t>
            </a:r>
            <a:endParaRPr sz="900" b="0" i="0" u="none" strike="noStrike" cap="none">
              <a:solidFill>
                <a:schemeClr val="dk1"/>
              </a:solidFill>
              <a:latin typeface="Raleway"/>
              <a:ea typeface="Raleway"/>
              <a:cs typeface="Raleway"/>
              <a:sym typeface="Raleway"/>
            </a:endParaRPr>
          </a:p>
          <a:p>
            <a:pPr marL="457200" marR="0" lvl="0" indent="-266700" algn="l" rtl="0">
              <a:lnSpc>
                <a:spcPct val="100000"/>
              </a:lnSpc>
              <a:spcBef>
                <a:spcPts val="100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One person from each jigsaw group shares their information with each of the other groups.</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pic>
        <p:nvPicPr>
          <p:cNvPr id="300" name="Google Shape;300;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07100" y="1025775"/>
            <a:ext cx="4465019" cy="3156875"/>
          </a:xfrm>
          <a:prstGeom prst="rect">
            <a:avLst/>
          </a:prstGeom>
          <a:noFill/>
          <a:ln>
            <a:noFill/>
          </a:ln>
          <a:effectLst>
            <a:outerShdw blurRad="57150" dist="19050" dir="5400000" algn="bl" rotWithShape="0">
              <a:srgbClr val="000000">
                <a:alpha val="49803"/>
              </a:srgbClr>
            </a:outerShdw>
          </a:effectLst>
        </p:spPr>
      </p:pic>
      <p:pic>
        <p:nvPicPr>
          <p:cNvPr id="301" name="Google Shape;301;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406200" y="2735940"/>
            <a:ext cx="2462421" cy="2081024"/>
          </a:xfrm>
          <a:prstGeom prst="rect">
            <a:avLst/>
          </a:prstGeom>
          <a:noFill/>
          <a:ln>
            <a:noFill/>
          </a:ln>
        </p:spPr>
      </p:pic>
      <p:grpSp>
        <p:nvGrpSpPr>
          <p:cNvPr id="302" name="Google Shape;302;p16"/>
          <p:cNvGrpSpPr/>
          <p:nvPr/>
        </p:nvGrpSpPr>
        <p:grpSpPr>
          <a:xfrm>
            <a:off x="537225" y="2411726"/>
            <a:ext cx="3426551" cy="487050"/>
            <a:chOff x="431425" y="3858074"/>
            <a:chExt cx="3978348" cy="487050"/>
          </a:xfrm>
        </p:grpSpPr>
        <p:sp>
          <p:nvSpPr>
            <p:cNvPr id="303" name="Google Shape;303;p16"/>
            <p:cNvSpPr/>
            <p:nvPr/>
          </p:nvSpPr>
          <p:spPr>
            <a:xfrm>
              <a:off x="431425" y="3902024"/>
              <a:ext cx="3929400" cy="443100"/>
            </a:xfrm>
            <a:prstGeom prst="roundRect">
              <a:avLst>
                <a:gd name="adj" fmla="val 13252"/>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900" b="0" i="0" u="none" strike="noStrike" cap="none">
                  <a:solidFill>
                    <a:srgbClr val="000000"/>
                  </a:solidFill>
                  <a:latin typeface="Raleway"/>
                  <a:ea typeface="Raleway"/>
                  <a:cs typeface="Raleway"/>
                  <a:sym typeface="Raleway"/>
                </a:rPr>
                <a:t>How can our garden encourage us to make healthy food choices? </a:t>
              </a:r>
              <a:endParaRPr sz="900" b="0" i="0" u="none" strike="noStrike" cap="none">
                <a:solidFill>
                  <a:srgbClr val="000000"/>
                </a:solidFill>
                <a:latin typeface="Raleway"/>
                <a:ea typeface="Raleway"/>
                <a:cs typeface="Raleway"/>
                <a:sym typeface="Raleway"/>
              </a:endParaRPr>
            </a:p>
          </p:txBody>
        </p:sp>
        <p:sp>
          <p:nvSpPr>
            <p:cNvPr id="304" name="Google Shape;304;p16"/>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900" b="0" i="0" u="none" strike="noStrike" cap="none">
                  <a:solidFill>
                    <a:srgbClr val="000000"/>
                  </a:solidFill>
                  <a:latin typeface="Raleway"/>
                  <a:ea typeface="Raleway"/>
                  <a:cs typeface="Raleway"/>
                  <a:sym typeface="Raleway"/>
                </a:rPr>
                <a:t>Do you or someone you know have a garden at home? If so, what do they grow? </a:t>
              </a:r>
              <a:endParaRPr sz="900" b="0" i="0" u="none" strike="noStrike" cap="none">
                <a:solidFill>
                  <a:srgbClr val="000000"/>
                </a:solidFill>
                <a:latin typeface="Raleway"/>
                <a:ea typeface="Raleway"/>
                <a:cs typeface="Raleway"/>
                <a:sym typeface="Raleway"/>
              </a:endParaRPr>
            </a:p>
          </p:txBody>
        </p:sp>
      </p:grpSp>
      <p:grpSp>
        <p:nvGrpSpPr>
          <p:cNvPr id="305" name="Google Shape;305;p16"/>
          <p:cNvGrpSpPr/>
          <p:nvPr/>
        </p:nvGrpSpPr>
        <p:grpSpPr>
          <a:xfrm>
            <a:off x="537225" y="3027570"/>
            <a:ext cx="3426551" cy="326003"/>
            <a:chOff x="431425" y="3858074"/>
            <a:chExt cx="3978348" cy="508505"/>
          </a:xfrm>
        </p:grpSpPr>
        <p:sp>
          <p:nvSpPr>
            <p:cNvPr id="306" name="Google Shape;306;p16"/>
            <p:cNvSpPr/>
            <p:nvPr/>
          </p:nvSpPr>
          <p:spPr>
            <a:xfrm>
              <a:off x="431425" y="3923479"/>
              <a:ext cx="3929400" cy="443100"/>
            </a:xfrm>
            <a:prstGeom prst="roundRect">
              <a:avLst>
                <a:gd name="adj" fmla="val 13252"/>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endParaRPr sz="900" b="0" i="0" u="none" strike="noStrike" cap="none">
                <a:solidFill>
                  <a:srgbClr val="000000"/>
                </a:solidFill>
                <a:latin typeface="Raleway"/>
                <a:ea typeface="Raleway"/>
                <a:cs typeface="Raleway"/>
                <a:sym typeface="Raleway"/>
              </a:endParaRPr>
            </a:p>
          </p:txBody>
        </p:sp>
        <p:sp>
          <p:nvSpPr>
            <p:cNvPr id="307" name="Google Shape;307;p16"/>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900" b="0" i="0" u="none" strike="noStrike" cap="none">
                  <a:solidFill>
                    <a:srgbClr val="000000"/>
                  </a:solidFill>
                  <a:latin typeface="Raleway"/>
                  <a:ea typeface="Raleway"/>
                  <a:cs typeface="Raleway"/>
                  <a:sym typeface="Raleway"/>
                </a:rPr>
                <a:t>What are the benefits of having a garden? </a:t>
              </a:r>
              <a:endParaRPr sz="900" b="0" i="0" u="none" strike="noStrike" cap="none">
                <a:solidFill>
                  <a:srgbClr val="000000"/>
                </a:solidFill>
                <a:latin typeface="Raleway"/>
                <a:ea typeface="Raleway"/>
                <a:cs typeface="Raleway"/>
                <a:sym typeface="Raleway"/>
              </a:endParaRPr>
            </a:p>
          </p:txBody>
        </p:sp>
      </p:grpSp>
      <p:grpSp>
        <p:nvGrpSpPr>
          <p:cNvPr id="308" name="Google Shape;308;p16"/>
          <p:cNvGrpSpPr/>
          <p:nvPr/>
        </p:nvGrpSpPr>
        <p:grpSpPr>
          <a:xfrm>
            <a:off x="537225" y="3500193"/>
            <a:ext cx="3426551" cy="325990"/>
            <a:chOff x="431425" y="3858074"/>
            <a:chExt cx="3978348" cy="508486"/>
          </a:xfrm>
        </p:grpSpPr>
        <p:sp>
          <p:nvSpPr>
            <p:cNvPr id="309" name="Google Shape;309;p16"/>
            <p:cNvSpPr/>
            <p:nvPr/>
          </p:nvSpPr>
          <p:spPr>
            <a:xfrm>
              <a:off x="431425" y="3923460"/>
              <a:ext cx="3929400" cy="443100"/>
            </a:xfrm>
            <a:prstGeom prst="roundRect">
              <a:avLst>
                <a:gd name="adj" fmla="val 13252"/>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endParaRPr sz="900" b="0" i="0" u="none" strike="noStrike" cap="none">
                <a:solidFill>
                  <a:srgbClr val="000000"/>
                </a:solidFill>
                <a:latin typeface="Raleway"/>
                <a:ea typeface="Raleway"/>
                <a:cs typeface="Raleway"/>
                <a:sym typeface="Raleway"/>
              </a:endParaRPr>
            </a:p>
          </p:txBody>
        </p:sp>
        <p:sp>
          <p:nvSpPr>
            <p:cNvPr id="310" name="Google Shape;310;p16"/>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900" b="0" i="0" u="none" strike="noStrike" cap="none">
                  <a:solidFill>
                    <a:srgbClr val="000000"/>
                  </a:solidFill>
                  <a:latin typeface="Raleway"/>
                  <a:ea typeface="Raleway"/>
                  <a:cs typeface="Raleway"/>
                  <a:sym typeface="Raleway"/>
                </a:rPr>
                <a:t>How could a garden help us to lead a healthy lifestyle?</a:t>
              </a:r>
              <a:endParaRPr sz="900" b="0" i="0" u="none" strike="noStrike" cap="none">
                <a:solidFill>
                  <a:srgbClr val="000000"/>
                </a:solidFill>
                <a:latin typeface="Raleway"/>
                <a:ea typeface="Raleway"/>
                <a:cs typeface="Raleway"/>
                <a:sym typeface="Raleway"/>
              </a:endParaRPr>
            </a:p>
          </p:txBody>
        </p:sp>
      </p:grpSp>
      <p:grpSp>
        <p:nvGrpSpPr>
          <p:cNvPr id="311" name="Google Shape;311;p16"/>
          <p:cNvGrpSpPr/>
          <p:nvPr/>
        </p:nvGrpSpPr>
        <p:grpSpPr>
          <a:xfrm>
            <a:off x="537225" y="3972801"/>
            <a:ext cx="3426551" cy="487025"/>
            <a:chOff x="431425" y="3858074"/>
            <a:chExt cx="3978348" cy="487025"/>
          </a:xfrm>
        </p:grpSpPr>
        <p:sp>
          <p:nvSpPr>
            <p:cNvPr id="312" name="Google Shape;312;p16"/>
            <p:cNvSpPr/>
            <p:nvPr/>
          </p:nvSpPr>
          <p:spPr>
            <a:xfrm>
              <a:off x="431425" y="3901999"/>
              <a:ext cx="3929400" cy="443100"/>
            </a:xfrm>
            <a:prstGeom prst="roundRect">
              <a:avLst>
                <a:gd name="adj" fmla="val 13252"/>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900" b="0" i="0" u="none" strike="noStrike" cap="none">
                  <a:solidFill>
                    <a:srgbClr val="000000"/>
                  </a:solidFill>
                  <a:latin typeface="Raleway"/>
                  <a:ea typeface="Raleway"/>
                  <a:cs typeface="Raleway"/>
                  <a:sym typeface="Raleway"/>
                </a:rPr>
                <a:t>How can our garden encourage us to make healthy food choices? </a:t>
              </a:r>
              <a:endParaRPr sz="900" b="0" i="0" u="none" strike="noStrike" cap="none">
                <a:solidFill>
                  <a:srgbClr val="000000"/>
                </a:solidFill>
                <a:latin typeface="Raleway"/>
                <a:ea typeface="Raleway"/>
                <a:cs typeface="Raleway"/>
                <a:sym typeface="Raleway"/>
              </a:endParaRPr>
            </a:p>
          </p:txBody>
        </p:sp>
        <p:sp>
          <p:nvSpPr>
            <p:cNvPr id="313" name="Google Shape;313;p16"/>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900" b="0" i="0" u="none" strike="noStrike" cap="none">
                  <a:solidFill>
                    <a:srgbClr val="000000"/>
                  </a:solidFill>
                  <a:latin typeface="Raleway"/>
                  <a:ea typeface="Raleway"/>
                  <a:cs typeface="Raleway"/>
                  <a:sym typeface="Raleway"/>
                </a:rPr>
                <a:t>If an AFL club had a garden, what types of foods from the five food groups do you think they would grow?</a:t>
              </a:r>
              <a:endParaRPr sz="900" b="0" i="0" u="none" strike="noStrike" cap="none">
                <a:solidFill>
                  <a:srgbClr val="000000"/>
                </a:solidFill>
                <a:latin typeface="Raleway"/>
                <a:ea typeface="Raleway"/>
                <a:cs typeface="Raleway"/>
                <a:sym typeface="Raleway"/>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618561">
            <a:off x="221608" y="3060445"/>
            <a:ext cx="1349662" cy="1254235"/>
          </a:xfrm>
          <a:prstGeom prst="rect">
            <a:avLst/>
          </a:prstGeom>
          <a:noFill/>
          <a:ln>
            <a:noFill/>
          </a:ln>
        </p:spPr>
      </p:pic>
      <p:sp>
        <p:nvSpPr>
          <p:cNvPr id="319" name="Google Shape;319;p17"/>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sp>
        <p:nvSpPr>
          <p:cNvPr id="320" name="Google Shape;320;p17"/>
          <p:cNvSpPr txBox="1"/>
          <p:nvPr/>
        </p:nvSpPr>
        <p:spPr>
          <a:xfrm>
            <a:off x="420400" y="1092950"/>
            <a:ext cx="8239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Design a garden that makes our school look nice and helps everyone eat healthy foods so we have lots of energy to stay active!</a:t>
            </a:r>
            <a:endParaRPr sz="1000" b="0" i="0" u="none" strike="noStrike" cap="none">
              <a:solidFill>
                <a:schemeClr val="dk1"/>
              </a:solidFill>
              <a:latin typeface="Raleway"/>
              <a:ea typeface="Raleway"/>
              <a:cs typeface="Raleway"/>
              <a:sym typeface="Raleway"/>
            </a:endParaRPr>
          </a:p>
        </p:txBody>
      </p:sp>
      <p:grpSp>
        <p:nvGrpSpPr>
          <p:cNvPr id="321" name="Google Shape;321;p17"/>
          <p:cNvGrpSpPr/>
          <p:nvPr/>
        </p:nvGrpSpPr>
        <p:grpSpPr>
          <a:xfrm>
            <a:off x="1002626" y="1575796"/>
            <a:ext cx="2289039" cy="1229849"/>
            <a:chOff x="865825" y="1704975"/>
            <a:chExt cx="2060156" cy="1106875"/>
          </a:xfrm>
        </p:grpSpPr>
        <p:sp>
          <p:nvSpPr>
            <p:cNvPr id="322" name="Google Shape;322;p17"/>
            <p:cNvSpPr/>
            <p:nvPr/>
          </p:nvSpPr>
          <p:spPr>
            <a:xfrm>
              <a:off x="865825" y="1887250"/>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7"/>
            <p:cNvSpPr/>
            <p:nvPr/>
          </p:nvSpPr>
          <p:spPr>
            <a:xfrm>
              <a:off x="921375" y="1821950"/>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4" name="Google Shape;324;p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08775" y="1704975"/>
              <a:ext cx="517206" cy="515700"/>
            </a:xfrm>
            <a:prstGeom prst="rect">
              <a:avLst/>
            </a:prstGeom>
            <a:noFill/>
            <a:ln>
              <a:noFill/>
            </a:ln>
          </p:spPr>
        </p:pic>
        <p:sp>
          <p:nvSpPr>
            <p:cNvPr id="325" name="Google Shape;325;p17"/>
            <p:cNvSpPr txBox="1"/>
            <p:nvPr/>
          </p:nvSpPr>
          <p:spPr>
            <a:xfrm>
              <a:off x="1169174" y="1809426"/>
              <a:ext cx="17568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ASK</a:t>
              </a:r>
              <a:endParaRPr sz="2300" b="0" i="0" u="none" strike="noStrike" cap="none">
                <a:solidFill>
                  <a:schemeClr val="dk1"/>
                </a:solidFill>
                <a:latin typeface="Oswald SemiBold"/>
                <a:ea typeface="Oswald SemiBold"/>
                <a:cs typeface="Oswald SemiBold"/>
                <a:sym typeface="Oswald SemiBold"/>
              </a:endParaRPr>
            </a:p>
          </p:txBody>
        </p:sp>
        <p:sp>
          <p:nvSpPr>
            <p:cNvPr id="326" name="Google Shape;326;p17"/>
            <p:cNvSpPr txBox="1"/>
            <p:nvPr/>
          </p:nvSpPr>
          <p:spPr>
            <a:xfrm>
              <a:off x="921375" y="2161450"/>
              <a:ext cx="1876200" cy="523500"/>
            </a:xfrm>
            <a:prstGeom prst="rect">
              <a:avLst/>
            </a:prstGeom>
            <a:noFill/>
            <a:ln>
              <a:noFill/>
            </a:ln>
          </p:spPr>
          <p:txBody>
            <a:bodyPr spcFirstLastPara="1" wrap="square" lIns="91425" tIns="91425" rIns="91425" bIns="91425" anchor="t" anchorCtr="0">
              <a:spAutoFit/>
            </a:bodyPr>
            <a:lstStyle/>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What’s the problem?</a:t>
              </a:r>
              <a:endParaRPr sz="1200" b="0" i="0" u="none" strike="noStrike" cap="none">
                <a:solidFill>
                  <a:schemeClr val="dk1"/>
                </a:solidFill>
                <a:latin typeface="Raleway"/>
                <a:ea typeface="Raleway"/>
                <a:cs typeface="Raleway"/>
                <a:sym typeface="Raleway"/>
              </a:endParaRPr>
            </a:p>
            <a:p>
              <a:pPr marL="45720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Raleway"/>
                <a:ea typeface="Raleway"/>
                <a:cs typeface="Raleway"/>
                <a:sym typeface="Raleway"/>
              </a:endParaRPr>
            </a:p>
          </p:txBody>
        </p:sp>
        <p:sp>
          <p:nvSpPr>
            <p:cNvPr id="327" name="Google Shape;327;p17"/>
            <p:cNvSpPr txBox="1"/>
            <p:nvPr/>
          </p:nvSpPr>
          <p:spPr>
            <a:xfrm>
              <a:off x="977450" y="1809425"/>
              <a:ext cx="3186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1.</a:t>
              </a:r>
              <a:endParaRPr sz="2300" b="0" i="0" u="none" strike="noStrike" cap="none">
                <a:solidFill>
                  <a:schemeClr val="dk1"/>
                </a:solidFill>
                <a:latin typeface="Oswald SemiBold"/>
                <a:ea typeface="Oswald SemiBold"/>
                <a:cs typeface="Oswald SemiBold"/>
                <a:sym typeface="Oswald SemiBold"/>
              </a:endParaRPr>
            </a:p>
          </p:txBody>
        </p:sp>
      </p:grpSp>
      <p:grpSp>
        <p:nvGrpSpPr>
          <p:cNvPr id="328" name="Google Shape;328;p17"/>
          <p:cNvGrpSpPr/>
          <p:nvPr/>
        </p:nvGrpSpPr>
        <p:grpSpPr>
          <a:xfrm>
            <a:off x="3427611" y="1604516"/>
            <a:ext cx="2289042" cy="1229838"/>
            <a:chOff x="3360450" y="1730823"/>
            <a:chExt cx="2060158" cy="1106865"/>
          </a:xfrm>
        </p:grpSpPr>
        <p:sp>
          <p:nvSpPr>
            <p:cNvPr id="329" name="Google Shape;329;p17"/>
            <p:cNvSpPr/>
            <p:nvPr/>
          </p:nvSpPr>
          <p:spPr>
            <a:xfrm>
              <a:off x="3360450" y="1913088"/>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17"/>
            <p:cNvSpPr/>
            <p:nvPr/>
          </p:nvSpPr>
          <p:spPr>
            <a:xfrm>
              <a:off x="3416000" y="1847788"/>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17"/>
            <p:cNvSpPr txBox="1"/>
            <p:nvPr/>
          </p:nvSpPr>
          <p:spPr>
            <a:xfrm>
              <a:off x="3663800" y="1835263"/>
              <a:ext cx="1628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IMAGINE</a:t>
              </a:r>
              <a:endParaRPr sz="2300" b="0" i="0" u="none" strike="noStrike" cap="none">
                <a:solidFill>
                  <a:schemeClr val="dk1"/>
                </a:solidFill>
                <a:latin typeface="Oswald SemiBold"/>
                <a:ea typeface="Oswald SemiBold"/>
                <a:cs typeface="Oswald SemiBold"/>
                <a:sym typeface="Oswald SemiBold"/>
              </a:endParaRPr>
            </a:p>
          </p:txBody>
        </p:sp>
        <p:sp>
          <p:nvSpPr>
            <p:cNvPr id="332" name="Google Shape;332;p17"/>
            <p:cNvSpPr txBox="1"/>
            <p:nvPr/>
          </p:nvSpPr>
          <p:spPr>
            <a:xfrm>
              <a:off x="3416000" y="2187288"/>
              <a:ext cx="1876200" cy="523500"/>
            </a:xfrm>
            <a:prstGeom prst="rect">
              <a:avLst/>
            </a:prstGeom>
            <a:noFill/>
            <a:ln>
              <a:noFill/>
            </a:ln>
          </p:spPr>
          <p:txBody>
            <a:bodyPr spcFirstLastPara="1" wrap="square" lIns="91425" tIns="91425" rIns="91425" bIns="91425" anchor="t" anchorCtr="0">
              <a:spAutoFit/>
            </a:bodyPr>
            <a:lstStyle/>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Brainstorm!</a:t>
              </a:r>
              <a:endParaRPr sz="1200" b="0" i="0" u="none" strike="noStrike" cap="none">
                <a:solidFill>
                  <a:schemeClr val="dk1"/>
                </a:solidFill>
                <a:latin typeface="Raleway"/>
                <a:ea typeface="Raleway"/>
                <a:cs typeface="Raleway"/>
                <a:sym typeface="Raleway"/>
              </a:endParaRPr>
            </a:p>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Choose a solution.</a:t>
              </a:r>
              <a:endParaRPr sz="1200" b="0" i="0" u="none" strike="noStrike" cap="none">
                <a:solidFill>
                  <a:schemeClr val="dk1"/>
                </a:solidFill>
                <a:latin typeface="Raleway"/>
                <a:ea typeface="Raleway"/>
                <a:cs typeface="Raleway"/>
                <a:sym typeface="Raleway"/>
              </a:endParaRPr>
            </a:p>
          </p:txBody>
        </p:sp>
        <p:pic>
          <p:nvPicPr>
            <p:cNvPr id="333" name="Google Shape;333;p1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03408" y="1730823"/>
              <a:ext cx="517200" cy="515707"/>
            </a:xfrm>
            <a:prstGeom prst="rect">
              <a:avLst/>
            </a:prstGeom>
            <a:noFill/>
            <a:ln>
              <a:noFill/>
            </a:ln>
          </p:spPr>
        </p:pic>
        <p:sp>
          <p:nvSpPr>
            <p:cNvPr id="334" name="Google Shape;334;p17"/>
            <p:cNvSpPr txBox="1"/>
            <p:nvPr/>
          </p:nvSpPr>
          <p:spPr>
            <a:xfrm>
              <a:off x="3466925" y="1835275"/>
              <a:ext cx="389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2.</a:t>
              </a:r>
              <a:endParaRPr sz="2300" b="0" i="0" u="none" strike="noStrike" cap="none">
                <a:solidFill>
                  <a:schemeClr val="dk1"/>
                </a:solidFill>
                <a:latin typeface="Oswald SemiBold"/>
                <a:ea typeface="Oswald SemiBold"/>
                <a:cs typeface="Oswald SemiBold"/>
                <a:sym typeface="Oswald SemiBold"/>
              </a:endParaRPr>
            </a:p>
          </p:txBody>
        </p:sp>
      </p:grpSp>
      <p:grpSp>
        <p:nvGrpSpPr>
          <p:cNvPr id="335" name="Google Shape;335;p17"/>
          <p:cNvGrpSpPr/>
          <p:nvPr/>
        </p:nvGrpSpPr>
        <p:grpSpPr>
          <a:xfrm>
            <a:off x="5852596" y="1604516"/>
            <a:ext cx="2289042" cy="1229838"/>
            <a:chOff x="5855075" y="1730823"/>
            <a:chExt cx="2060158" cy="1106865"/>
          </a:xfrm>
        </p:grpSpPr>
        <p:grpSp>
          <p:nvGrpSpPr>
            <p:cNvPr id="336" name="Google Shape;336;p17"/>
            <p:cNvGrpSpPr/>
            <p:nvPr/>
          </p:nvGrpSpPr>
          <p:grpSpPr>
            <a:xfrm>
              <a:off x="5855075" y="1730823"/>
              <a:ext cx="2060158" cy="1106865"/>
              <a:chOff x="5855075" y="1730823"/>
              <a:chExt cx="2060158" cy="1106865"/>
            </a:xfrm>
          </p:grpSpPr>
          <p:sp>
            <p:nvSpPr>
              <p:cNvPr id="337" name="Google Shape;337;p17"/>
              <p:cNvSpPr/>
              <p:nvPr/>
            </p:nvSpPr>
            <p:spPr>
              <a:xfrm>
                <a:off x="5855075" y="1913088"/>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17"/>
              <p:cNvSpPr/>
              <p:nvPr/>
            </p:nvSpPr>
            <p:spPr>
              <a:xfrm>
                <a:off x="5910625" y="1847788"/>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17"/>
              <p:cNvSpPr txBox="1"/>
              <p:nvPr/>
            </p:nvSpPr>
            <p:spPr>
              <a:xfrm>
                <a:off x="6158425" y="1835263"/>
                <a:ext cx="1628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PLAN</a:t>
                </a:r>
                <a:endParaRPr sz="2300" b="0" i="0" u="none" strike="noStrike" cap="none">
                  <a:solidFill>
                    <a:schemeClr val="dk1"/>
                  </a:solidFill>
                  <a:latin typeface="Oswald SemiBold"/>
                  <a:ea typeface="Oswald SemiBold"/>
                  <a:cs typeface="Oswald SemiBold"/>
                  <a:sym typeface="Oswald SemiBold"/>
                </a:endParaRPr>
              </a:p>
            </p:txBody>
          </p:sp>
          <p:sp>
            <p:nvSpPr>
              <p:cNvPr id="340" name="Google Shape;340;p17"/>
              <p:cNvSpPr txBox="1"/>
              <p:nvPr/>
            </p:nvSpPr>
            <p:spPr>
              <a:xfrm>
                <a:off x="5910625" y="2187288"/>
                <a:ext cx="1876200" cy="523500"/>
              </a:xfrm>
              <a:prstGeom prst="rect">
                <a:avLst/>
              </a:prstGeom>
              <a:noFill/>
              <a:ln>
                <a:noFill/>
              </a:ln>
            </p:spPr>
            <p:txBody>
              <a:bodyPr spcFirstLastPara="1" wrap="square" lIns="91425" tIns="91425" rIns="91425" bIns="91425" anchor="t" anchorCtr="0">
                <a:spAutoFit/>
              </a:bodyPr>
              <a:lstStyle/>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Draw it!</a:t>
                </a:r>
                <a:endParaRPr sz="1200" b="0" i="0" u="none" strike="noStrike" cap="none">
                  <a:solidFill>
                    <a:schemeClr val="dk1"/>
                  </a:solidFill>
                  <a:latin typeface="Raleway"/>
                  <a:ea typeface="Raleway"/>
                  <a:cs typeface="Raleway"/>
                  <a:sym typeface="Raleway"/>
                </a:endParaRPr>
              </a:p>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Make a materials list.</a:t>
                </a:r>
                <a:endParaRPr sz="1200" b="0" i="0" u="none" strike="noStrike" cap="none">
                  <a:solidFill>
                    <a:schemeClr val="dk1"/>
                  </a:solidFill>
                  <a:latin typeface="Raleway"/>
                  <a:ea typeface="Raleway"/>
                  <a:cs typeface="Raleway"/>
                  <a:sym typeface="Raleway"/>
                </a:endParaRPr>
              </a:p>
            </p:txBody>
          </p:sp>
          <p:pic>
            <p:nvPicPr>
              <p:cNvPr id="341" name="Google Shape;341;p1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398033" y="1730823"/>
                <a:ext cx="517200" cy="515707"/>
              </a:xfrm>
              <a:prstGeom prst="rect">
                <a:avLst/>
              </a:prstGeom>
              <a:noFill/>
              <a:ln>
                <a:noFill/>
              </a:ln>
            </p:spPr>
          </p:pic>
        </p:grpSp>
        <p:sp>
          <p:nvSpPr>
            <p:cNvPr id="342" name="Google Shape;342;p17"/>
            <p:cNvSpPr txBox="1"/>
            <p:nvPr/>
          </p:nvSpPr>
          <p:spPr>
            <a:xfrm>
              <a:off x="5966175" y="1835275"/>
              <a:ext cx="389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3.</a:t>
              </a:r>
              <a:endParaRPr sz="2300" b="0" i="0" u="none" strike="noStrike" cap="none">
                <a:solidFill>
                  <a:schemeClr val="dk1"/>
                </a:solidFill>
                <a:latin typeface="Oswald SemiBold"/>
                <a:ea typeface="Oswald SemiBold"/>
                <a:cs typeface="Oswald SemiBold"/>
                <a:sym typeface="Oswald SemiBold"/>
              </a:endParaRPr>
            </a:p>
          </p:txBody>
        </p:sp>
      </p:grpSp>
      <p:grpSp>
        <p:nvGrpSpPr>
          <p:cNvPr id="343" name="Google Shape;343;p17"/>
          <p:cNvGrpSpPr/>
          <p:nvPr/>
        </p:nvGrpSpPr>
        <p:grpSpPr>
          <a:xfrm>
            <a:off x="4699871" y="2931204"/>
            <a:ext cx="2289042" cy="1229838"/>
            <a:chOff x="4348400" y="3188548"/>
            <a:chExt cx="2060158" cy="1106865"/>
          </a:xfrm>
        </p:grpSpPr>
        <p:sp>
          <p:nvSpPr>
            <p:cNvPr id="344" name="Google Shape;344;p17"/>
            <p:cNvSpPr/>
            <p:nvPr/>
          </p:nvSpPr>
          <p:spPr>
            <a:xfrm>
              <a:off x="4348400" y="3370813"/>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17"/>
            <p:cNvSpPr/>
            <p:nvPr/>
          </p:nvSpPr>
          <p:spPr>
            <a:xfrm>
              <a:off x="4403950" y="3305513"/>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7"/>
            <p:cNvSpPr txBox="1"/>
            <p:nvPr/>
          </p:nvSpPr>
          <p:spPr>
            <a:xfrm>
              <a:off x="4651750" y="3292988"/>
              <a:ext cx="1628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IMPROVE</a:t>
              </a:r>
              <a:endParaRPr sz="2300" b="0" i="0" u="none" strike="noStrike" cap="none">
                <a:solidFill>
                  <a:schemeClr val="dk1"/>
                </a:solidFill>
                <a:latin typeface="Oswald SemiBold"/>
                <a:ea typeface="Oswald SemiBold"/>
                <a:cs typeface="Oswald SemiBold"/>
                <a:sym typeface="Oswald SemiBold"/>
              </a:endParaRPr>
            </a:p>
          </p:txBody>
        </p:sp>
        <p:sp>
          <p:nvSpPr>
            <p:cNvPr id="347" name="Google Shape;347;p17"/>
            <p:cNvSpPr txBox="1"/>
            <p:nvPr/>
          </p:nvSpPr>
          <p:spPr>
            <a:xfrm>
              <a:off x="4403950" y="3645013"/>
              <a:ext cx="1876200" cy="332400"/>
            </a:xfrm>
            <a:prstGeom prst="rect">
              <a:avLst/>
            </a:prstGeom>
            <a:noFill/>
            <a:ln>
              <a:noFill/>
            </a:ln>
          </p:spPr>
          <p:txBody>
            <a:bodyPr spcFirstLastPara="1" wrap="square" lIns="91425" tIns="91425" rIns="91425" bIns="91425" anchor="t" anchorCtr="0">
              <a:spAutoFit/>
            </a:bodyPr>
            <a:lstStyle/>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Make it better!</a:t>
              </a:r>
              <a:endParaRPr sz="1200" b="0" i="0" u="none" strike="noStrike" cap="none">
                <a:solidFill>
                  <a:schemeClr val="dk1"/>
                </a:solidFill>
                <a:latin typeface="Raleway"/>
                <a:ea typeface="Raleway"/>
                <a:cs typeface="Raleway"/>
                <a:sym typeface="Raleway"/>
              </a:endParaRPr>
            </a:p>
          </p:txBody>
        </p:sp>
        <p:pic>
          <p:nvPicPr>
            <p:cNvPr id="348" name="Google Shape;348;p1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891358" y="3188548"/>
              <a:ext cx="517200" cy="515707"/>
            </a:xfrm>
            <a:prstGeom prst="rect">
              <a:avLst/>
            </a:prstGeom>
            <a:noFill/>
            <a:ln>
              <a:noFill/>
            </a:ln>
          </p:spPr>
        </p:pic>
        <p:sp>
          <p:nvSpPr>
            <p:cNvPr id="349" name="Google Shape;349;p17"/>
            <p:cNvSpPr txBox="1"/>
            <p:nvPr/>
          </p:nvSpPr>
          <p:spPr>
            <a:xfrm>
              <a:off x="4449225" y="3293000"/>
              <a:ext cx="389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5.</a:t>
              </a:r>
              <a:endParaRPr sz="2300" b="0" i="0" u="none" strike="noStrike" cap="none">
                <a:solidFill>
                  <a:schemeClr val="dk1"/>
                </a:solidFill>
                <a:latin typeface="Oswald SemiBold"/>
                <a:ea typeface="Oswald SemiBold"/>
                <a:cs typeface="Oswald SemiBold"/>
                <a:sym typeface="Oswald SemiBold"/>
              </a:endParaRPr>
            </a:p>
          </p:txBody>
        </p:sp>
      </p:grpSp>
      <p:grpSp>
        <p:nvGrpSpPr>
          <p:cNvPr id="350" name="Google Shape;350;p17"/>
          <p:cNvGrpSpPr/>
          <p:nvPr/>
        </p:nvGrpSpPr>
        <p:grpSpPr>
          <a:xfrm>
            <a:off x="2221062" y="2931204"/>
            <a:ext cx="2289042" cy="1229838"/>
            <a:chOff x="2113125" y="3188548"/>
            <a:chExt cx="2060158" cy="1106865"/>
          </a:xfrm>
        </p:grpSpPr>
        <p:grpSp>
          <p:nvGrpSpPr>
            <p:cNvPr id="351" name="Google Shape;351;p17"/>
            <p:cNvGrpSpPr/>
            <p:nvPr/>
          </p:nvGrpSpPr>
          <p:grpSpPr>
            <a:xfrm>
              <a:off x="2113125" y="3188548"/>
              <a:ext cx="2060158" cy="1106865"/>
              <a:chOff x="1853775" y="3188548"/>
              <a:chExt cx="2060158" cy="1106865"/>
            </a:xfrm>
          </p:grpSpPr>
          <p:sp>
            <p:nvSpPr>
              <p:cNvPr id="352" name="Google Shape;352;p17"/>
              <p:cNvSpPr/>
              <p:nvPr/>
            </p:nvSpPr>
            <p:spPr>
              <a:xfrm>
                <a:off x="1853775" y="3370813"/>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17"/>
              <p:cNvSpPr/>
              <p:nvPr/>
            </p:nvSpPr>
            <p:spPr>
              <a:xfrm>
                <a:off x="1909325" y="3305513"/>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17"/>
              <p:cNvSpPr txBox="1"/>
              <p:nvPr/>
            </p:nvSpPr>
            <p:spPr>
              <a:xfrm>
                <a:off x="2157125" y="3292988"/>
                <a:ext cx="1628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CREATE</a:t>
                </a:r>
                <a:endParaRPr sz="2300" b="0" i="0" u="none" strike="noStrike" cap="none">
                  <a:solidFill>
                    <a:schemeClr val="dk1"/>
                  </a:solidFill>
                  <a:latin typeface="Oswald SemiBold"/>
                  <a:ea typeface="Oswald SemiBold"/>
                  <a:cs typeface="Oswald SemiBold"/>
                  <a:sym typeface="Oswald SemiBold"/>
                </a:endParaRPr>
              </a:p>
            </p:txBody>
          </p:sp>
          <p:sp>
            <p:nvSpPr>
              <p:cNvPr id="355" name="Google Shape;355;p17"/>
              <p:cNvSpPr txBox="1"/>
              <p:nvPr/>
            </p:nvSpPr>
            <p:spPr>
              <a:xfrm>
                <a:off x="1909325" y="3645013"/>
                <a:ext cx="1876200" cy="523500"/>
              </a:xfrm>
              <a:prstGeom prst="rect">
                <a:avLst/>
              </a:prstGeom>
              <a:noFill/>
              <a:ln>
                <a:noFill/>
              </a:ln>
            </p:spPr>
            <p:txBody>
              <a:bodyPr spcFirstLastPara="1" wrap="square" lIns="91425" tIns="91425" rIns="91425" bIns="91425" anchor="t" anchorCtr="0">
                <a:spAutoFit/>
              </a:bodyPr>
              <a:lstStyle/>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Make it!</a:t>
                </a:r>
                <a:endParaRPr sz="1200" b="0" i="0" u="none" strike="noStrike" cap="none">
                  <a:solidFill>
                    <a:schemeClr val="dk1"/>
                  </a:solidFill>
                  <a:latin typeface="Raleway"/>
                  <a:ea typeface="Raleway"/>
                  <a:cs typeface="Raleway"/>
                  <a:sym typeface="Raleway"/>
                </a:endParaRPr>
              </a:p>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Try it out.</a:t>
                </a:r>
                <a:endParaRPr sz="1200" b="0" i="0" u="none" strike="noStrike" cap="none">
                  <a:solidFill>
                    <a:schemeClr val="dk1"/>
                  </a:solidFill>
                  <a:latin typeface="Raleway"/>
                  <a:ea typeface="Raleway"/>
                  <a:cs typeface="Raleway"/>
                  <a:sym typeface="Raleway"/>
                </a:endParaRPr>
              </a:p>
            </p:txBody>
          </p:sp>
          <p:pic>
            <p:nvPicPr>
              <p:cNvPr id="356" name="Google Shape;356;p1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396733" y="3188548"/>
                <a:ext cx="517200" cy="515707"/>
              </a:xfrm>
              <a:prstGeom prst="rect">
                <a:avLst/>
              </a:prstGeom>
              <a:noFill/>
              <a:ln>
                <a:noFill/>
              </a:ln>
            </p:spPr>
          </p:pic>
        </p:grpSp>
        <p:sp>
          <p:nvSpPr>
            <p:cNvPr id="357" name="Google Shape;357;p17"/>
            <p:cNvSpPr txBox="1"/>
            <p:nvPr/>
          </p:nvSpPr>
          <p:spPr>
            <a:xfrm>
              <a:off x="2214425" y="3293000"/>
              <a:ext cx="389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4.</a:t>
              </a:r>
              <a:endParaRPr sz="2300" b="0" i="0" u="none" strike="noStrike" cap="none">
                <a:solidFill>
                  <a:schemeClr val="dk1"/>
                </a:solidFill>
                <a:latin typeface="Oswald SemiBold"/>
                <a:ea typeface="Oswald SemiBold"/>
                <a:cs typeface="Oswald SemiBold"/>
                <a:sym typeface="Oswald SemiBold"/>
              </a:endParaRPr>
            </a:p>
          </p:txBody>
        </p:sp>
      </p:grpSp>
      <p:pic>
        <p:nvPicPr>
          <p:cNvPr id="358" name="Google Shape;358;p1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522800" y="2123322"/>
            <a:ext cx="1780749" cy="30982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9375" y="999100"/>
            <a:ext cx="4331791" cy="3062697"/>
          </a:xfrm>
          <a:prstGeom prst="rect">
            <a:avLst/>
          </a:prstGeom>
          <a:noFill/>
          <a:ln>
            <a:noFill/>
          </a:ln>
          <a:effectLst>
            <a:outerShdw blurRad="57150" dist="19050" dir="5400000" algn="bl" rotWithShape="0">
              <a:srgbClr val="000000">
                <a:alpha val="49803"/>
              </a:srgbClr>
            </a:outerShdw>
          </a:effectLst>
        </p:spPr>
      </p:pic>
      <p:pic>
        <p:nvPicPr>
          <p:cNvPr id="364" name="Google Shape;364;p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06357" y="1344191"/>
            <a:ext cx="4331791" cy="3062708"/>
          </a:xfrm>
          <a:prstGeom prst="rect">
            <a:avLst/>
          </a:prstGeom>
          <a:noFill/>
          <a:ln>
            <a:noFill/>
          </a:ln>
          <a:effectLst>
            <a:outerShdw blurRad="57150" dist="19050" dir="5400000" algn="bl" rotWithShape="0">
              <a:srgbClr val="000000">
                <a:alpha val="49803"/>
              </a:srgbClr>
            </a:outerShdw>
          </a:effectLst>
        </p:spPr>
      </p:pic>
      <p:pic>
        <p:nvPicPr>
          <p:cNvPr id="365" name="Google Shape;365;p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88850" y="3738675"/>
            <a:ext cx="996774" cy="9452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19"/>
          <p:cNvPicPr preferRelativeResize="0"/>
          <p:nvPr/>
        </p:nvPicPr>
        <p:blipFill rotWithShape="1">
          <a:blip r:embed="rId3">
            <a:alphaModFix/>
          </a:blip>
          <a:srcRect/>
          <a:stretch/>
        </p:blipFill>
        <p:spPr>
          <a:xfrm>
            <a:off x="5249985" y="268451"/>
            <a:ext cx="3667635" cy="4606600"/>
          </a:xfrm>
          <a:prstGeom prst="rect">
            <a:avLst/>
          </a:prstGeom>
          <a:noFill/>
          <a:ln>
            <a:noFill/>
          </a:ln>
        </p:spPr>
      </p:pic>
      <p:sp>
        <p:nvSpPr>
          <p:cNvPr id="371" name="Google Shape;371;p19"/>
          <p:cNvSpPr txBox="1"/>
          <p:nvPr/>
        </p:nvSpPr>
        <p:spPr>
          <a:xfrm>
            <a:off x="431425" y="765050"/>
            <a:ext cx="44805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dk1"/>
                </a:solidFill>
                <a:latin typeface="Oswald"/>
                <a:ea typeface="Oswald"/>
                <a:cs typeface="Oswald"/>
                <a:sym typeface="Oswald"/>
              </a:rPr>
              <a:t>LESSON 2: SUSTAINABLE PRACTICES</a:t>
            </a:r>
            <a:endParaRPr sz="2700" b="1" i="0" u="none" strike="noStrike" cap="none">
              <a:solidFill>
                <a:schemeClr val="dk1"/>
              </a:solidFill>
              <a:latin typeface="Oswald"/>
              <a:ea typeface="Oswald"/>
              <a:cs typeface="Oswald"/>
              <a:sym typeface="Oswald"/>
            </a:endParaRPr>
          </a:p>
        </p:txBody>
      </p:sp>
      <p:sp>
        <p:nvSpPr>
          <p:cNvPr id="372" name="Google Shape;372;p19"/>
          <p:cNvSpPr txBox="1"/>
          <p:nvPr/>
        </p:nvSpPr>
        <p:spPr>
          <a:xfrm>
            <a:off x="420400" y="1957000"/>
            <a:ext cx="4598100" cy="25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Learning intention</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In this lesson we will participate in a variety of activities to get our bodies warmed up, mobile and flexible. We will learn about composting and explore ways we can use our new knowledge in our garden designs.</a:t>
            </a: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Success criteria</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 will know I am successful when I can:</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Participate in warm-up and cool down strength activities</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Explain why building strength is good for my mind and body </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Identify the stages in the composting cycle</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Brainstorm ideas and solutions to solve a problem</a:t>
            </a:r>
            <a:endParaRPr sz="1100" b="0" i="0" u="none" strike="noStrike" cap="none">
              <a:solidFill>
                <a:schemeClr val="dk1"/>
              </a:solidFill>
              <a:latin typeface="Raleway"/>
              <a:ea typeface="Raleway"/>
              <a:cs typeface="Raleway"/>
              <a:sym typeface="Raleway"/>
            </a:endParaRPr>
          </a:p>
        </p:txBody>
      </p:sp>
      <p:cxnSp>
        <p:nvCxnSpPr>
          <p:cNvPr id="373" name="Google Shape;373;p19"/>
          <p:cNvCxnSpPr/>
          <p:nvPr/>
        </p:nvCxnSpPr>
        <p:spPr>
          <a:xfrm>
            <a:off x="281050" y="1823875"/>
            <a:ext cx="4968935" cy="0"/>
          </a:xfrm>
          <a:prstGeom prst="straightConnector1">
            <a:avLst/>
          </a:prstGeom>
          <a:noFill/>
          <a:ln w="9525" cap="flat" cmpd="sng">
            <a:solidFill>
              <a:schemeClr val="dk1"/>
            </a:solidFill>
            <a:prstDash val="solid"/>
            <a:round/>
            <a:headEnd type="none" w="sm" len="sm"/>
            <a:tailEnd type="none" w="sm" len="sm"/>
          </a:ln>
        </p:spPr>
      </p:cxnSp>
      <p:pic>
        <p:nvPicPr>
          <p:cNvPr id="374" name="Google Shape;374;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375" name="Google Shape;375;p1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635333">
            <a:off x="4582149" y="2941967"/>
            <a:ext cx="1280777" cy="172489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9"/>
        <p:cNvGrpSpPr/>
        <p:nvPr/>
      </p:nvGrpSpPr>
      <p:grpSpPr>
        <a:xfrm>
          <a:off x="0" y="0"/>
          <a:ext cx="0" cy="0"/>
          <a:chOff x="0" y="0"/>
          <a:chExt cx="0" cy="0"/>
        </a:xfrm>
      </p:grpSpPr>
      <p:pic>
        <p:nvPicPr>
          <p:cNvPr id="380" name="Google Shape;380;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200" y="273825"/>
            <a:ext cx="3245649" cy="4869673"/>
          </a:xfrm>
          <a:prstGeom prst="rect">
            <a:avLst/>
          </a:prstGeom>
          <a:noFill/>
          <a:ln>
            <a:noFill/>
          </a:ln>
        </p:spPr>
      </p:pic>
      <p:pic>
        <p:nvPicPr>
          <p:cNvPr id="381" name="Google Shape;381;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488459" flipH="1">
            <a:off x="97278" y="418675"/>
            <a:ext cx="896425" cy="1053575"/>
          </a:xfrm>
          <a:prstGeom prst="rect">
            <a:avLst/>
          </a:prstGeom>
          <a:noFill/>
          <a:ln>
            <a:noFill/>
          </a:ln>
        </p:spPr>
      </p:pic>
      <p:grpSp>
        <p:nvGrpSpPr>
          <p:cNvPr id="382" name="Google Shape;382;p20"/>
          <p:cNvGrpSpPr/>
          <p:nvPr/>
        </p:nvGrpSpPr>
        <p:grpSpPr>
          <a:xfrm>
            <a:off x="1549099" y="743475"/>
            <a:ext cx="6406450" cy="491750"/>
            <a:chOff x="2500274" y="495775"/>
            <a:chExt cx="6406450" cy="491750"/>
          </a:xfrm>
        </p:grpSpPr>
        <p:sp>
          <p:nvSpPr>
            <p:cNvPr id="383" name="Google Shape;383;p20"/>
            <p:cNvSpPr txBox="1"/>
            <p:nvPr/>
          </p:nvSpPr>
          <p:spPr>
            <a:xfrm>
              <a:off x="2500274" y="5198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GUIDING QUESTIONS</a:t>
              </a:r>
              <a:endParaRPr sz="3600" b="1" i="0" u="none" strike="noStrike" cap="none">
                <a:solidFill>
                  <a:schemeClr val="dk1"/>
                </a:solidFill>
                <a:latin typeface="Oswald"/>
                <a:ea typeface="Oswald"/>
                <a:cs typeface="Oswald"/>
                <a:sym typeface="Oswald"/>
              </a:endParaRPr>
            </a:p>
          </p:txBody>
        </p:sp>
        <p:sp>
          <p:nvSpPr>
            <p:cNvPr id="384" name="Google Shape;384;p20"/>
            <p:cNvSpPr txBox="1"/>
            <p:nvPr/>
          </p:nvSpPr>
          <p:spPr>
            <a:xfrm>
              <a:off x="2538024" y="49577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GUIDING QUESTIONS</a:t>
              </a:r>
              <a:endParaRPr sz="3600" b="1" i="0" u="none" strike="noStrike" cap="none">
                <a:solidFill>
                  <a:schemeClr val="lt1"/>
                </a:solidFill>
                <a:latin typeface="Oswald"/>
                <a:ea typeface="Oswald"/>
                <a:cs typeface="Oswald"/>
                <a:sym typeface="Oswald"/>
              </a:endParaRPr>
            </a:p>
          </p:txBody>
        </p:sp>
      </p:grpSp>
      <p:grpSp>
        <p:nvGrpSpPr>
          <p:cNvPr id="385" name="Google Shape;385;p20"/>
          <p:cNvGrpSpPr/>
          <p:nvPr/>
        </p:nvGrpSpPr>
        <p:grpSpPr>
          <a:xfrm>
            <a:off x="2466050" y="2674781"/>
            <a:ext cx="4503425" cy="751414"/>
            <a:chOff x="2466050" y="1628100"/>
            <a:chExt cx="4503425" cy="939150"/>
          </a:xfrm>
        </p:grpSpPr>
        <p:sp>
          <p:nvSpPr>
            <p:cNvPr id="386" name="Google Shape;386;p20"/>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387" name="Google Shape;387;p20"/>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does eating healthily help you to perform better on the footy field?</a:t>
              </a:r>
              <a:endParaRPr sz="900" b="0" i="0" u="none" strike="noStrike" cap="none">
                <a:solidFill>
                  <a:schemeClr val="dk1"/>
                </a:solidFill>
                <a:latin typeface="Raleway Medium"/>
                <a:ea typeface="Raleway Medium"/>
                <a:cs typeface="Raleway Medium"/>
                <a:sym typeface="Raleway Medium"/>
              </a:endParaRPr>
            </a:p>
          </p:txBody>
        </p:sp>
      </p:grpSp>
      <p:grpSp>
        <p:nvGrpSpPr>
          <p:cNvPr id="388" name="Google Shape;388;p20"/>
          <p:cNvGrpSpPr/>
          <p:nvPr/>
        </p:nvGrpSpPr>
        <p:grpSpPr>
          <a:xfrm>
            <a:off x="2466050" y="3641625"/>
            <a:ext cx="4503425" cy="923990"/>
            <a:chOff x="2466050" y="1628093"/>
            <a:chExt cx="4503425" cy="1154843"/>
          </a:xfrm>
        </p:grpSpPr>
        <p:sp>
          <p:nvSpPr>
            <p:cNvPr id="389" name="Google Shape;389;p20"/>
            <p:cNvSpPr/>
            <p:nvPr/>
          </p:nvSpPr>
          <p:spPr>
            <a:xfrm>
              <a:off x="2466050" y="1709236"/>
              <a:ext cx="4434300" cy="10737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390" name="Google Shape;390;p20"/>
            <p:cNvSpPr/>
            <p:nvPr/>
          </p:nvSpPr>
          <p:spPr>
            <a:xfrm>
              <a:off x="2535175" y="1628093"/>
              <a:ext cx="4434300" cy="10737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can we use our knowledge of sustainability and composting when designing our school garden?</a:t>
              </a:r>
              <a:endParaRPr sz="900" b="0" i="0" u="none" strike="noStrike" cap="none">
                <a:solidFill>
                  <a:schemeClr val="dk1"/>
                </a:solidFill>
                <a:latin typeface="Raleway Medium"/>
                <a:ea typeface="Raleway Medium"/>
                <a:cs typeface="Raleway Medium"/>
                <a:sym typeface="Raleway Medium"/>
              </a:endParaRPr>
            </a:p>
          </p:txBody>
        </p:sp>
      </p:grpSp>
      <p:grpSp>
        <p:nvGrpSpPr>
          <p:cNvPr id="391" name="Google Shape;391;p20"/>
          <p:cNvGrpSpPr/>
          <p:nvPr/>
        </p:nvGrpSpPr>
        <p:grpSpPr>
          <a:xfrm>
            <a:off x="2466050" y="1535350"/>
            <a:ext cx="4503425" cy="923990"/>
            <a:chOff x="2466050" y="1628093"/>
            <a:chExt cx="4503425" cy="1154843"/>
          </a:xfrm>
        </p:grpSpPr>
        <p:sp>
          <p:nvSpPr>
            <p:cNvPr id="392" name="Google Shape;392;p20"/>
            <p:cNvSpPr/>
            <p:nvPr/>
          </p:nvSpPr>
          <p:spPr>
            <a:xfrm>
              <a:off x="2466050" y="1709236"/>
              <a:ext cx="4434300" cy="10737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393" name="Google Shape;393;p20"/>
            <p:cNvSpPr/>
            <p:nvPr/>
          </p:nvSpPr>
          <p:spPr>
            <a:xfrm>
              <a:off x="2535175" y="1628093"/>
              <a:ext cx="4434300" cy="10737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can we encourage people in the school to eat healthily by enhancing our school environment?</a:t>
              </a:r>
              <a:endParaRPr sz="900" b="0" i="0" u="none" strike="noStrike" cap="none">
                <a:solidFill>
                  <a:schemeClr val="dk1"/>
                </a:solidFill>
                <a:latin typeface="Raleway Medium"/>
                <a:ea typeface="Raleway Medium"/>
                <a:cs typeface="Raleway Medium"/>
                <a:sym typeface="Raleway Medium"/>
              </a:endParaRPr>
            </a:p>
          </p:txBody>
        </p:sp>
      </p:grpSp>
      <p:pic>
        <p:nvPicPr>
          <p:cNvPr id="394" name="Google Shape;394;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433275" y="2202525"/>
            <a:ext cx="1158575" cy="1124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91"/>
                                        </p:tgtEl>
                                        <p:attrNameLst>
                                          <p:attrName>style.visibility</p:attrName>
                                        </p:attrNameLst>
                                      </p:cBhvr>
                                      <p:to>
                                        <p:strVal val="visible"/>
                                      </p:to>
                                    </p:set>
                                    <p:anim calcmode="lin" valueType="num">
                                      <p:cBhvr additive="base">
                                        <p:cTn id="7" dur="1000"/>
                                        <p:tgtEl>
                                          <p:spTgt spid="39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85"/>
                                        </p:tgtEl>
                                        <p:attrNameLst>
                                          <p:attrName>style.visibility</p:attrName>
                                        </p:attrNameLst>
                                      </p:cBhvr>
                                      <p:to>
                                        <p:strVal val="visible"/>
                                      </p:to>
                                    </p:set>
                                    <p:anim calcmode="lin" valueType="num">
                                      <p:cBhvr additive="base">
                                        <p:cTn id="12" dur="1000"/>
                                        <p:tgtEl>
                                          <p:spTgt spid="38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88"/>
                                        </p:tgtEl>
                                        <p:attrNameLst>
                                          <p:attrName>style.visibility</p:attrName>
                                        </p:attrNameLst>
                                      </p:cBhvr>
                                      <p:to>
                                        <p:strVal val="visible"/>
                                      </p:to>
                                    </p:set>
                                    <p:anim calcmode="lin" valueType="num">
                                      <p:cBhvr additive="base">
                                        <p:cTn id="17" dur="1000"/>
                                        <p:tgtEl>
                                          <p:spTgt spid="38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p21"/>
          <p:cNvGrpSpPr/>
          <p:nvPr/>
        </p:nvGrpSpPr>
        <p:grpSpPr>
          <a:xfrm>
            <a:off x="784350" y="3609545"/>
            <a:ext cx="3612900" cy="1052498"/>
            <a:chOff x="806200" y="3552307"/>
            <a:chExt cx="3612900" cy="1052498"/>
          </a:xfrm>
        </p:grpSpPr>
        <p:sp>
          <p:nvSpPr>
            <p:cNvPr id="400" name="Google Shape;400;p21"/>
            <p:cNvSpPr/>
            <p:nvPr/>
          </p:nvSpPr>
          <p:spPr>
            <a:xfrm>
              <a:off x="806200" y="3552307"/>
              <a:ext cx="3612900" cy="1052498"/>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1"/>
            <p:cNvSpPr/>
            <p:nvPr/>
          </p:nvSpPr>
          <p:spPr>
            <a:xfrm>
              <a:off x="927300" y="3995198"/>
              <a:ext cx="3368400" cy="515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1"/>
            <p:cNvSpPr txBox="1"/>
            <p:nvPr/>
          </p:nvSpPr>
          <p:spPr>
            <a:xfrm>
              <a:off x="955175" y="3962195"/>
              <a:ext cx="3340500" cy="58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chemeClr val="dk1"/>
                  </a:solidFill>
                  <a:latin typeface="Raleway"/>
                  <a:ea typeface="Raleway"/>
                  <a:cs typeface="Raleway"/>
                  <a:sym typeface="Raleway"/>
                </a:rPr>
                <a:t>Putting water into your body so you don't feel thirsty.</a:t>
              </a:r>
              <a:endParaRPr sz="1200" b="0" i="0" u="none" strike="noStrike" cap="none">
                <a:solidFill>
                  <a:schemeClr val="dk1"/>
                </a:solidFill>
                <a:latin typeface="Raleway"/>
                <a:ea typeface="Raleway"/>
                <a:cs typeface="Raleway"/>
                <a:sym typeface="Raleway"/>
              </a:endParaRPr>
            </a:p>
          </p:txBody>
        </p:sp>
        <p:sp>
          <p:nvSpPr>
            <p:cNvPr id="403" name="Google Shape;403;p21"/>
            <p:cNvSpPr txBox="1"/>
            <p:nvPr/>
          </p:nvSpPr>
          <p:spPr>
            <a:xfrm>
              <a:off x="927300" y="3563500"/>
              <a:ext cx="2678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HYDRATION</a:t>
              </a:r>
              <a:endParaRPr sz="2200" b="0" i="0" u="none" strike="noStrike" cap="none">
                <a:solidFill>
                  <a:schemeClr val="dk1"/>
                </a:solidFill>
                <a:latin typeface="Oswald SemiBold"/>
                <a:ea typeface="Oswald SemiBold"/>
                <a:cs typeface="Oswald SemiBold"/>
                <a:sym typeface="Oswald SemiBold"/>
              </a:endParaRPr>
            </a:p>
          </p:txBody>
        </p:sp>
      </p:grpSp>
      <p:grpSp>
        <p:nvGrpSpPr>
          <p:cNvPr id="404" name="Google Shape;404;p21"/>
          <p:cNvGrpSpPr/>
          <p:nvPr/>
        </p:nvGrpSpPr>
        <p:grpSpPr>
          <a:xfrm>
            <a:off x="783175" y="2401095"/>
            <a:ext cx="3612900" cy="1052400"/>
            <a:chOff x="4685475" y="3552307"/>
            <a:chExt cx="3612900" cy="1052400"/>
          </a:xfrm>
        </p:grpSpPr>
        <p:sp>
          <p:nvSpPr>
            <p:cNvPr id="405" name="Google Shape;405;p21"/>
            <p:cNvSpPr/>
            <p:nvPr/>
          </p:nvSpPr>
          <p:spPr>
            <a:xfrm>
              <a:off x="4685475" y="35523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1"/>
            <p:cNvSpPr/>
            <p:nvPr/>
          </p:nvSpPr>
          <p:spPr>
            <a:xfrm>
              <a:off x="4806575" y="3995198"/>
              <a:ext cx="3368400" cy="515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1"/>
            <p:cNvSpPr txBox="1"/>
            <p:nvPr/>
          </p:nvSpPr>
          <p:spPr>
            <a:xfrm>
              <a:off x="4834450" y="4006745"/>
              <a:ext cx="3340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Protecting the environment, animals, and natural resources to keep the planet healthy for the future.</a:t>
              </a:r>
              <a:endParaRPr sz="1000" b="0" i="0" u="none" strike="noStrike" cap="none">
                <a:solidFill>
                  <a:schemeClr val="dk1"/>
                </a:solidFill>
                <a:latin typeface="Raleway"/>
                <a:ea typeface="Raleway"/>
                <a:cs typeface="Raleway"/>
                <a:sym typeface="Raleway"/>
              </a:endParaRPr>
            </a:p>
          </p:txBody>
        </p:sp>
        <p:sp>
          <p:nvSpPr>
            <p:cNvPr id="408" name="Google Shape;408;p21"/>
            <p:cNvSpPr txBox="1"/>
            <p:nvPr/>
          </p:nvSpPr>
          <p:spPr>
            <a:xfrm>
              <a:off x="4806574" y="356350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CONSERVATION</a:t>
              </a:r>
              <a:endParaRPr sz="2200" b="0" i="0" u="none" strike="noStrike" cap="none">
                <a:solidFill>
                  <a:schemeClr val="dk1"/>
                </a:solidFill>
                <a:latin typeface="Oswald SemiBold"/>
                <a:ea typeface="Oswald SemiBold"/>
                <a:cs typeface="Oswald SemiBold"/>
                <a:sym typeface="Oswald SemiBold"/>
              </a:endParaRPr>
            </a:p>
          </p:txBody>
        </p:sp>
      </p:grpSp>
      <p:grpSp>
        <p:nvGrpSpPr>
          <p:cNvPr id="409" name="Google Shape;409;p21"/>
          <p:cNvGrpSpPr/>
          <p:nvPr/>
        </p:nvGrpSpPr>
        <p:grpSpPr>
          <a:xfrm>
            <a:off x="4633200" y="2401045"/>
            <a:ext cx="3612900" cy="1052400"/>
            <a:chOff x="806200" y="3552307"/>
            <a:chExt cx="3612900" cy="1052400"/>
          </a:xfrm>
        </p:grpSpPr>
        <p:sp>
          <p:nvSpPr>
            <p:cNvPr id="410" name="Google Shape;410;p21"/>
            <p:cNvSpPr/>
            <p:nvPr/>
          </p:nvSpPr>
          <p:spPr>
            <a:xfrm>
              <a:off x="806200" y="35523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1"/>
            <p:cNvSpPr/>
            <p:nvPr/>
          </p:nvSpPr>
          <p:spPr>
            <a:xfrm>
              <a:off x="927300" y="3995198"/>
              <a:ext cx="3368400" cy="515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1"/>
            <p:cNvSpPr txBox="1"/>
            <p:nvPr/>
          </p:nvSpPr>
          <p:spPr>
            <a:xfrm>
              <a:off x="955175" y="4006745"/>
              <a:ext cx="3340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When something, especially organic matter like food or plants, breaks down, rots or decays.</a:t>
              </a:r>
              <a:endParaRPr sz="1000" b="0" i="0" u="none" strike="noStrike" cap="none">
                <a:solidFill>
                  <a:schemeClr val="dk1"/>
                </a:solidFill>
                <a:latin typeface="Raleway"/>
                <a:ea typeface="Raleway"/>
                <a:cs typeface="Raleway"/>
                <a:sym typeface="Raleway"/>
              </a:endParaRPr>
            </a:p>
          </p:txBody>
        </p:sp>
        <p:sp>
          <p:nvSpPr>
            <p:cNvPr id="413" name="Google Shape;413;p21"/>
            <p:cNvSpPr txBox="1"/>
            <p:nvPr/>
          </p:nvSpPr>
          <p:spPr>
            <a:xfrm>
              <a:off x="927299" y="356350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DECOMPOSE</a:t>
              </a:r>
              <a:endParaRPr sz="2200" b="0" i="0" u="none" strike="noStrike" cap="none">
                <a:solidFill>
                  <a:schemeClr val="dk1"/>
                </a:solidFill>
                <a:latin typeface="Oswald SemiBold"/>
                <a:ea typeface="Oswald SemiBold"/>
                <a:cs typeface="Oswald SemiBold"/>
                <a:sym typeface="Oswald SemiBold"/>
              </a:endParaRPr>
            </a:p>
          </p:txBody>
        </p:sp>
      </p:grpSp>
      <p:grpSp>
        <p:nvGrpSpPr>
          <p:cNvPr id="414" name="Google Shape;414;p21"/>
          <p:cNvGrpSpPr/>
          <p:nvPr/>
        </p:nvGrpSpPr>
        <p:grpSpPr>
          <a:xfrm>
            <a:off x="4633200" y="1192582"/>
            <a:ext cx="3612900" cy="1052400"/>
            <a:chOff x="4685475" y="3552307"/>
            <a:chExt cx="3612900" cy="1052400"/>
          </a:xfrm>
        </p:grpSpPr>
        <p:sp>
          <p:nvSpPr>
            <p:cNvPr id="415" name="Google Shape;415;p21"/>
            <p:cNvSpPr/>
            <p:nvPr/>
          </p:nvSpPr>
          <p:spPr>
            <a:xfrm>
              <a:off x="4685475" y="35523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1"/>
            <p:cNvSpPr/>
            <p:nvPr/>
          </p:nvSpPr>
          <p:spPr>
            <a:xfrm>
              <a:off x="4806575" y="3995198"/>
              <a:ext cx="3368400" cy="515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1"/>
            <p:cNvSpPr txBox="1"/>
            <p:nvPr/>
          </p:nvSpPr>
          <p:spPr>
            <a:xfrm>
              <a:off x="4834450" y="3995195"/>
              <a:ext cx="3340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A mixture of food scraps, leaves, and other organic waste that breaks down to make rich soil for plants.</a:t>
              </a:r>
              <a:endParaRPr sz="1200" b="0" i="0" u="none" strike="noStrike" cap="none">
                <a:solidFill>
                  <a:schemeClr val="dk1"/>
                </a:solidFill>
                <a:latin typeface="Raleway"/>
                <a:ea typeface="Raleway"/>
                <a:cs typeface="Raleway"/>
                <a:sym typeface="Raleway"/>
              </a:endParaRPr>
            </a:p>
          </p:txBody>
        </p:sp>
        <p:sp>
          <p:nvSpPr>
            <p:cNvPr id="418" name="Google Shape;418;p21"/>
            <p:cNvSpPr txBox="1"/>
            <p:nvPr/>
          </p:nvSpPr>
          <p:spPr>
            <a:xfrm>
              <a:off x="4806574" y="356350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COMPOST</a:t>
              </a:r>
              <a:endParaRPr sz="2200" b="0" i="0" u="none" strike="noStrike" cap="none">
                <a:solidFill>
                  <a:schemeClr val="dk1"/>
                </a:solidFill>
                <a:latin typeface="Oswald SemiBold"/>
                <a:ea typeface="Oswald SemiBold"/>
                <a:cs typeface="Oswald SemiBold"/>
                <a:sym typeface="Oswald SemiBold"/>
              </a:endParaRPr>
            </a:p>
          </p:txBody>
        </p:sp>
      </p:grpSp>
      <p:grpSp>
        <p:nvGrpSpPr>
          <p:cNvPr id="419" name="Google Shape;419;p21"/>
          <p:cNvGrpSpPr/>
          <p:nvPr/>
        </p:nvGrpSpPr>
        <p:grpSpPr>
          <a:xfrm>
            <a:off x="784350" y="1192557"/>
            <a:ext cx="3612900" cy="1052400"/>
            <a:chOff x="806200" y="3552307"/>
            <a:chExt cx="3612900" cy="1052400"/>
          </a:xfrm>
        </p:grpSpPr>
        <p:sp>
          <p:nvSpPr>
            <p:cNvPr id="420" name="Google Shape;420;p21"/>
            <p:cNvSpPr/>
            <p:nvPr/>
          </p:nvSpPr>
          <p:spPr>
            <a:xfrm>
              <a:off x="806200" y="35523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1"/>
            <p:cNvSpPr/>
            <p:nvPr/>
          </p:nvSpPr>
          <p:spPr>
            <a:xfrm>
              <a:off x="927300" y="3995198"/>
              <a:ext cx="3368400" cy="515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1"/>
            <p:cNvSpPr txBox="1"/>
            <p:nvPr/>
          </p:nvSpPr>
          <p:spPr>
            <a:xfrm>
              <a:off x="955175" y="4068395"/>
              <a:ext cx="33405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chemeClr val="dk1"/>
                  </a:solidFill>
                  <a:latin typeface="Raleway"/>
                  <a:ea typeface="Raleway"/>
                  <a:cs typeface="Raleway"/>
                  <a:sym typeface="Raleway"/>
                </a:rPr>
                <a:t>To add air to something. </a:t>
              </a:r>
              <a:endParaRPr sz="1200" b="0" i="0" u="none" strike="noStrike" cap="none">
                <a:solidFill>
                  <a:schemeClr val="dk1"/>
                </a:solidFill>
                <a:latin typeface="Raleway"/>
                <a:ea typeface="Raleway"/>
                <a:cs typeface="Raleway"/>
                <a:sym typeface="Raleway"/>
              </a:endParaRPr>
            </a:p>
          </p:txBody>
        </p:sp>
        <p:sp>
          <p:nvSpPr>
            <p:cNvPr id="423" name="Google Shape;423;p21"/>
            <p:cNvSpPr txBox="1"/>
            <p:nvPr/>
          </p:nvSpPr>
          <p:spPr>
            <a:xfrm>
              <a:off x="927299" y="356350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AERATE</a:t>
              </a:r>
              <a:endParaRPr sz="2200" b="0" i="0" u="none" strike="noStrike" cap="none">
                <a:solidFill>
                  <a:schemeClr val="dk1"/>
                </a:solidFill>
                <a:latin typeface="Oswald SemiBold"/>
                <a:ea typeface="Oswald SemiBold"/>
                <a:cs typeface="Oswald SemiBold"/>
                <a:sym typeface="Oswald SemiBold"/>
              </a:endParaRPr>
            </a:p>
          </p:txBody>
        </p:sp>
      </p:grpSp>
      <p:grpSp>
        <p:nvGrpSpPr>
          <p:cNvPr id="424" name="Google Shape;424;p21"/>
          <p:cNvGrpSpPr/>
          <p:nvPr/>
        </p:nvGrpSpPr>
        <p:grpSpPr>
          <a:xfrm>
            <a:off x="4633200" y="3609545"/>
            <a:ext cx="3612900" cy="1427288"/>
            <a:chOff x="806200" y="3552307"/>
            <a:chExt cx="3612900" cy="1427288"/>
          </a:xfrm>
        </p:grpSpPr>
        <p:sp>
          <p:nvSpPr>
            <p:cNvPr id="425" name="Google Shape;425;p21"/>
            <p:cNvSpPr/>
            <p:nvPr/>
          </p:nvSpPr>
          <p:spPr>
            <a:xfrm>
              <a:off x="806200" y="35523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1"/>
            <p:cNvSpPr/>
            <p:nvPr/>
          </p:nvSpPr>
          <p:spPr>
            <a:xfrm>
              <a:off x="927300" y="3995198"/>
              <a:ext cx="3368400" cy="515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21"/>
            <p:cNvSpPr txBox="1"/>
            <p:nvPr/>
          </p:nvSpPr>
          <p:spPr>
            <a:xfrm>
              <a:off x="955175" y="3935895"/>
              <a:ext cx="3340500" cy="1043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Tissues in the body that help you move. They contract (get shorter) and relax (get longer) to make your body move.</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Raleway"/>
                <a:ea typeface="Raleway"/>
                <a:cs typeface="Raleway"/>
                <a:sym typeface="Raleway"/>
              </a:endParaRPr>
            </a:p>
          </p:txBody>
        </p:sp>
        <p:sp>
          <p:nvSpPr>
            <p:cNvPr id="428" name="Google Shape;428;p21"/>
            <p:cNvSpPr txBox="1"/>
            <p:nvPr/>
          </p:nvSpPr>
          <p:spPr>
            <a:xfrm>
              <a:off x="927300" y="3563500"/>
              <a:ext cx="2678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MUSCLE</a:t>
              </a:r>
              <a:endParaRPr sz="2200" b="0" i="0" u="none" strike="noStrike" cap="none">
                <a:solidFill>
                  <a:schemeClr val="dk1"/>
                </a:solidFill>
                <a:latin typeface="Oswald SemiBold"/>
                <a:ea typeface="Oswald SemiBold"/>
                <a:cs typeface="Oswald SemiBold"/>
                <a:sym typeface="Oswald SemiBold"/>
              </a:endParaRPr>
            </a:p>
          </p:txBody>
        </p:sp>
      </p:grpSp>
      <p:grpSp>
        <p:nvGrpSpPr>
          <p:cNvPr id="429" name="Google Shape;429;p21"/>
          <p:cNvGrpSpPr/>
          <p:nvPr/>
        </p:nvGrpSpPr>
        <p:grpSpPr>
          <a:xfrm>
            <a:off x="4702450" y="2336063"/>
            <a:ext cx="3604500" cy="1052400"/>
            <a:chOff x="4689675" y="2254050"/>
            <a:chExt cx="3604500" cy="1052400"/>
          </a:xfrm>
        </p:grpSpPr>
        <p:pic>
          <p:nvPicPr>
            <p:cNvPr id="430" name="Google Shape;430;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431" name="Google Shape;431;p21"/>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DECOMPOSE</a:t>
              </a:r>
              <a:endParaRPr sz="3600" b="1" i="0" u="none" strike="noStrike" cap="none">
                <a:solidFill>
                  <a:schemeClr val="lt1"/>
                </a:solidFill>
                <a:latin typeface="Oswald"/>
                <a:ea typeface="Oswald"/>
                <a:cs typeface="Oswald"/>
                <a:sym typeface="Oswald"/>
              </a:endParaRPr>
            </a:p>
          </p:txBody>
        </p:sp>
      </p:grpSp>
      <p:grpSp>
        <p:nvGrpSpPr>
          <p:cNvPr id="432" name="Google Shape;432;p21"/>
          <p:cNvGrpSpPr/>
          <p:nvPr/>
        </p:nvGrpSpPr>
        <p:grpSpPr>
          <a:xfrm>
            <a:off x="853600" y="2336063"/>
            <a:ext cx="3604500" cy="1052400"/>
            <a:chOff x="4689675" y="2254050"/>
            <a:chExt cx="3604500" cy="1052400"/>
          </a:xfrm>
        </p:grpSpPr>
        <p:pic>
          <p:nvPicPr>
            <p:cNvPr id="433" name="Google Shape;433;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434" name="Google Shape;434;p21"/>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CONSERVATION</a:t>
              </a:r>
              <a:endParaRPr sz="3600" b="1" i="0" u="none" strike="noStrike" cap="none">
                <a:solidFill>
                  <a:schemeClr val="lt1"/>
                </a:solidFill>
                <a:latin typeface="Oswald"/>
                <a:ea typeface="Oswald"/>
                <a:cs typeface="Oswald"/>
                <a:sym typeface="Oswald"/>
              </a:endParaRPr>
            </a:p>
          </p:txBody>
        </p:sp>
      </p:grpSp>
      <p:grpSp>
        <p:nvGrpSpPr>
          <p:cNvPr id="435" name="Google Shape;435;p21"/>
          <p:cNvGrpSpPr/>
          <p:nvPr/>
        </p:nvGrpSpPr>
        <p:grpSpPr>
          <a:xfrm>
            <a:off x="853600" y="1127600"/>
            <a:ext cx="3604500" cy="1052400"/>
            <a:chOff x="4689675" y="2254050"/>
            <a:chExt cx="3604500" cy="1052400"/>
          </a:xfrm>
        </p:grpSpPr>
        <p:pic>
          <p:nvPicPr>
            <p:cNvPr id="436" name="Google Shape;436;p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437" name="Google Shape;437;p21"/>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AERATE </a:t>
              </a:r>
              <a:endParaRPr sz="3600" b="1" i="0" u="none" strike="noStrike" cap="none">
                <a:solidFill>
                  <a:schemeClr val="lt1"/>
                </a:solidFill>
                <a:latin typeface="Oswald"/>
                <a:ea typeface="Oswald"/>
                <a:cs typeface="Oswald"/>
                <a:sym typeface="Oswald"/>
              </a:endParaRPr>
            </a:p>
          </p:txBody>
        </p:sp>
      </p:grpSp>
      <p:grpSp>
        <p:nvGrpSpPr>
          <p:cNvPr id="438" name="Google Shape;438;p21"/>
          <p:cNvGrpSpPr/>
          <p:nvPr/>
        </p:nvGrpSpPr>
        <p:grpSpPr>
          <a:xfrm>
            <a:off x="4702450" y="1119075"/>
            <a:ext cx="3604500" cy="1052400"/>
            <a:chOff x="4689675" y="2254050"/>
            <a:chExt cx="3604500" cy="1052400"/>
          </a:xfrm>
        </p:grpSpPr>
        <p:pic>
          <p:nvPicPr>
            <p:cNvPr id="439" name="Google Shape;439;p2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440" name="Google Shape;440;p21"/>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COMPOST</a:t>
              </a:r>
              <a:endParaRPr sz="3600" b="1" i="0" u="none" strike="noStrike" cap="none">
                <a:solidFill>
                  <a:schemeClr val="lt1"/>
                </a:solidFill>
                <a:latin typeface="Oswald"/>
                <a:ea typeface="Oswald"/>
                <a:cs typeface="Oswald"/>
                <a:sym typeface="Oswald"/>
              </a:endParaRPr>
            </a:p>
          </p:txBody>
        </p:sp>
      </p:grpSp>
      <p:grpSp>
        <p:nvGrpSpPr>
          <p:cNvPr id="441" name="Google Shape;441;p21"/>
          <p:cNvGrpSpPr/>
          <p:nvPr/>
        </p:nvGrpSpPr>
        <p:grpSpPr>
          <a:xfrm>
            <a:off x="4702450" y="3544538"/>
            <a:ext cx="3604500" cy="1052400"/>
            <a:chOff x="4689675" y="2254050"/>
            <a:chExt cx="3604500" cy="1052400"/>
          </a:xfrm>
        </p:grpSpPr>
        <p:pic>
          <p:nvPicPr>
            <p:cNvPr id="442" name="Google Shape;442;p2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443" name="Google Shape;443;p21"/>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MUSCLE</a:t>
              </a:r>
              <a:endParaRPr sz="3600" b="1" i="0" u="none" strike="noStrike" cap="none">
                <a:solidFill>
                  <a:schemeClr val="lt1"/>
                </a:solidFill>
                <a:latin typeface="Oswald"/>
                <a:ea typeface="Oswald"/>
                <a:cs typeface="Oswald"/>
                <a:sym typeface="Oswald"/>
              </a:endParaRPr>
            </a:p>
          </p:txBody>
        </p:sp>
      </p:grpSp>
      <p:sp>
        <p:nvSpPr>
          <p:cNvPr id="444" name="Google Shape;444;p21"/>
          <p:cNvSpPr txBox="1"/>
          <p:nvPr/>
        </p:nvSpPr>
        <p:spPr>
          <a:xfrm>
            <a:off x="2411550" y="505488"/>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grpSp>
        <p:nvGrpSpPr>
          <p:cNvPr id="445" name="Google Shape;445;p21"/>
          <p:cNvGrpSpPr/>
          <p:nvPr/>
        </p:nvGrpSpPr>
        <p:grpSpPr>
          <a:xfrm>
            <a:off x="842388" y="3544538"/>
            <a:ext cx="3615712" cy="1052400"/>
            <a:chOff x="4614163" y="2136450"/>
            <a:chExt cx="3615712" cy="1052400"/>
          </a:xfrm>
        </p:grpSpPr>
        <p:pic>
          <p:nvPicPr>
            <p:cNvPr id="446" name="Google Shape;446;p2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625375" y="21364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447" name="Google Shape;447;p21"/>
            <p:cNvSpPr/>
            <p:nvPr/>
          </p:nvSpPr>
          <p:spPr>
            <a:xfrm>
              <a:off x="4614163" y="2514300"/>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HYDRATION</a:t>
              </a:r>
              <a:endParaRPr sz="3600" b="1" i="0" u="none" strike="noStrike" cap="none">
                <a:solidFill>
                  <a:schemeClr val="lt1"/>
                </a:solidFill>
                <a:latin typeface="Oswald"/>
                <a:ea typeface="Oswald"/>
                <a:cs typeface="Oswald"/>
                <a:sym typeface="Oswa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4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4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4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4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44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4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22"/>
          <p:cNvSpPr txBox="1"/>
          <p:nvPr/>
        </p:nvSpPr>
        <p:spPr>
          <a:xfrm>
            <a:off x="505050" y="625250"/>
            <a:ext cx="56748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WARM UP - COOL DOWN</a:t>
            </a:r>
            <a:endParaRPr sz="2300" b="1" i="0" u="none" strike="noStrike" cap="none">
              <a:solidFill>
                <a:schemeClr val="dk1"/>
              </a:solidFill>
              <a:latin typeface="Oswald"/>
              <a:ea typeface="Oswald"/>
              <a:cs typeface="Oswald"/>
              <a:sym typeface="Oswald"/>
            </a:endParaRPr>
          </a:p>
        </p:txBody>
      </p:sp>
      <p:sp>
        <p:nvSpPr>
          <p:cNvPr id="453" name="Google Shape;453;p22"/>
          <p:cNvSpPr txBox="1"/>
          <p:nvPr/>
        </p:nvSpPr>
        <p:spPr>
          <a:xfrm>
            <a:off x="420400" y="1092950"/>
            <a:ext cx="8303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Why it is important to include warm up and cool down activities when playing footy or other sports?</a:t>
            </a:r>
            <a:endParaRPr sz="1000" b="0" i="0" u="none" strike="noStrike" cap="none">
              <a:solidFill>
                <a:schemeClr val="dk1"/>
              </a:solidFill>
              <a:latin typeface="Raleway"/>
              <a:ea typeface="Raleway"/>
              <a:cs typeface="Raleway"/>
              <a:sym typeface="Raleway"/>
            </a:endParaRPr>
          </a:p>
        </p:txBody>
      </p:sp>
      <p:pic>
        <p:nvPicPr>
          <p:cNvPr id="454" name="Google Shape;454;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38238" y="806063"/>
            <a:ext cx="1028126" cy="998324"/>
          </a:xfrm>
          <a:prstGeom prst="rect">
            <a:avLst/>
          </a:prstGeom>
          <a:noFill/>
          <a:ln>
            <a:noFill/>
          </a:ln>
        </p:spPr>
      </p:pic>
      <p:grpSp>
        <p:nvGrpSpPr>
          <p:cNvPr id="455" name="Google Shape;455;p22"/>
          <p:cNvGrpSpPr/>
          <p:nvPr/>
        </p:nvGrpSpPr>
        <p:grpSpPr>
          <a:xfrm>
            <a:off x="1070125" y="1579788"/>
            <a:ext cx="3282711" cy="2543274"/>
            <a:chOff x="795068" y="1686625"/>
            <a:chExt cx="3439555" cy="2727664"/>
          </a:xfrm>
        </p:grpSpPr>
        <p:grpSp>
          <p:nvGrpSpPr>
            <p:cNvPr id="456" name="Google Shape;456;p22"/>
            <p:cNvGrpSpPr/>
            <p:nvPr/>
          </p:nvGrpSpPr>
          <p:grpSpPr>
            <a:xfrm>
              <a:off x="795068" y="1711144"/>
              <a:ext cx="3439555" cy="2703145"/>
              <a:chOff x="6112944" y="2460918"/>
              <a:chExt cx="2463335" cy="1935934"/>
            </a:xfrm>
          </p:grpSpPr>
          <p:sp>
            <p:nvSpPr>
              <p:cNvPr id="457" name="Google Shape;457;p22"/>
              <p:cNvSpPr/>
              <p:nvPr/>
            </p:nvSpPr>
            <p:spPr>
              <a:xfrm>
                <a:off x="6112944" y="2521552"/>
                <a:ext cx="2406900" cy="1875300"/>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22"/>
              <p:cNvSpPr/>
              <p:nvPr/>
            </p:nvSpPr>
            <p:spPr>
              <a:xfrm>
                <a:off x="6169379" y="2460918"/>
                <a:ext cx="2406900" cy="18753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22"/>
              <p:cNvSpPr txBox="1"/>
              <p:nvPr/>
            </p:nvSpPr>
            <p:spPr>
              <a:xfrm>
                <a:off x="6203725" y="3578535"/>
                <a:ext cx="2290800" cy="737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900" b="0" i="0" u="none" strike="noStrike" cap="none">
                    <a:solidFill>
                      <a:srgbClr val="000000"/>
                    </a:solidFill>
                    <a:latin typeface="Raleway"/>
                    <a:ea typeface="Raleway"/>
                    <a:cs typeface="Raleway"/>
                    <a:sym typeface="Raleway"/>
                  </a:rPr>
                  <a:t>Before playing footy or any sport, warming up gets your muscles ready to move and helps prevent injury. </a:t>
                </a:r>
                <a:endParaRPr sz="900" b="0" i="0" u="none" strike="noStrike" cap="none">
                  <a:solidFill>
                    <a:srgbClr val="000000"/>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latin typeface="Raleway"/>
                    <a:ea typeface="Raleway"/>
                    <a:cs typeface="Raleway"/>
                    <a:sym typeface="Raleway"/>
                  </a:rPr>
                  <a:t>Warming up can include things like stretching or jogging to get your heart pumping and your muscles ready for action.</a:t>
                </a:r>
                <a:endParaRPr sz="900" b="0" i="0" u="none" strike="noStrike" cap="none">
                  <a:solidFill>
                    <a:srgbClr val="000000"/>
                  </a:solidFill>
                  <a:latin typeface="Raleway"/>
                  <a:ea typeface="Raleway"/>
                  <a:cs typeface="Raleway"/>
                  <a:sym typeface="Raleway"/>
                </a:endParaRPr>
              </a:p>
            </p:txBody>
          </p:sp>
          <p:pic>
            <p:nvPicPr>
              <p:cNvPr id="460" name="Google Shape;460;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67554" y="2746856"/>
                <a:ext cx="2226900" cy="831600"/>
              </a:xfrm>
              <a:prstGeom prst="roundRect">
                <a:avLst>
                  <a:gd name="adj" fmla="val 0"/>
                </a:avLst>
              </a:prstGeom>
              <a:noFill/>
              <a:ln>
                <a:noFill/>
              </a:ln>
            </p:spPr>
          </p:pic>
        </p:grpSp>
        <p:sp>
          <p:nvSpPr>
            <p:cNvPr id="461" name="Google Shape;461;p22"/>
            <p:cNvSpPr txBox="1"/>
            <p:nvPr/>
          </p:nvSpPr>
          <p:spPr>
            <a:xfrm>
              <a:off x="941250" y="1686625"/>
              <a:ext cx="3171600" cy="478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accent4"/>
                  </a:solidFill>
                  <a:latin typeface="Oswald SemiBold"/>
                  <a:ea typeface="Oswald SemiBold"/>
                  <a:cs typeface="Oswald SemiBold"/>
                  <a:sym typeface="Oswald SemiBold"/>
                </a:rPr>
                <a:t>WARM UP</a:t>
              </a:r>
              <a:endParaRPr sz="1200" b="0" i="0" u="none" strike="noStrike" cap="none">
                <a:solidFill>
                  <a:schemeClr val="accent4"/>
                </a:solidFill>
                <a:latin typeface="Arial"/>
                <a:ea typeface="Arial"/>
                <a:cs typeface="Arial"/>
                <a:sym typeface="Arial"/>
              </a:endParaRPr>
            </a:p>
          </p:txBody>
        </p:sp>
      </p:grpSp>
      <p:grpSp>
        <p:nvGrpSpPr>
          <p:cNvPr id="462" name="Google Shape;462;p22"/>
          <p:cNvGrpSpPr/>
          <p:nvPr/>
        </p:nvGrpSpPr>
        <p:grpSpPr>
          <a:xfrm>
            <a:off x="4791200" y="1579788"/>
            <a:ext cx="3282704" cy="2553872"/>
            <a:chOff x="4752328" y="1686625"/>
            <a:chExt cx="3439547" cy="2739030"/>
          </a:xfrm>
        </p:grpSpPr>
        <p:grpSp>
          <p:nvGrpSpPr>
            <p:cNvPr id="463" name="Google Shape;463;p22"/>
            <p:cNvGrpSpPr/>
            <p:nvPr/>
          </p:nvGrpSpPr>
          <p:grpSpPr>
            <a:xfrm>
              <a:off x="4752328" y="1711145"/>
              <a:ext cx="3439547" cy="2714510"/>
              <a:chOff x="6112951" y="2460919"/>
              <a:chExt cx="2463330" cy="1944073"/>
            </a:xfrm>
          </p:grpSpPr>
          <p:sp>
            <p:nvSpPr>
              <p:cNvPr id="464" name="Google Shape;464;p22"/>
              <p:cNvSpPr/>
              <p:nvPr/>
            </p:nvSpPr>
            <p:spPr>
              <a:xfrm>
                <a:off x="6112951" y="2526092"/>
                <a:ext cx="2406900" cy="1878900"/>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22"/>
              <p:cNvSpPr/>
              <p:nvPr/>
            </p:nvSpPr>
            <p:spPr>
              <a:xfrm>
                <a:off x="6169381" y="2460919"/>
                <a:ext cx="2406900" cy="18789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2"/>
              <p:cNvSpPr txBox="1"/>
              <p:nvPr/>
            </p:nvSpPr>
            <p:spPr>
              <a:xfrm>
                <a:off x="6203725" y="3618110"/>
                <a:ext cx="2290800" cy="492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latin typeface="Raleway"/>
                    <a:ea typeface="Raleway"/>
                    <a:cs typeface="Raleway"/>
                    <a:sym typeface="Raleway"/>
                  </a:rPr>
                  <a:t>Cooling down helps your body relax after playing.</a:t>
                </a:r>
                <a:endParaRPr sz="900" b="0" i="0" u="none" strike="noStrike" cap="none">
                  <a:solidFill>
                    <a:srgbClr val="000000"/>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latin typeface="Raleway"/>
                    <a:ea typeface="Raleway"/>
                    <a:cs typeface="Raleway"/>
                    <a:sym typeface="Raleway"/>
                  </a:rPr>
                  <a:t>Stretching and walking slowly can stop your muscles from getting sore and helps your body recover faster. </a:t>
                </a:r>
                <a:endParaRPr sz="900" b="0" i="0" u="none" strike="noStrike" cap="none">
                  <a:solidFill>
                    <a:srgbClr val="000000"/>
                  </a:solidFill>
                  <a:latin typeface="Raleway"/>
                  <a:ea typeface="Raleway"/>
                  <a:cs typeface="Raleway"/>
                  <a:sym typeface="Raleway"/>
                </a:endParaRPr>
              </a:p>
            </p:txBody>
          </p:sp>
          <p:pic>
            <p:nvPicPr>
              <p:cNvPr id="467" name="Google Shape;467;p2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67554" y="2746856"/>
                <a:ext cx="2226900" cy="831600"/>
              </a:xfrm>
              <a:prstGeom prst="roundRect">
                <a:avLst>
                  <a:gd name="adj" fmla="val 0"/>
                </a:avLst>
              </a:prstGeom>
              <a:noFill/>
              <a:ln>
                <a:noFill/>
              </a:ln>
            </p:spPr>
          </p:pic>
        </p:grpSp>
        <p:sp>
          <p:nvSpPr>
            <p:cNvPr id="468" name="Google Shape;468;p22"/>
            <p:cNvSpPr txBox="1"/>
            <p:nvPr/>
          </p:nvSpPr>
          <p:spPr>
            <a:xfrm>
              <a:off x="4898500" y="1686625"/>
              <a:ext cx="3171600" cy="478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rgbClr val="00ABFF"/>
                  </a:solidFill>
                  <a:latin typeface="Oswald SemiBold"/>
                  <a:ea typeface="Oswald SemiBold"/>
                  <a:cs typeface="Oswald SemiBold"/>
                  <a:sym typeface="Oswald SemiBold"/>
                </a:rPr>
                <a:t>COOL DOWN</a:t>
              </a:r>
              <a:endParaRPr sz="1200" b="0" i="0" u="none" strike="noStrike" cap="none">
                <a:solidFill>
                  <a:srgbClr val="00ABFF"/>
                </a:solidFill>
                <a:latin typeface="Arial"/>
                <a:ea typeface="Arial"/>
                <a:cs typeface="Arial"/>
                <a:sym typeface="Arial"/>
              </a:endParaRPr>
            </a:p>
          </p:txBody>
        </p:sp>
      </p:grpSp>
      <p:sp>
        <p:nvSpPr>
          <p:cNvPr id="469" name="Google Shape;469;p22"/>
          <p:cNvSpPr txBox="1"/>
          <p:nvPr/>
        </p:nvSpPr>
        <p:spPr>
          <a:xfrm>
            <a:off x="420400" y="4356300"/>
            <a:ext cx="83034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Think of it as getting your body ready for play and then helping it relax after!</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pic>
        <p:nvPicPr>
          <p:cNvPr id="470" name="Google Shape;470;p2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470575" y="675500"/>
            <a:ext cx="367200" cy="3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 calcmode="lin" valueType="num">
                                      <p:cBhvr additive="base">
                                        <p:cTn id="7" dur="1000"/>
                                        <p:tgtEl>
                                          <p:spTgt spid="45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2"/>
                                        </p:tgtEl>
                                        <p:attrNameLst>
                                          <p:attrName>style.visibility</p:attrName>
                                        </p:attrNameLst>
                                      </p:cBhvr>
                                      <p:to>
                                        <p:strVal val="visible"/>
                                      </p:to>
                                    </p:set>
                                    <p:anim calcmode="lin" valueType="num">
                                      <p:cBhvr additive="base">
                                        <p:cTn id="12" dur="1000"/>
                                        <p:tgtEl>
                                          <p:spTgt spid="46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9"/>
                                        </p:tgtEl>
                                        <p:attrNameLst>
                                          <p:attrName>style.visibility</p:attrName>
                                        </p:attrNameLst>
                                      </p:cBhvr>
                                      <p:to>
                                        <p:strVal val="visible"/>
                                      </p:to>
                                    </p:set>
                                    <p:animEffect transition="in" filter="fade">
                                      <p:cBhvr>
                                        <p:cTn id="17" dur="1000"/>
                                        <p:tgtEl>
                                          <p:spTgt spid="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3"/>
          <p:cNvSpPr txBox="1"/>
          <p:nvPr/>
        </p:nvSpPr>
        <p:spPr>
          <a:xfrm>
            <a:off x="505050" y="625250"/>
            <a:ext cx="56748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WHAT IS COMPOSTING</a:t>
            </a:r>
            <a:endParaRPr sz="2300" b="1" i="0" u="none" strike="noStrike" cap="none">
              <a:solidFill>
                <a:schemeClr val="dk1"/>
              </a:solidFill>
              <a:latin typeface="Oswald"/>
              <a:ea typeface="Oswald"/>
              <a:cs typeface="Oswald"/>
              <a:sym typeface="Oswald"/>
            </a:endParaRPr>
          </a:p>
        </p:txBody>
      </p:sp>
      <p:grpSp>
        <p:nvGrpSpPr>
          <p:cNvPr id="476" name="Google Shape;476;p23"/>
          <p:cNvGrpSpPr/>
          <p:nvPr/>
        </p:nvGrpSpPr>
        <p:grpSpPr>
          <a:xfrm>
            <a:off x="4675891" y="1359975"/>
            <a:ext cx="1926407" cy="2467596"/>
            <a:chOff x="4675891" y="1359975"/>
            <a:chExt cx="1926407" cy="2467596"/>
          </a:xfrm>
        </p:grpSpPr>
        <p:sp>
          <p:nvSpPr>
            <p:cNvPr id="477" name="Google Shape;477;p23"/>
            <p:cNvSpPr/>
            <p:nvPr/>
          </p:nvSpPr>
          <p:spPr>
            <a:xfrm>
              <a:off x="4675891" y="1416471"/>
              <a:ext cx="1869900" cy="2411100"/>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23"/>
            <p:cNvSpPr/>
            <p:nvPr/>
          </p:nvSpPr>
          <p:spPr>
            <a:xfrm>
              <a:off x="4732398" y="1359975"/>
              <a:ext cx="1869900" cy="24111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23"/>
            <p:cNvSpPr txBox="1"/>
            <p:nvPr/>
          </p:nvSpPr>
          <p:spPr>
            <a:xfrm>
              <a:off x="4750739" y="2697454"/>
              <a:ext cx="18075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Raleway"/>
                  <a:ea typeface="Raleway"/>
                  <a:cs typeface="Raleway"/>
                  <a:sym typeface="Raleway"/>
                </a:rPr>
                <a:t>Composting is like recycling food! Instead of going to the landfill, it turns into super-rich dirt for plants!</a:t>
              </a:r>
              <a:endParaRPr sz="1000" b="0" i="0" u="none" strike="noStrike" cap="none">
                <a:solidFill>
                  <a:srgbClr val="000000"/>
                </a:solidFill>
                <a:latin typeface="Raleway"/>
                <a:ea typeface="Raleway"/>
                <a:cs typeface="Raleway"/>
                <a:sym typeface="Raleway"/>
              </a:endParaRPr>
            </a:p>
          </p:txBody>
        </p:sp>
        <p:pic>
          <p:nvPicPr>
            <p:cNvPr id="480" name="Google Shape;480;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88900" y="1416473"/>
              <a:ext cx="1756800" cy="1272600"/>
            </a:xfrm>
            <a:prstGeom prst="roundRect">
              <a:avLst>
                <a:gd name="adj" fmla="val 5497"/>
              </a:avLst>
            </a:prstGeom>
            <a:noFill/>
            <a:ln>
              <a:noFill/>
            </a:ln>
          </p:spPr>
        </p:pic>
      </p:grpSp>
      <p:grpSp>
        <p:nvGrpSpPr>
          <p:cNvPr id="481" name="Google Shape;481;p23"/>
          <p:cNvGrpSpPr/>
          <p:nvPr/>
        </p:nvGrpSpPr>
        <p:grpSpPr>
          <a:xfrm>
            <a:off x="6758742" y="1359975"/>
            <a:ext cx="1926408" cy="2467596"/>
            <a:chOff x="6758742" y="1359975"/>
            <a:chExt cx="1926408" cy="2467596"/>
          </a:xfrm>
        </p:grpSpPr>
        <p:sp>
          <p:nvSpPr>
            <p:cNvPr id="482" name="Google Shape;482;p23"/>
            <p:cNvSpPr/>
            <p:nvPr/>
          </p:nvSpPr>
          <p:spPr>
            <a:xfrm>
              <a:off x="6758742" y="1416471"/>
              <a:ext cx="1869900" cy="2411100"/>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23"/>
            <p:cNvSpPr/>
            <p:nvPr/>
          </p:nvSpPr>
          <p:spPr>
            <a:xfrm>
              <a:off x="6815250" y="1359975"/>
              <a:ext cx="1869900" cy="24111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23"/>
            <p:cNvSpPr txBox="1"/>
            <p:nvPr/>
          </p:nvSpPr>
          <p:spPr>
            <a:xfrm>
              <a:off x="6848038" y="2688845"/>
              <a:ext cx="18075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Raleway"/>
                  <a:ea typeface="Raleway"/>
                  <a:cs typeface="Raleway"/>
                  <a:sym typeface="Raleway"/>
                </a:rPr>
                <a:t>Composting helps us waste less food!</a:t>
              </a:r>
              <a:endParaRPr sz="1000" b="0" i="0" u="none" strike="noStrike" cap="none">
                <a:solidFill>
                  <a:srgbClr val="000000"/>
                </a:solidFill>
                <a:latin typeface="Raleway"/>
                <a:ea typeface="Raleway"/>
                <a:cs typeface="Raleway"/>
                <a:sym typeface="Raleway"/>
              </a:endParaRPr>
            </a:p>
          </p:txBody>
        </p:sp>
        <p:pic>
          <p:nvPicPr>
            <p:cNvPr id="485" name="Google Shape;485;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71575" y="1416473"/>
              <a:ext cx="1756800" cy="1272600"/>
            </a:xfrm>
            <a:prstGeom prst="roundRect">
              <a:avLst>
                <a:gd name="adj" fmla="val 5497"/>
              </a:avLst>
            </a:prstGeom>
            <a:noFill/>
            <a:ln>
              <a:noFill/>
            </a:ln>
          </p:spPr>
        </p:pic>
      </p:grpSp>
      <p:grpSp>
        <p:nvGrpSpPr>
          <p:cNvPr id="486" name="Google Shape;486;p23"/>
          <p:cNvGrpSpPr/>
          <p:nvPr/>
        </p:nvGrpSpPr>
        <p:grpSpPr>
          <a:xfrm>
            <a:off x="2567352" y="1359975"/>
            <a:ext cx="1926408" cy="2467596"/>
            <a:chOff x="2567352" y="1359975"/>
            <a:chExt cx="1926408" cy="2467596"/>
          </a:xfrm>
        </p:grpSpPr>
        <p:sp>
          <p:nvSpPr>
            <p:cNvPr id="487" name="Google Shape;487;p23"/>
            <p:cNvSpPr/>
            <p:nvPr/>
          </p:nvSpPr>
          <p:spPr>
            <a:xfrm>
              <a:off x="2567352" y="1416471"/>
              <a:ext cx="1869900" cy="2411100"/>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23"/>
            <p:cNvSpPr/>
            <p:nvPr/>
          </p:nvSpPr>
          <p:spPr>
            <a:xfrm>
              <a:off x="2623860" y="1359975"/>
              <a:ext cx="1869900" cy="24111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23"/>
            <p:cNvSpPr txBox="1"/>
            <p:nvPr/>
          </p:nvSpPr>
          <p:spPr>
            <a:xfrm>
              <a:off x="2655125" y="2688850"/>
              <a:ext cx="1782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Raleway"/>
                  <a:ea typeface="Raleway"/>
                  <a:cs typeface="Raleway"/>
                  <a:sym typeface="Raleway"/>
                </a:rPr>
                <a:t>What is composting?</a:t>
              </a:r>
              <a:endParaRPr sz="1000" b="0" i="0" u="none" strike="noStrike" cap="none">
                <a:solidFill>
                  <a:srgbClr val="000000"/>
                </a:solidFill>
                <a:latin typeface="Raleway"/>
                <a:ea typeface="Raleway"/>
                <a:cs typeface="Raleway"/>
                <a:sym typeface="Raleway"/>
              </a:endParaRPr>
            </a:p>
          </p:txBody>
        </p:sp>
        <p:pic>
          <p:nvPicPr>
            <p:cNvPr id="490" name="Google Shape;490;p2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680413" y="1416473"/>
              <a:ext cx="1756800" cy="1272600"/>
            </a:xfrm>
            <a:prstGeom prst="roundRect">
              <a:avLst>
                <a:gd name="adj" fmla="val 5497"/>
              </a:avLst>
            </a:prstGeom>
            <a:noFill/>
            <a:ln>
              <a:noFill/>
            </a:ln>
          </p:spPr>
        </p:pic>
      </p:grpSp>
      <p:grpSp>
        <p:nvGrpSpPr>
          <p:cNvPr id="491" name="Google Shape;491;p23"/>
          <p:cNvGrpSpPr/>
          <p:nvPr/>
        </p:nvGrpSpPr>
        <p:grpSpPr>
          <a:xfrm>
            <a:off x="458825" y="1359975"/>
            <a:ext cx="1926408" cy="2467596"/>
            <a:chOff x="458825" y="1359975"/>
            <a:chExt cx="1926408" cy="2467596"/>
          </a:xfrm>
        </p:grpSpPr>
        <p:sp>
          <p:nvSpPr>
            <p:cNvPr id="492" name="Google Shape;492;p23"/>
            <p:cNvSpPr/>
            <p:nvPr/>
          </p:nvSpPr>
          <p:spPr>
            <a:xfrm>
              <a:off x="458825" y="1416471"/>
              <a:ext cx="1869900" cy="2411100"/>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23"/>
            <p:cNvSpPr/>
            <p:nvPr/>
          </p:nvSpPr>
          <p:spPr>
            <a:xfrm>
              <a:off x="515333" y="1359975"/>
              <a:ext cx="1869900" cy="24111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23"/>
            <p:cNvSpPr txBox="1"/>
            <p:nvPr/>
          </p:nvSpPr>
          <p:spPr>
            <a:xfrm>
              <a:off x="546595" y="2688845"/>
              <a:ext cx="18075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Raleway"/>
                  <a:ea typeface="Raleway"/>
                  <a:cs typeface="Raleway"/>
                  <a:sym typeface="Raleway"/>
                </a:rPr>
                <a:t>What happens when we throw away our food scraps?</a:t>
              </a:r>
              <a:endParaRPr sz="1000" b="0" i="0" u="none" strike="noStrike" cap="none">
                <a:solidFill>
                  <a:srgbClr val="000000"/>
                </a:solidFill>
                <a:latin typeface="Raleway"/>
                <a:ea typeface="Raleway"/>
                <a:cs typeface="Raleway"/>
                <a:sym typeface="Raleway"/>
              </a:endParaRPr>
            </a:p>
          </p:txBody>
        </p:sp>
        <p:pic>
          <p:nvPicPr>
            <p:cNvPr id="495" name="Google Shape;495;p2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71888" y="1416473"/>
              <a:ext cx="1756800" cy="1272600"/>
            </a:xfrm>
            <a:prstGeom prst="roundRect">
              <a:avLst>
                <a:gd name="adj" fmla="val 5497"/>
              </a:avLst>
            </a:prstGeom>
            <a:noFill/>
            <a:ln>
              <a:noFill/>
            </a:ln>
          </p:spPr>
        </p:pic>
      </p:grpSp>
      <p:sp>
        <p:nvSpPr>
          <p:cNvPr id="496" name="Google Shape;496;p23"/>
          <p:cNvSpPr txBox="1"/>
          <p:nvPr/>
        </p:nvSpPr>
        <p:spPr>
          <a:xfrm>
            <a:off x="420400" y="4002200"/>
            <a:ext cx="83034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Composting your food and garden scraps is one of the easiest ways to look after the planet. You reduce greenhouse gas (GHG) emissions as well as feed your garden.</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pic>
        <p:nvPicPr>
          <p:cNvPr id="497" name="Google Shape;497;p2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268225" y="675500"/>
            <a:ext cx="367200" cy="3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additive="base">
                                        <p:cTn id="7" dur="1"/>
                                        <p:tgtEl>
                                          <p:spTgt spid="49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86"/>
                                        </p:tgtEl>
                                        <p:attrNameLst>
                                          <p:attrName>style.visibility</p:attrName>
                                        </p:attrNameLst>
                                      </p:cBhvr>
                                      <p:to>
                                        <p:strVal val="visible"/>
                                      </p:to>
                                    </p:set>
                                    <p:anim calcmode="lin" valueType="num">
                                      <p:cBhvr additive="base">
                                        <p:cTn id="12" dur="1"/>
                                        <p:tgtEl>
                                          <p:spTgt spid="48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76"/>
                                        </p:tgtEl>
                                        <p:attrNameLst>
                                          <p:attrName>style.visibility</p:attrName>
                                        </p:attrNameLst>
                                      </p:cBhvr>
                                      <p:to>
                                        <p:strVal val="visible"/>
                                      </p:to>
                                    </p:set>
                                    <p:anim calcmode="lin" valueType="num">
                                      <p:cBhvr additive="base">
                                        <p:cTn id="17" dur="1"/>
                                        <p:tgtEl>
                                          <p:spTgt spid="47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81"/>
                                        </p:tgtEl>
                                        <p:attrNameLst>
                                          <p:attrName>style.visibility</p:attrName>
                                        </p:attrNameLst>
                                      </p:cBhvr>
                                      <p:to>
                                        <p:strVal val="visible"/>
                                      </p:to>
                                    </p:set>
                                    <p:anim calcmode="lin" valueType="num">
                                      <p:cBhvr additive="base">
                                        <p:cTn id="22" dur="1000"/>
                                        <p:tgtEl>
                                          <p:spTgt spid="48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6"/>
                                        </p:tgtEl>
                                        <p:attrNameLst>
                                          <p:attrName>style.visibility</p:attrName>
                                        </p:attrNameLst>
                                      </p:cBhvr>
                                      <p:to>
                                        <p:strVal val="visible"/>
                                      </p:to>
                                    </p:set>
                                    <p:animEffect transition="in" filter="fade">
                                      <p:cBhvr>
                                        <p:cTn id="27" dur="1000"/>
                                        <p:tgtEl>
                                          <p:spTgt spid="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1"/>
        <p:cNvGrpSpPr/>
        <p:nvPr/>
      </p:nvGrpSpPr>
      <p:grpSpPr>
        <a:xfrm>
          <a:off x="0" y="0"/>
          <a:ext cx="0" cy="0"/>
          <a:chOff x="0" y="0"/>
          <a:chExt cx="0" cy="0"/>
        </a:xfrm>
      </p:grpSpPr>
      <p:sp>
        <p:nvSpPr>
          <p:cNvPr id="502" name="Google Shape;502;p24"/>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LET’S CREATE  A COMPOST BIN</a:t>
            </a:r>
            <a:endParaRPr sz="2300" b="1" i="0" u="none" strike="noStrike" cap="none">
              <a:solidFill>
                <a:schemeClr val="dk1"/>
              </a:solidFill>
              <a:latin typeface="Oswald"/>
              <a:ea typeface="Oswald"/>
              <a:cs typeface="Oswald"/>
              <a:sym typeface="Oswald"/>
            </a:endParaRPr>
          </a:p>
        </p:txBody>
      </p:sp>
      <p:sp>
        <p:nvSpPr>
          <p:cNvPr id="503" name="Google Shape;503;p24"/>
          <p:cNvSpPr txBox="1"/>
          <p:nvPr/>
        </p:nvSpPr>
        <p:spPr>
          <a:xfrm>
            <a:off x="420400" y="1205800"/>
            <a:ext cx="1701300" cy="2907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You will need: </a:t>
            </a:r>
            <a:endParaRPr sz="1100" b="1" i="0" u="none" strike="noStrike" cap="none">
              <a:solidFill>
                <a:srgbClr val="00ABFF"/>
              </a:solidFill>
              <a:latin typeface="Raleway"/>
              <a:ea typeface="Raleway"/>
              <a:cs typeface="Raleway"/>
              <a:sym typeface="Raleway"/>
            </a:endParaRPr>
          </a:p>
          <a:p>
            <a:pPr marL="274320" marR="0" lvl="0" indent="-266700" algn="l" rtl="0">
              <a:lnSpc>
                <a:spcPct val="115000"/>
              </a:lnSpc>
              <a:spcBef>
                <a:spcPts val="0"/>
              </a:spcBef>
              <a:spcAft>
                <a:spcPts val="0"/>
              </a:spcAft>
              <a:buClr>
                <a:srgbClr val="000000"/>
              </a:buClr>
              <a:buSzPts val="600"/>
              <a:buFont typeface="Raleway"/>
              <a:buChar char="●"/>
            </a:pPr>
            <a:r>
              <a:rPr lang="en" sz="900" b="0" i="0" u="none" strike="noStrike" cap="none">
                <a:solidFill>
                  <a:srgbClr val="000000"/>
                </a:solidFill>
                <a:latin typeface="Raleway"/>
                <a:ea typeface="Raleway"/>
                <a:cs typeface="Raleway"/>
                <a:sym typeface="Raleway"/>
              </a:rPr>
              <a:t>Plastic bottle (cut in half with small holes punched in the sides and bottom), get an adult to do this for you at home.</a:t>
            </a:r>
            <a:endParaRPr sz="900" b="0" i="0" u="none" strike="noStrike" cap="none">
              <a:solidFill>
                <a:srgbClr val="000000"/>
              </a:solidFill>
              <a:latin typeface="Raleway"/>
              <a:ea typeface="Raleway"/>
              <a:cs typeface="Raleway"/>
              <a:sym typeface="Raleway"/>
            </a:endParaRPr>
          </a:p>
          <a:p>
            <a:pPr marL="274320" marR="0" lvl="0" indent="-266700" algn="l" rtl="0">
              <a:lnSpc>
                <a:spcPct val="115000"/>
              </a:lnSpc>
              <a:spcBef>
                <a:spcPts val="0"/>
              </a:spcBef>
              <a:spcAft>
                <a:spcPts val="0"/>
              </a:spcAft>
              <a:buClr>
                <a:srgbClr val="000000"/>
              </a:buClr>
              <a:buSzPts val="600"/>
              <a:buFont typeface="Raleway"/>
              <a:buChar char="●"/>
            </a:pPr>
            <a:r>
              <a:rPr lang="en" sz="900" b="0" i="0" u="none" strike="noStrike" cap="none">
                <a:solidFill>
                  <a:srgbClr val="000000"/>
                </a:solidFill>
                <a:latin typeface="Raleway"/>
                <a:ea typeface="Raleway"/>
                <a:cs typeface="Raleway"/>
                <a:sym typeface="Raleway"/>
              </a:rPr>
              <a:t>Gloves</a:t>
            </a:r>
            <a:endParaRPr sz="900" b="0" i="0" u="none" strike="noStrike" cap="none">
              <a:solidFill>
                <a:srgbClr val="000000"/>
              </a:solidFill>
              <a:latin typeface="Raleway"/>
              <a:ea typeface="Raleway"/>
              <a:cs typeface="Raleway"/>
              <a:sym typeface="Raleway"/>
            </a:endParaRPr>
          </a:p>
          <a:p>
            <a:pPr marL="274320" marR="0" lvl="0" indent="-266700" algn="l" rtl="0">
              <a:lnSpc>
                <a:spcPct val="115000"/>
              </a:lnSpc>
              <a:spcBef>
                <a:spcPts val="0"/>
              </a:spcBef>
              <a:spcAft>
                <a:spcPts val="0"/>
              </a:spcAft>
              <a:buClr>
                <a:srgbClr val="000000"/>
              </a:buClr>
              <a:buSzPts val="600"/>
              <a:buFont typeface="Raleway"/>
              <a:buChar char="●"/>
            </a:pPr>
            <a:r>
              <a:rPr lang="en" sz="900" b="0" i="0" u="none" strike="noStrike" cap="none">
                <a:solidFill>
                  <a:srgbClr val="000000"/>
                </a:solidFill>
                <a:latin typeface="Raleway"/>
                <a:ea typeface="Raleway"/>
                <a:cs typeface="Raleway"/>
                <a:sym typeface="Raleway"/>
              </a:rPr>
              <a:t>Small stones</a:t>
            </a:r>
            <a:endParaRPr sz="900" b="0" i="0" u="none" strike="noStrike" cap="none">
              <a:solidFill>
                <a:srgbClr val="000000"/>
              </a:solidFill>
              <a:latin typeface="Raleway"/>
              <a:ea typeface="Raleway"/>
              <a:cs typeface="Raleway"/>
              <a:sym typeface="Raleway"/>
            </a:endParaRPr>
          </a:p>
          <a:p>
            <a:pPr marL="274320" marR="0" lvl="0" indent="-266700" algn="l" rtl="0">
              <a:lnSpc>
                <a:spcPct val="115000"/>
              </a:lnSpc>
              <a:spcBef>
                <a:spcPts val="0"/>
              </a:spcBef>
              <a:spcAft>
                <a:spcPts val="0"/>
              </a:spcAft>
              <a:buClr>
                <a:srgbClr val="000000"/>
              </a:buClr>
              <a:buSzPts val="600"/>
              <a:buFont typeface="Raleway"/>
              <a:buChar char="●"/>
            </a:pPr>
            <a:r>
              <a:rPr lang="en" sz="900" b="0" i="0" u="none" strike="noStrike" cap="none">
                <a:solidFill>
                  <a:srgbClr val="000000"/>
                </a:solidFill>
                <a:latin typeface="Raleway"/>
                <a:ea typeface="Raleway"/>
                <a:cs typeface="Raleway"/>
                <a:sym typeface="Raleway"/>
              </a:rPr>
              <a:t>Soil from the garden</a:t>
            </a:r>
            <a:endParaRPr sz="900" b="0" i="0" u="none" strike="noStrike" cap="none">
              <a:solidFill>
                <a:srgbClr val="000000"/>
              </a:solidFill>
              <a:latin typeface="Raleway"/>
              <a:ea typeface="Raleway"/>
              <a:cs typeface="Raleway"/>
              <a:sym typeface="Raleway"/>
            </a:endParaRPr>
          </a:p>
          <a:p>
            <a:pPr marL="274320" marR="0" lvl="0" indent="-266700" algn="l" rtl="0">
              <a:lnSpc>
                <a:spcPct val="115000"/>
              </a:lnSpc>
              <a:spcBef>
                <a:spcPts val="0"/>
              </a:spcBef>
              <a:spcAft>
                <a:spcPts val="0"/>
              </a:spcAft>
              <a:buClr>
                <a:srgbClr val="000000"/>
              </a:buClr>
              <a:buSzPts val="600"/>
              <a:buFont typeface="Raleway"/>
              <a:buChar char="●"/>
            </a:pPr>
            <a:r>
              <a:rPr lang="en" sz="900" b="0" i="0" u="none" strike="noStrike" cap="none">
                <a:solidFill>
                  <a:srgbClr val="000000"/>
                </a:solidFill>
                <a:latin typeface="Raleway"/>
                <a:ea typeface="Raleway"/>
                <a:cs typeface="Raleway"/>
                <a:sym typeface="Raleway"/>
              </a:rPr>
              <a:t>Brown leaves </a:t>
            </a:r>
            <a:endParaRPr sz="900" b="0" i="0" u="none" strike="noStrike" cap="none">
              <a:solidFill>
                <a:srgbClr val="000000"/>
              </a:solidFill>
              <a:latin typeface="Raleway"/>
              <a:ea typeface="Raleway"/>
              <a:cs typeface="Raleway"/>
              <a:sym typeface="Raleway"/>
            </a:endParaRPr>
          </a:p>
          <a:p>
            <a:pPr marL="274320" marR="0" lvl="0" indent="-266700" algn="l" rtl="0">
              <a:lnSpc>
                <a:spcPct val="115000"/>
              </a:lnSpc>
              <a:spcBef>
                <a:spcPts val="0"/>
              </a:spcBef>
              <a:spcAft>
                <a:spcPts val="0"/>
              </a:spcAft>
              <a:buClr>
                <a:srgbClr val="000000"/>
              </a:buClr>
              <a:buSzPts val="600"/>
              <a:buFont typeface="Raleway"/>
              <a:buChar char="●"/>
            </a:pPr>
            <a:r>
              <a:rPr lang="en" sz="900" b="0" i="0" u="none" strike="noStrike" cap="none">
                <a:solidFill>
                  <a:srgbClr val="000000"/>
                </a:solidFill>
                <a:latin typeface="Raleway"/>
                <a:ea typeface="Raleway"/>
                <a:cs typeface="Raleway"/>
                <a:sym typeface="Raleway"/>
              </a:rPr>
              <a:t>Paper - torn or shredded</a:t>
            </a:r>
            <a:endParaRPr sz="900" b="0" i="0" u="none" strike="noStrike" cap="none">
              <a:solidFill>
                <a:srgbClr val="000000"/>
              </a:solidFill>
              <a:latin typeface="Raleway"/>
              <a:ea typeface="Raleway"/>
              <a:cs typeface="Raleway"/>
              <a:sym typeface="Raleway"/>
            </a:endParaRPr>
          </a:p>
          <a:p>
            <a:pPr marL="274320" marR="0" lvl="0" indent="-266700" algn="l" rtl="0">
              <a:lnSpc>
                <a:spcPct val="115000"/>
              </a:lnSpc>
              <a:spcBef>
                <a:spcPts val="0"/>
              </a:spcBef>
              <a:spcAft>
                <a:spcPts val="0"/>
              </a:spcAft>
              <a:buClr>
                <a:srgbClr val="000000"/>
              </a:buClr>
              <a:buSzPts val="600"/>
              <a:buFont typeface="Raleway"/>
              <a:buChar char="●"/>
            </a:pPr>
            <a:r>
              <a:rPr lang="en" sz="900" b="0" i="0" u="none" strike="noStrike" cap="none">
                <a:solidFill>
                  <a:srgbClr val="000000"/>
                </a:solidFill>
                <a:latin typeface="Raleway"/>
                <a:ea typeface="Raleway"/>
                <a:cs typeface="Raleway"/>
                <a:sym typeface="Raleway"/>
              </a:rPr>
              <a:t>Food scraps</a:t>
            </a:r>
            <a:endParaRPr sz="900" b="0" i="0" u="none" strike="noStrike" cap="none">
              <a:solidFill>
                <a:srgbClr val="000000"/>
              </a:solidFill>
              <a:latin typeface="Raleway"/>
              <a:ea typeface="Raleway"/>
              <a:cs typeface="Raleway"/>
              <a:sym typeface="Raleway"/>
            </a:endParaRPr>
          </a:p>
          <a:p>
            <a:pPr marL="274320" marR="0" lvl="0" indent="-266700" algn="l" rtl="0">
              <a:lnSpc>
                <a:spcPct val="115000"/>
              </a:lnSpc>
              <a:spcBef>
                <a:spcPts val="0"/>
              </a:spcBef>
              <a:spcAft>
                <a:spcPts val="0"/>
              </a:spcAft>
              <a:buClr>
                <a:srgbClr val="000000"/>
              </a:buClr>
              <a:buSzPts val="600"/>
              <a:buFont typeface="Raleway"/>
              <a:buChar char="●"/>
            </a:pPr>
            <a:r>
              <a:rPr lang="en" sz="900" b="0" i="0" u="none" strike="noStrike" cap="none">
                <a:solidFill>
                  <a:srgbClr val="000000"/>
                </a:solidFill>
                <a:latin typeface="Raleway"/>
                <a:ea typeface="Raleway"/>
                <a:cs typeface="Raleway"/>
                <a:sym typeface="Raleway"/>
              </a:rPr>
              <a:t>Water in a spray bottle</a:t>
            </a:r>
            <a:endParaRPr sz="900" b="0" i="0" u="none" strike="noStrike" cap="none">
              <a:solidFill>
                <a:srgbClr val="000000"/>
              </a:solidFill>
              <a:latin typeface="Raleway"/>
              <a:ea typeface="Raleway"/>
              <a:cs typeface="Raleway"/>
              <a:sym typeface="Raleway"/>
            </a:endParaRPr>
          </a:p>
          <a:p>
            <a:pPr marL="274320" marR="0" lvl="0" indent="-266700" algn="l" rtl="0">
              <a:lnSpc>
                <a:spcPct val="115000"/>
              </a:lnSpc>
              <a:spcBef>
                <a:spcPts val="0"/>
              </a:spcBef>
              <a:spcAft>
                <a:spcPts val="0"/>
              </a:spcAft>
              <a:buClr>
                <a:srgbClr val="000000"/>
              </a:buClr>
              <a:buSzPts val="600"/>
              <a:buFont typeface="Raleway"/>
              <a:buChar char="●"/>
            </a:pPr>
            <a:r>
              <a:rPr lang="en" sz="900" b="0" i="0" u="none" strike="noStrike" cap="none">
                <a:solidFill>
                  <a:srgbClr val="000000"/>
                </a:solidFill>
                <a:latin typeface="Raleway"/>
                <a:ea typeface="Raleway"/>
                <a:cs typeface="Raleway"/>
                <a:sym typeface="Raleway"/>
              </a:rPr>
              <a:t>Fabric</a:t>
            </a:r>
            <a:endParaRPr sz="900" b="0" i="0" u="none" strike="noStrike" cap="none">
              <a:solidFill>
                <a:srgbClr val="000000"/>
              </a:solidFill>
              <a:latin typeface="Raleway"/>
              <a:ea typeface="Raleway"/>
              <a:cs typeface="Raleway"/>
              <a:sym typeface="Raleway"/>
            </a:endParaRPr>
          </a:p>
          <a:p>
            <a:pPr marL="274320" marR="0" lvl="0" indent="-266700" algn="l" rtl="0">
              <a:lnSpc>
                <a:spcPct val="115000"/>
              </a:lnSpc>
              <a:spcBef>
                <a:spcPts val="0"/>
              </a:spcBef>
              <a:spcAft>
                <a:spcPts val="0"/>
              </a:spcAft>
              <a:buClr>
                <a:srgbClr val="000000"/>
              </a:buClr>
              <a:buSzPts val="600"/>
              <a:buFont typeface="Raleway"/>
              <a:buChar char="●"/>
            </a:pPr>
            <a:r>
              <a:rPr lang="en" sz="900" b="0" i="0" u="none" strike="noStrike" cap="none">
                <a:solidFill>
                  <a:srgbClr val="000000"/>
                </a:solidFill>
                <a:latin typeface="Raleway"/>
                <a:ea typeface="Raleway"/>
                <a:cs typeface="Raleway"/>
                <a:sym typeface="Raleway"/>
              </a:rPr>
              <a:t>Elastic band</a:t>
            </a:r>
            <a:endParaRPr sz="900" b="0" i="0" u="none" strike="noStrike" cap="none">
              <a:solidFill>
                <a:srgbClr val="000000"/>
              </a:solidFill>
              <a:latin typeface="Raleway"/>
              <a:ea typeface="Raleway"/>
              <a:cs typeface="Raleway"/>
              <a:sym typeface="Raleway"/>
            </a:endParaRPr>
          </a:p>
        </p:txBody>
      </p:sp>
      <p:grpSp>
        <p:nvGrpSpPr>
          <p:cNvPr id="504" name="Google Shape;504;p24"/>
          <p:cNvGrpSpPr/>
          <p:nvPr/>
        </p:nvGrpSpPr>
        <p:grpSpPr>
          <a:xfrm>
            <a:off x="2377113" y="1262462"/>
            <a:ext cx="1976205" cy="1305864"/>
            <a:chOff x="2377113" y="1262462"/>
            <a:chExt cx="1976205" cy="1305864"/>
          </a:xfrm>
        </p:grpSpPr>
        <p:pic>
          <p:nvPicPr>
            <p:cNvPr id="505" name="Google Shape;505;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34175" y="1262462"/>
              <a:ext cx="1119143" cy="1305864"/>
            </a:xfrm>
            <a:prstGeom prst="rect">
              <a:avLst/>
            </a:prstGeom>
            <a:noFill/>
            <a:ln>
              <a:noFill/>
            </a:ln>
          </p:spPr>
        </p:pic>
        <p:sp>
          <p:nvSpPr>
            <p:cNvPr id="506" name="Google Shape;506;p24"/>
            <p:cNvSpPr txBox="1"/>
            <p:nvPr/>
          </p:nvSpPr>
          <p:spPr>
            <a:xfrm>
              <a:off x="2377113" y="1346575"/>
              <a:ext cx="878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400" b="1" i="0" u="none" strike="noStrike" cap="none">
                  <a:solidFill>
                    <a:srgbClr val="00ABFF"/>
                  </a:solidFill>
                  <a:latin typeface="Oswald"/>
                  <a:ea typeface="Oswald"/>
                  <a:cs typeface="Oswald"/>
                  <a:sym typeface="Oswald"/>
                </a:rPr>
                <a:t>STEP 1</a:t>
              </a:r>
              <a:endParaRPr sz="1400" b="1" i="0" u="none" strike="noStrike" cap="none">
                <a:solidFill>
                  <a:srgbClr val="00ABFF"/>
                </a:solidFill>
                <a:latin typeface="Oswald"/>
                <a:ea typeface="Oswald"/>
                <a:cs typeface="Oswald"/>
                <a:sym typeface="Oswald"/>
              </a:endParaRPr>
            </a:p>
          </p:txBody>
        </p:sp>
        <p:sp>
          <p:nvSpPr>
            <p:cNvPr id="507" name="Google Shape;507;p24"/>
            <p:cNvSpPr txBox="1"/>
            <p:nvPr/>
          </p:nvSpPr>
          <p:spPr>
            <a:xfrm>
              <a:off x="2396950" y="1607725"/>
              <a:ext cx="991200" cy="801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Place a small layer of stones at the bottom of your bottle.</a:t>
              </a:r>
              <a:endParaRPr sz="1400" b="0" i="0" u="none" strike="noStrike" cap="none">
                <a:solidFill>
                  <a:srgbClr val="000000"/>
                </a:solidFill>
                <a:latin typeface="Arial"/>
                <a:ea typeface="Arial"/>
                <a:cs typeface="Arial"/>
                <a:sym typeface="Arial"/>
              </a:endParaRPr>
            </a:p>
          </p:txBody>
        </p:sp>
      </p:grpSp>
      <p:grpSp>
        <p:nvGrpSpPr>
          <p:cNvPr id="508" name="Google Shape;508;p24"/>
          <p:cNvGrpSpPr/>
          <p:nvPr/>
        </p:nvGrpSpPr>
        <p:grpSpPr>
          <a:xfrm>
            <a:off x="2377113" y="2889611"/>
            <a:ext cx="1976205" cy="1305865"/>
            <a:chOff x="2377113" y="2889611"/>
            <a:chExt cx="1976205" cy="1305865"/>
          </a:xfrm>
        </p:grpSpPr>
        <p:pic>
          <p:nvPicPr>
            <p:cNvPr id="509" name="Google Shape;509;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34175" y="2889611"/>
              <a:ext cx="1119143" cy="1305865"/>
            </a:xfrm>
            <a:prstGeom prst="rect">
              <a:avLst/>
            </a:prstGeom>
            <a:noFill/>
            <a:ln>
              <a:noFill/>
            </a:ln>
          </p:spPr>
        </p:pic>
        <p:sp>
          <p:nvSpPr>
            <p:cNvPr id="510" name="Google Shape;510;p24"/>
            <p:cNvSpPr txBox="1"/>
            <p:nvPr/>
          </p:nvSpPr>
          <p:spPr>
            <a:xfrm>
              <a:off x="2377113" y="2909275"/>
              <a:ext cx="878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ABFF"/>
                  </a:solidFill>
                  <a:latin typeface="Oswald"/>
                  <a:ea typeface="Oswald"/>
                  <a:cs typeface="Oswald"/>
                  <a:sym typeface="Oswald"/>
                </a:rPr>
                <a:t>STEP 4</a:t>
              </a:r>
              <a:endParaRPr sz="1400" b="1" i="0" u="none" strike="noStrike" cap="none">
                <a:solidFill>
                  <a:srgbClr val="00ABFF"/>
                </a:solidFill>
                <a:latin typeface="Oswald"/>
                <a:ea typeface="Oswald"/>
                <a:cs typeface="Oswald"/>
                <a:sym typeface="Oswald"/>
              </a:endParaRPr>
            </a:p>
          </p:txBody>
        </p:sp>
        <p:sp>
          <p:nvSpPr>
            <p:cNvPr id="511" name="Google Shape;511;p24"/>
            <p:cNvSpPr txBox="1"/>
            <p:nvPr/>
          </p:nvSpPr>
          <p:spPr>
            <a:xfrm>
              <a:off x="2396950" y="3170425"/>
              <a:ext cx="991200" cy="801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Use your piece of fabric and elastic to make a lid.</a:t>
              </a:r>
              <a:endParaRPr sz="1400" b="0" i="0" u="none" strike="noStrike" cap="none">
                <a:solidFill>
                  <a:srgbClr val="000000"/>
                </a:solidFill>
                <a:latin typeface="Arial"/>
                <a:ea typeface="Arial"/>
                <a:cs typeface="Arial"/>
                <a:sym typeface="Arial"/>
              </a:endParaRPr>
            </a:p>
          </p:txBody>
        </p:sp>
      </p:grpSp>
      <p:grpSp>
        <p:nvGrpSpPr>
          <p:cNvPr id="512" name="Google Shape;512;p24"/>
          <p:cNvGrpSpPr/>
          <p:nvPr/>
        </p:nvGrpSpPr>
        <p:grpSpPr>
          <a:xfrm>
            <a:off x="4510113" y="1260464"/>
            <a:ext cx="2078666" cy="1307861"/>
            <a:chOff x="4510113" y="1260464"/>
            <a:chExt cx="2078666" cy="1307861"/>
          </a:xfrm>
        </p:grpSpPr>
        <p:pic>
          <p:nvPicPr>
            <p:cNvPr id="513" name="Google Shape;513;p2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469636" y="1260464"/>
              <a:ext cx="1119143" cy="1305864"/>
            </a:xfrm>
            <a:prstGeom prst="rect">
              <a:avLst/>
            </a:prstGeom>
            <a:noFill/>
            <a:ln>
              <a:noFill/>
            </a:ln>
          </p:spPr>
        </p:pic>
        <p:sp>
          <p:nvSpPr>
            <p:cNvPr id="514" name="Google Shape;514;p24"/>
            <p:cNvSpPr txBox="1"/>
            <p:nvPr/>
          </p:nvSpPr>
          <p:spPr>
            <a:xfrm>
              <a:off x="4510113" y="1346575"/>
              <a:ext cx="878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ABFF"/>
                  </a:solidFill>
                  <a:latin typeface="Oswald"/>
                  <a:ea typeface="Oswald"/>
                  <a:cs typeface="Oswald"/>
                  <a:sym typeface="Oswald"/>
                </a:rPr>
                <a:t>STEP 2*</a:t>
              </a:r>
              <a:endParaRPr sz="1400" b="1" i="0" u="none" strike="noStrike" cap="none">
                <a:solidFill>
                  <a:srgbClr val="00ABFF"/>
                </a:solidFill>
                <a:latin typeface="Oswald"/>
                <a:ea typeface="Oswald"/>
                <a:cs typeface="Oswald"/>
                <a:sym typeface="Oswald"/>
              </a:endParaRPr>
            </a:p>
          </p:txBody>
        </p:sp>
        <p:sp>
          <p:nvSpPr>
            <p:cNvPr id="515" name="Google Shape;515;p24"/>
            <p:cNvSpPr txBox="1"/>
            <p:nvPr/>
          </p:nvSpPr>
          <p:spPr>
            <a:xfrm>
              <a:off x="4529950" y="1607725"/>
              <a:ext cx="1046100" cy="960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Add soil, brown leaves/ paper, food scraps and a small layer of soil.</a:t>
              </a:r>
              <a:endParaRPr sz="1400" b="0" i="0" u="none" strike="noStrike" cap="none">
                <a:solidFill>
                  <a:srgbClr val="000000"/>
                </a:solidFill>
                <a:latin typeface="Arial"/>
                <a:ea typeface="Arial"/>
                <a:cs typeface="Arial"/>
                <a:sym typeface="Arial"/>
              </a:endParaRPr>
            </a:p>
          </p:txBody>
        </p:sp>
      </p:grpSp>
      <p:grpSp>
        <p:nvGrpSpPr>
          <p:cNvPr id="516" name="Google Shape;516;p24"/>
          <p:cNvGrpSpPr/>
          <p:nvPr/>
        </p:nvGrpSpPr>
        <p:grpSpPr>
          <a:xfrm>
            <a:off x="4510113" y="2889611"/>
            <a:ext cx="2078679" cy="1305865"/>
            <a:chOff x="4510113" y="2889611"/>
            <a:chExt cx="2078679" cy="1305865"/>
          </a:xfrm>
        </p:grpSpPr>
        <p:pic>
          <p:nvPicPr>
            <p:cNvPr id="517" name="Google Shape;517;p2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469649" y="2889611"/>
              <a:ext cx="1119143" cy="1305865"/>
            </a:xfrm>
            <a:prstGeom prst="rect">
              <a:avLst/>
            </a:prstGeom>
            <a:noFill/>
            <a:ln>
              <a:noFill/>
            </a:ln>
          </p:spPr>
        </p:pic>
        <p:sp>
          <p:nvSpPr>
            <p:cNvPr id="518" name="Google Shape;518;p24"/>
            <p:cNvSpPr txBox="1"/>
            <p:nvPr/>
          </p:nvSpPr>
          <p:spPr>
            <a:xfrm>
              <a:off x="4510113" y="2909275"/>
              <a:ext cx="878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ABFF"/>
                  </a:solidFill>
                  <a:latin typeface="Oswald"/>
                  <a:ea typeface="Oswald"/>
                  <a:cs typeface="Oswald"/>
                  <a:sym typeface="Oswald"/>
                </a:rPr>
                <a:t>STEP 5</a:t>
              </a:r>
              <a:endParaRPr sz="1400" b="1" i="0" u="none" strike="noStrike" cap="none">
                <a:solidFill>
                  <a:srgbClr val="00ABFF"/>
                </a:solidFill>
                <a:latin typeface="Oswald"/>
                <a:ea typeface="Oswald"/>
                <a:cs typeface="Oswald"/>
                <a:sym typeface="Oswald"/>
              </a:endParaRPr>
            </a:p>
          </p:txBody>
        </p:sp>
        <p:sp>
          <p:nvSpPr>
            <p:cNvPr id="519" name="Google Shape;519;p24"/>
            <p:cNvSpPr txBox="1"/>
            <p:nvPr/>
          </p:nvSpPr>
          <p:spPr>
            <a:xfrm>
              <a:off x="4529950" y="3170425"/>
              <a:ext cx="991200" cy="960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Feed your compost daily by adding scraps, leaves and paper.</a:t>
              </a:r>
              <a:endParaRPr sz="1400" b="0" i="0" u="none" strike="noStrike" cap="none">
                <a:solidFill>
                  <a:srgbClr val="000000"/>
                </a:solidFill>
                <a:latin typeface="Arial"/>
                <a:ea typeface="Arial"/>
                <a:cs typeface="Arial"/>
                <a:sym typeface="Arial"/>
              </a:endParaRPr>
            </a:p>
          </p:txBody>
        </p:sp>
      </p:grpSp>
      <p:grpSp>
        <p:nvGrpSpPr>
          <p:cNvPr id="520" name="Google Shape;520;p24"/>
          <p:cNvGrpSpPr/>
          <p:nvPr/>
        </p:nvGrpSpPr>
        <p:grpSpPr>
          <a:xfrm>
            <a:off x="6725738" y="1260464"/>
            <a:ext cx="1997861" cy="1305865"/>
            <a:chOff x="6725738" y="1260464"/>
            <a:chExt cx="1997861" cy="1305865"/>
          </a:xfrm>
        </p:grpSpPr>
        <p:pic>
          <p:nvPicPr>
            <p:cNvPr id="521" name="Google Shape;521;p2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604456" y="1260464"/>
              <a:ext cx="1119143" cy="1305865"/>
            </a:xfrm>
            <a:prstGeom prst="rect">
              <a:avLst/>
            </a:prstGeom>
            <a:noFill/>
            <a:ln>
              <a:noFill/>
            </a:ln>
          </p:spPr>
        </p:pic>
        <p:sp>
          <p:nvSpPr>
            <p:cNvPr id="522" name="Google Shape;522;p24"/>
            <p:cNvSpPr txBox="1"/>
            <p:nvPr/>
          </p:nvSpPr>
          <p:spPr>
            <a:xfrm>
              <a:off x="6725738" y="1346575"/>
              <a:ext cx="878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ABFF"/>
                  </a:solidFill>
                  <a:latin typeface="Oswald"/>
                  <a:ea typeface="Oswald"/>
                  <a:cs typeface="Oswald"/>
                  <a:sym typeface="Oswald"/>
                </a:rPr>
                <a:t>STEP 3</a:t>
              </a:r>
              <a:endParaRPr sz="1400" b="1" i="0" u="none" strike="noStrike" cap="none">
                <a:solidFill>
                  <a:srgbClr val="00ABFF"/>
                </a:solidFill>
                <a:latin typeface="Oswald"/>
                <a:ea typeface="Oswald"/>
                <a:cs typeface="Oswald"/>
                <a:sym typeface="Oswald"/>
              </a:endParaRPr>
            </a:p>
          </p:txBody>
        </p:sp>
        <p:sp>
          <p:nvSpPr>
            <p:cNvPr id="523" name="Google Shape;523;p24"/>
            <p:cNvSpPr txBox="1"/>
            <p:nvPr/>
          </p:nvSpPr>
          <p:spPr>
            <a:xfrm>
              <a:off x="6745575" y="1607725"/>
              <a:ext cx="991200" cy="482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Spray water to make it damp.</a:t>
              </a:r>
              <a:endParaRPr sz="1400" b="0" i="0" u="none" strike="noStrike" cap="none">
                <a:solidFill>
                  <a:srgbClr val="000000"/>
                </a:solidFill>
                <a:latin typeface="Arial"/>
                <a:ea typeface="Arial"/>
                <a:cs typeface="Arial"/>
                <a:sym typeface="Arial"/>
              </a:endParaRPr>
            </a:p>
          </p:txBody>
        </p:sp>
      </p:grpSp>
      <p:grpSp>
        <p:nvGrpSpPr>
          <p:cNvPr id="524" name="Google Shape;524;p24"/>
          <p:cNvGrpSpPr/>
          <p:nvPr/>
        </p:nvGrpSpPr>
        <p:grpSpPr>
          <a:xfrm>
            <a:off x="6725738" y="2889611"/>
            <a:ext cx="1997861" cy="1305865"/>
            <a:chOff x="6725738" y="2889611"/>
            <a:chExt cx="1997861" cy="1305865"/>
          </a:xfrm>
        </p:grpSpPr>
        <p:pic>
          <p:nvPicPr>
            <p:cNvPr id="525" name="Google Shape;525;p2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604456" y="2889611"/>
              <a:ext cx="1119143" cy="1305865"/>
            </a:xfrm>
            <a:prstGeom prst="rect">
              <a:avLst/>
            </a:prstGeom>
            <a:noFill/>
            <a:ln>
              <a:noFill/>
            </a:ln>
          </p:spPr>
        </p:pic>
        <p:sp>
          <p:nvSpPr>
            <p:cNvPr id="526" name="Google Shape;526;p24"/>
            <p:cNvSpPr txBox="1"/>
            <p:nvPr/>
          </p:nvSpPr>
          <p:spPr>
            <a:xfrm>
              <a:off x="6725738" y="2909275"/>
              <a:ext cx="878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ABFF"/>
                  </a:solidFill>
                  <a:latin typeface="Oswald"/>
                  <a:ea typeface="Oswald"/>
                  <a:cs typeface="Oswald"/>
                  <a:sym typeface="Oswald"/>
                </a:rPr>
                <a:t>STEP 6</a:t>
              </a:r>
              <a:endParaRPr sz="1400" b="1" i="0" u="none" strike="noStrike" cap="none">
                <a:solidFill>
                  <a:srgbClr val="00ABFF"/>
                </a:solidFill>
                <a:latin typeface="Oswald"/>
                <a:ea typeface="Oswald"/>
                <a:cs typeface="Oswald"/>
                <a:sym typeface="Oswald"/>
              </a:endParaRPr>
            </a:p>
          </p:txBody>
        </p:sp>
        <p:sp>
          <p:nvSpPr>
            <p:cNvPr id="527" name="Google Shape;527;p24"/>
            <p:cNvSpPr txBox="1"/>
            <p:nvPr/>
          </p:nvSpPr>
          <p:spPr>
            <a:xfrm>
              <a:off x="6745575" y="3170425"/>
              <a:ext cx="991200" cy="960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Use a spoon to turn the compost weekly to aerate.</a:t>
              </a:r>
              <a:endParaRPr sz="1400" b="0" i="0" u="none" strike="noStrike" cap="none">
                <a:solidFill>
                  <a:srgbClr val="000000"/>
                </a:solidFill>
                <a:latin typeface="Arial"/>
                <a:ea typeface="Arial"/>
                <a:cs typeface="Arial"/>
                <a:sym typeface="Arial"/>
              </a:endParaRPr>
            </a:p>
          </p:txBody>
        </p:sp>
      </p:grpSp>
      <p:cxnSp>
        <p:nvCxnSpPr>
          <p:cNvPr id="528" name="Google Shape;528;p24"/>
          <p:cNvCxnSpPr/>
          <p:nvPr/>
        </p:nvCxnSpPr>
        <p:spPr>
          <a:xfrm>
            <a:off x="2164946" y="1372550"/>
            <a:ext cx="0" cy="3199500"/>
          </a:xfrm>
          <a:prstGeom prst="straightConnector1">
            <a:avLst/>
          </a:prstGeom>
          <a:noFill/>
          <a:ln w="9525" cap="flat" cmpd="sng">
            <a:solidFill>
              <a:schemeClr val="dk1"/>
            </a:solidFill>
            <a:prstDash val="solid"/>
            <a:round/>
            <a:headEnd type="none" w="sm" len="sm"/>
            <a:tailEnd type="none" w="sm" len="sm"/>
          </a:ln>
        </p:spPr>
      </p:cxnSp>
      <p:sp>
        <p:nvSpPr>
          <p:cNvPr id="529" name="Google Shape;529;p24"/>
          <p:cNvSpPr txBox="1"/>
          <p:nvPr/>
        </p:nvSpPr>
        <p:spPr>
          <a:xfrm>
            <a:off x="2319500" y="4266425"/>
            <a:ext cx="25206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*Wear your gloves to layer the bin</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grpSp>
        <p:nvGrpSpPr>
          <p:cNvPr id="530" name="Google Shape;530;p24"/>
          <p:cNvGrpSpPr/>
          <p:nvPr/>
        </p:nvGrpSpPr>
        <p:grpSpPr>
          <a:xfrm>
            <a:off x="2491625" y="1342950"/>
            <a:ext cx="6099900" cy="2817900"/>
            <a:chOff x="2526850" y="1431450"/>
            <a:chExt cx="6099900" cy="2817900"/>
          </a:xfrm>
        </p:grpSpPr>
        <p:cxnSp>
          <p:nvCxnSpPr>
            <p:cNvPr id="531" name="Google Shape;531;p24"/>
            <p:cNvCxnSpPr/>
            <p:nvPr/>
          </p:nvCxnSpPr>
          <p:spPr>
            <a:xfrm flipH="1">
              <a:off x="4461596" y="1431450"/>
              <a:ext cx="8100" cy="2817900"/>
            </a:xfrm>
            <a:prstGeom prst="straightConnector1">
              <a:avLst/>
            </a:prstGeom>
            <a:noFill/>
            <a:ln w="9525" cap="flat" cmpd="sng">
              <a:solidFill>
                <a:srgbClr val="C0FF00"/>
              </a:solidFill>
              <a:prstDash val="solid"/>
              <a:round/>
              <a:headEnd type="none" w="sm" len="sm"/>
              <a:tailEnd type="none" w="sm" len="sm"/>
            </a:ln>
          </p:spPr>
        </p:cxnSp>
        <p:cxnSp>
          <p:nvCxnSpPr>
            <p:cNvPr id="532" name="Google Shape;532;p24"/>
            <p:cNvCxnSpPr/>
            <p:nvPr/>
          </p:nvCxnSpPr>
          <p:spPr>
            <a:xfrm flipH="1">
              <a:off x="6688433" y="1431450"/>
              <a:ext cx="8100" cy="2817900"/>
            </a:xfrm>
            <a:prstGeom prst="straightConnector1">
              <a:avLst/>
            </a:prstGeom>
            <a:noFill/>
            <a:ln w="9525" cap="flat" cmpd="sng">
              <a:solidFill>
                <a:srgbClr val="C0FF00"/>
              </a:solidFill>
              <a:prstDash val="solid"/>
              <a:round/>
              <a:headEnd type="none" w="sm" len="sm"/>
              <a:tailEnd type="none" w="sm" len="sm"/>
            </a:ln>
          </p:spPr>
        </p:cxnSp>
        <p:cxnSp>
          <p:nvCxnSpPr>
            <p:cNvPr id="533" name="Google Shape;533;p24"/>
            <p:cNvCxnSpPr/>
            <p:nvPr/>
          </p:nvCxnSpPr>
          <p:spPr>
            <a:xfrm>
              <a:off x="2526850" y="2797775"/>
              <a:ext cx="6099900" cy="0"/>
            </a:xfrm>
            <a:prstGeom prst="straightConnector1">
              <a:avLst/>
            </a:prstGeom>
            <a:noFill/>
            <a:ln w="9525" cap="flat" cmpd="sng">
              <a:solidFill>
                <a:srgbClr val="C0FF00"/>
              </a:solidFill>
              <a:prstDash val="solid"/>
              <a:round/>
              <a:headEnd type="none" w="sm" len="sm"/>
              <a:tailEnd type="none" w="sm" len="sm"/>
            </a:ln>
          </p:spPr>
        </p:cxnSp>
      </p:grpSp>
      <p:pic>
        <p:nvPicPr>
          <p:cNvPr id="534" name="Google Shape;534;p24"/>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313675" y="675500"/>
            <a:ext cx="367200" cy="3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25"/>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COMPOST BIN TIPS</a:t>
            </a:r>
            <a:endParaRPr sz="2300" b="1" i="0" u="none" strike="noStrike" cap="none">
              <a:solidFill>
                <a:schemeClr val="dk1"/>
              </a:solidFill>
              <a:latin typeface="Oswald"/>
              <a:ea typeface="Oswald"/>
              <a:cs typeface="Oswald"/>
              <a:sym typeface="Oswald"/>
            </a:endParaRPr>
          </a:p>
        </p:txBody>
      </p:sp>
      <p:grpSp>
        <p:nvGrpSpPr>
          <p:cNvPr id="540" name="Google Shape;540;p25"/>
          <p:cNvGrpSpPr/>
          <p:nvPr/>
        </p:nvGrpSpPr>
        <p:grpSpPr>
          <a:xfrm>
            <a:off x="574425" y="1388875"/>
            <a:ext cx="1926400" cy="2474575"/>
            <a:chOff x="574425" y="1388875"/>
            <a:chExt cx="1926400" cy="2474575"/>
          </a:xfrm>
        </p:grpSpPr>
        <p:sp>
          <p:nvSpPr>
            <p:cNvPr id="541" name="Google Shape;541;p25"/>
            <p:cNvSpPr/>
            <p:nvPr/>
          </p:nvSpPr>
          <p:spPr>
            <a:xfrm>
              <a:off x="574425" y="1445450"/>
              <a:ext cx="1869900" cy="2418000"/>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25"/>
            <p:cNvSpPr/>
            <p:nvPr/>
          </p:nvSpPr>
          <p:spPr>
            <a:xfrm>
              <a:off x="630925" y="1388875"/>
              <a:ext cx="1869900" cy="24180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25"/>
            <p:cNvSpPr txBox="1"/>
            <p:nvPr/>
          </p:nvSpPr>
          <p:spPr>
            <a:xfrm>
              <a:off x="662182" y="2388545"/>
              <a:ext cx="1807500" cy="1418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Green stuff</a:t>
              </a:r>
              <a:endParaRPr sz="11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rgbClr val="000000"/>
                  </a:solidFill>
                  <a:latin typeface="Raleway"/>
                  <a:ea typeface="Raleway"/>
                  <a:cs typeface="Raleway"/>
                  <a:sym typeface="Raleway"/>
                </a:rPr>
                <a:t>which is high in </a:t>
              </a:r>
              <a:r>
                <a:rPr lang="en" sz="1000" b="1" i="0" u="none" strike="noStrike" cap="none">
                  <a:solidFill>
                    <a:srgbClr val="000000"/>
                  </a:solidFill>
                  <a:latin typeface="Raleway"/>
                  <a:ea typeface="Raleway"/>
                  <a:cs typeface="Raleway"/>
                  <a:sym typeface="Raleway"/>
                </a:rPr>
                <a:t>nitrogen</a:t>
              </a:r>
              <a:endParaRPr sz="1000" b="1" i="0" u="none" strike="noStrike" cap="none">
                <a:solidFill>
                  <a:srgbClr val="000000"/>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Raleway"/>
                  <a:ea typeface="Raleway"/>
                  <a:cs typeface="Raleway"/>
                  <a:sym typeface="Raleway"/>
                </a:rPr>
                <a:t>-fruit and vegetable scraps and peel</a:t>
              </a:r>
              <a:endParaRPr sz="1000" b="0" i="0" u="none" strike="noStrike" cap="none">
                <a:solidFill>
                  <a:srgbClr val="000000"/>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Raleway"/>
                  <a:ea typeface="Raleway"/>
                  <a:cs typeface="Raleway"/>
                  <a:sym typeface="Raleway"/>
                </a:rPr>
                <a:t>-fresh lawn clippings</a:t>
              </a:r>
              <a:endParaRPr sz="1000" b="0" i="0" u="none" strike="noStrike" cap="none">
                <a:solidFill>
                  <a:srgbClr val="000000"/>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Raleway"/>
                  <a:ea typeface="Raleway"/>
                  <a:cs typeface="Raleway"/>
                  <a:sym typeface="Raleway"/>
                </a:rPr>
                <a:t>-egg shells</a:t>
              </a:r>
              <a:endParaRPr sz="1000" b="0" i="0" u="none" strike="noStrike" cap="none">
                <a:solidFill>
                  <a:srgbClr val="000000"/>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Raleway"/>
                  <a:ea typeface="Raleway"/>
                  <a:cs typeface="Raleway"/>
                  <a:sym typeface="Raleway"/>
                </a:rPr>
                <a:t>-grass clippings</a:t>
              </a:r>
              <a:endParaRPr sz="1000" b="0" i="0" u="none" strike="noStrike" cap="none">
                <a:solidFill>
                  <a:srgbClr val="000000"/>
                </a:solidFill>
                <a:latin typeface="Raleway"/>
                <a:ea typeface="Raleway"/>
                <a:cs typeface="Raleway"/>
                <a:sym typeface="Raleway"/>
              </a:endParaRPr>
            </a:p>
          </p:txBody>
        </p:sp>
        <p:pic>
          <p:nvPicPr>
            <p:cNvPr id="544" name="Google Shape;544;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34225" y="1392550"/>
              <a:ext cx="1859700" cy="1017600"/>
            </a:xfrm>
            <a:prstGeom prst="round2SameRect">
              <a:avLst>
                <a:gd name="adj1" fmla="val 10073"/>
                <a:gd name="adj2" fmla="val 0"/>
              </a:avLst>
            </a:prstGeom>
            <a:noFill/>
            <a:ln w="9525" cap="flat" cmpd="sng">
              <a:solidFill>
                <a:schemeClr val="dk1"/>
              </a:solidFill>
              <a:prstDash val="solid"/>
              <a:round/>
              <a:headEnd type="none" w="sm" len="sm"/>
              <a:tailEnd type="none" w="sm" len="sm"/>
            </a:ln>
          </p:spPr>
        </p:pic>
      </p:grpSp>
      <p:sp>
        <p:nvSpPr>
          <p:cNvPr id="545" name="Google Shape;545;p25"/>
          <p:cNvSpPr txBox="1"/>
          <p:nvPr/>
        </p:nvSpPr>
        <p:spPr>
          <a:xfrm>
            <a:off x="465775" y="1022025"/>
            <a:ext cx="7132500" cy="31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Our bin needs:</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sp>
        <p:nvSpPr>
          <p:cNvPr id="546" name="Google Shape;546;p25"/>
          <p:cNvSpPr txBox="1"/>
          <p:nvPr/>
        </p:nvSpPr>
        <p:spPr>
          <a:xfrm>
            <a:off x="574425" y="3988725"/>
            <a:ext cx="4490700" cy="692700"/>
          </a:xfrm>
          <a:prstGeom prst="rect">
            <a:avLst/>
          </a:prstGeom>
          <a:noFill/>
          <a:ln>
            <a:noFill/>
          </a:ln>
        </p:spPr>
        <p:txBody>
          <a:bodyPr spcFirstLastPara="1" wrap="square" lIns="0"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For your compost to work effectively, it should have the right ratio of carbon (60%) to nitrogen (40%).</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DO NOT</a:t>
            </a:r>
            <a:r>
              <a:rPr lang="en" sz="1000" b="0" i="0" u="none" strike="noStrike" cap="none">
                <a:solidFill>
                  <a:schemeClr val="dk1"/>
                </a:solidFill>
                <a:latin typeface="Raleway"/>
                <a:ea typeface="Raleway"/>
                <a:cs typeface="Raleway"/>
                <a:sym typeface="Raleway"/>
              </a:rPr>
              <a:t> put meat, fish, branches, cheese or plastic in compost bins.</a:t>
            </a:r>
            <a:endParaRPr sz="1000" b="0" i="0" u="none" strike="noStrike" cap="none">
              <a:solidFill>
                <a:schemeClr val="dk1"/>
              </a:solidFill>
              <a:latin typeface="Raleway"/>
              <a:ea typeface="Raleway"/>
              <a:cs typeface="Raleway"/>
              <a:sym typeface="Raleway"/>
            </a:endParaRPr>
          </a:p>
        </p:txBody>
      </p:sp>
      <p:pic>
        <p:nvPicPr>
          <p:cNvPr id="547" name="Google Shape;547;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799990">
            <a:off x="4682925" y="4180378"/>
            <a:ext cx="992057" cy="848826"/>
          </a:xfrm>
          <a:prstGeom prst="rect">
            <a:avLst/>
          </a:prstGeom>
          <a:noFill/>
          <a:ln>
            <a:noFill/>
          </a:ln>
        </p:spPr>
      </p:pic>
      <p:grpSp>
        <p:nvGrpSpPr>
          <p:cNvPr id="548" name="Google Shape;548;p25"/>
          <p:cNvGrpSpPr/>
          <p:nvPr/>
        </p:nvGrpSpPr>
        <p:grpSpPr>
          <a:xfrm>
            <a:off x="2682950" y="1388950"/>
            <a:ext cx="1926400" cy="2474500"/>
            <a:chOff x="2682950" y="1388950"/>
            <a:chExt cx="1926400" cy="2474500"/>
          </a:xfrm>
        </p:grpSpPr>
        <p:sp>
          <p:nvSpPr>
            <p:cNvPr id="549" name="Google Shape;549;p25"/>
            <p:cNvSpPr/>
            <p:nvPr/>
          </p:nvSpPr>
          <p:spPr>
            <a:xfrm>
              <a:off x="2682950" y="1445450"/>
              <a:ext cx="1869900" cy="2418000"/>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25"/>
            <p:cNvSpPr/>
            <p:nvPr/>
          </p:nvSpPr>
          <p:spPr>
            <a:xfrm>
              <a:off x="2739450" y="1388950"/>
              <a:ext cx="1869900" cy="24180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25"/>
            <p:cNvSpPr txBox="1"/>
            <p:nvPr/>
          </p:nvSpPr>
          <p:spPr>
            <a:xfrm>
              <a:off x="2770712" y="2388550"/>
              <a:ext cx="1782300" cy="1241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Brown stuff</a:t>
              </a:r>
              <a:endParaRPr sz="11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rgbClr val="000000"/>
                  </a:solidFill>
                  <a:latin typeface="Raleway"/>
                  <a:ea typeface="Raleway"/>
                  <a:cs typeface="Raleway"/>
                  <a:sym typeface="Raleway"/>
                </a:rPr>
                <a:t>which is high in </a:t>
              </a:r>
              <a:r>
                <a:rPr lang="en" sz="1000" b="1" i="0" u="none" strike="noStrike" cap="none">
                  <a:solidFill>
                    <a:srgbClr val="000000"/>
                  </a:solidFill>
                  <a:latin typeface="Raleway"/>
                  <a:ea typeface="Raleway"/>
                  <a:cs typeface="Raleway"/>
                  <a:sym typeface="Raleway"/>
                </a:rPr>
                <a:t>carbon</a:t>
              </a:r>
              <a:endParaRPr sz="1000" b="1" i="0" u="none" strike="noStrike" cap="none">
                <a:solidFill>
                  <a:srgbClr val="000000"/>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rgbClr val="000000"/>
                  </a:solidFill>
                  <a:latin typeface="Raleway"/>
                  <a:ea typeface="Raleway"/>
                  <a:cs typeface="Raleway"/>
                  <a:sym typeface="Raleway"/>
                </a:rPr>
                <a:t>-straw</a:t>
              </a:r>
              <a:endParaRPr sz="1000" b="0" i="0" u="none" strike="noStrike" cap="none">
                <a:solidFill>
                  <a:srgbClr val="000000"/>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rgbClr val="000000"/>
                  </a:solidFill>
                  <a:latin typeface="Raleway"/>
                  <a:ea typeface="Raleway"/>
                  <a:cs typeface="Raleway"/>
                  <a:sym typeface="Raleway"/>
                </a:rPr>
                <a:t>-brown leaves</a:t>
              </a:r>
              <a:endParaRPr sz="1000" b="0" i="0" u="none" strike="noStrike" cap="none">
                <a:solidFill>
                  <a:srgbClr val="000000"/>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Raleway"/>
                  <a:ea typeface="Raleway"/>
                  <a:cs typeface="Raleway"/>
                  <a:sym typeface="Raleway"/>
                </a:rPr>
                <a:t>-shredded paper and/or cardboard</a:t>
              </a:r>
              <a:endParaRPr sz="1000" b="0" i="0" u="none" strike="noStrike" cap="none">
                <a:solidFill>
                  <a:srgbClr val="000000"/>
                </a:solidFill>
                <a:latin typeface="Raleway"/>
                <a:ea typeface="Raleway"/>
                <a:cs typeface="Raleway"/>
                <a:sym typeface="Raleway"/>
              </a:endParaRPr>
            </a:p>
          </p:txBody>
        </p:sp>
        <p:pic>
          <p:nvPicPr>
            <p:cNvPr id="552" name="Google Shape;552;p2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42750" y="1392550"/>
              <a:ext cx="1859700" cy="1017600"/>
            </a:xfrm>
            <a:prstGeom prst="round2SameRect">
              <a:avLst>
                <a:gd name="adj1" fmla="val 10920"/>
                <a:gd name="adj2" fmla="val 0"/>
              </a:avLst>
            </a:prstGeom>
            <a:noFill/>
            <a:ln w="9525" cap="flat" cmpd="sng">
              <a:solidFill>
                <a:schemeClr val="dk1"/>
              </a:solidFill>
              <a:prstDash val="solid"/>
              <a:round/>
              <a:headEnd type="none" w="sm" len="sm"/>
              <a:tailEnd type="none" w="sm" len="sm"/>
            </a:ln>
          </p:spPr>
        </p:pic>
      </p:grpSp>
      <p:grpSp>
        <p:nvGrpSpPr>
          <p:cNvPr id="553" name="Google Shape;553;p25"/>
          <p:cNvGrpSpPr/>
          <p:nvPr/>
        </p:nvGrpSpPr>
        <p:grpSpPr>
          <a:xfrm>
            <a:off x="4904484" y="1388876"/>
            <a:ext cx="3723734" cy="499575"/>
            <a:chOff x="431425" y="3858074"/>
            <a:chExt cx="3978348" cy="499575"/>
          </a:xfrm>
        </p:grpSpPr>
        <p:sp>
          <p:nvSpPr>
            <p:cNvPr id="554" name="Google Shape;554;p25"/>
            <p:cNvSpPr/>
            <p:nvPr/>
          </p:nvSpPr>
          <p:spPr>
            <a:xfrm>
              <a:off x="431425" y="3914549"/>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555" name="Google Shape;555;p25"/>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Remember to feed our compost daily by adding scraps, leaves and paper.</a:t>
              </a:r>
              <a:endParaRPr sz="1000" b="0" i="0" u="none" strike="noStrike" cap="none">
                <a:solidFill>
                  <a:srgbClr val="000000"/>
                </a:solidFill>
                <a:latin typeface="Raleway"/>
                <a:ea typeface="Raleway"/>
                <a:cs typeface="Raleway"/>
                <a:sym typeface="Raleway"/>
              </a:endParaRPr>
            </a:p>
          </p:txBody>
        </p:sp>
      </p:grpSp>
      <p:grpSp>
        <p:nvGrpSpPr>
          <p:cNvPr id="556" name="Google Shape;556;p25"/>
          <p:cNvGrpSpPr/>
          <p:nvPr/>
        </p:nvGrpSpPr>
        <p:grpSpPr>
          <a:xfrm>
            <a:off x="4904473" y="2036808"/>
            <a:ext cx="3723734" cy="669598"/>
            <a:chOff x="431425" y="3858074"/>
            <a:chExt cx="3978348" cy="482907"/>
          </a:xfrm>
        </p:grpSpPr>
        <p:sp>
          <p:nvSpPr>
            <p:cNvPr id="557" name="Google Shape;557;p25"/>
            <p:cNvSpPr/>
            <p:nvPr/>
          </p:nvSpPr>
          <p:spPr>
            <a:xfrm>
              <a:off x="431425" y="3897881"/>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558" name="Google Shape;558;p25"/>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rgbClr val="000000"/>
                  </a:solidFill>
                  <a:latin typeface="Raleway"/>
                  <a:ea typeface="Raleway"/>
                  <a:cs typeface="Raleway"/>
                  <a:sym typeface="Raleway"/>
                </a:rPr>
                <a:t>Turn the compost weekly to aerate. When we aerate soil, it helps plants grow by letting air, water, and food reach the roots.</a:t>
              </a:r>
              <a:endParaRPr sz="1000" b="0" i="0" u="none" strike="noStrike" cap="none">
                <a:solidFill>
                  <a:srgbClr val="000000"/>
                </a:solidFill>
                <a:latin typeface="Raleway"/>
                <a:ea typeface="Raleway"/>
                <a:cs typeface="Raleway"/>
                <a:sym typeface="Raleway"/>
              </a:endParaRPr>
            </a:p>
          </p:txBody>
        </p:sp>
      </p:grpSp>
      <p:grpSp>
        <p:nvGrpSpPr>
          <p:cNvPr id="559" name="Google Shape;559;p25"/>
          <p:cNvGrpSpPr/>
          <p:nvPr/>
        </p:nvGrpSpPr>
        <p:grpSpPr>
          <a:xfrm>
            <a:off x="4904473" y="2854758"/>
            <a:ext cx="3723734" cy="669598"/>
            <a:chOff x="431425" y="3858074"/>
            <a:chExt cx="3978348" cy="482907"/>
          </a:xfrm>
        </p:grpSpPr>
        <p:sp>
          <p:nvSpPr>
            <p:cNvPr id="560" name="Google Shape;560;p25"/>
            <p:cNvSpPr/>
            <p:nvPr/>
          </p:nvSpPr>
          <p:spPr>
            <a:xfrm>
              <a:off x="431425" y="3897881"/>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561" name="Google Shape;561;p25"/>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1" i="0" u="none" strike="noStrike" cap="none">
                  <a:solidFill>
                    <a:srgbClr val="000000"/>
                  </a:solidFill>
                  <a:latin typeface="Raleway"/>
                  <a:ea typeface="Raleway"/>
                  <a:cs typeface="Raleway"/>
                  <a:sym typeface="Raleway"/>
                </a:rPr>
                <a:t>After 6 - 8 weeks</a:t>
              </a:r>
              <a:endParaRPr sz="1000" b="1"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rgbClr val="000000"/>
                  </a:solidFill>
                  <a:latin typeface="Raleway"/>
                  <a:ea typeface="Raleway"/>
                  <a:cs typeface="Raleway"/>
                  <a:sym typeface="Raleway"/>
                </a:rPr>
                <a:t>Our compost is ready when it looks like dark, crumbly dirt. Mix the compost into the garden beds.</a:t>
              </a:r>
              <a:endParaRPr sz="1000" b="0" i="0" u="none" strike="noStrike" cap="none">
                <a:solidFill>
                  <a:srgbClr val="000000"/>
                </a:solidFill>
                <a:latin typeface="Raleway"/>
                <a:ea typeface="Raleway"/>
                <a:cs typeface="Raleway"/>
                <a:sym typeface="Raleway"/>
              </a:endParaRPr>
            </a:p>
          </p:txBody>
        </p:sp>
      </p:grpSp>
      <p:sp>
        <p:nvSpPr>
          <p:cNvPr id="562" name="Google Shape;562;p25"/>
          <p:cNvSpPr txBox="1"/>
          <p:nvPr/>
        </p:nvSpPr>
        <p:spPr>
          <a:xfrm>
            <a:off x="5622100" y="3556175"/>
            <a:ext cx="3006000" cy="102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How can we record changes in the appearance, smell, and texture of your compost?</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pic>
        <p:nvPicPr>
          <p:cNvPr id="563" name="Google Shape;563;p2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940625" y="675500"/>
            <a:ext cx="367200" cy="3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0"/>
                                        </p:tgtEl>
                                        <p:attrNameLst>
                                          <p:attrName>style.visibility</p:attrName>
                                        </p:attrNameLst>
                                      </p:cBhvr>
                                      <p:to>
                                        <p:strVal val="visible"/>
                                      </p:to>
                                    </p:set>
                                    <p:anim calcmode="lin" valueType="num">
                                      <p:cBhvr additive="base">
                                        <p:cTn id="7" dur="1000"/>
                                        <p:tgtEl>
                                          <p:spTgt spid="54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48"/>
                                        </p:tgtEl>
                                        <p:attrNameLst>
                                          <p:attrName>style.visibility</p:attrName>
                                        </p:attrNameLst>
                                      </p:cBhvr>
                                      <p:to>
                                        <p:strVal val="visible"/>
                                      </p:to>
                                    </p:set>
                                    <p:anim calcmode="lin" valueType="num">
                                      <p:cBhvr additive="base">
                                        <p:cTn id="12" dur="1000"/>
                                        <p:tgtEl>
                                          <p:spTgt spid="54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6"/>
                                        </p:tgtEl>
                                        <p:attrNameLst>
                                          <p:attrName>style.visibility</p:attrName>
                                        </p:attrNameLst>
                                      </p:cBhvr>
                                      <p:to>
                                        <p:strVal val="visible"/>
                                      </p:to>
                                    </p:set>
                                    <p:animEffect transition="in" filter="fade">
                                      <p:cBhvr>
                                        <p:cTn id="17" dur="1000"/>
                                        <p:tgtEl>
                                          <p:spTgt spid="546"/>
                                        </p:tgtEl>
                                      </p:cBhvr>
                                    </p:animEffect>
                                  </p:childTnLst>
                                </p:cTn>
                              </p:par>
                              <p:par>
                                <p:cTn id="18" presetID="1" presetClass="entr" presetSubtype="0" fill="hold" nodeType="withEffect">
                                  <p:stCondLst>
                                    <p:cond delay="0"/>
                                  </p:stCondLst>
                                  <p:childTnLst>
                                    <p:set>
                                      <p:cBhvr>
                                        <p:cTn id="19" dur="1" fill="hold">
                                          <p:stCondLst>
                                            <p:cond delay="0"/>
                                          </p:stCondLst>
                                        </p:cTn>
                                        <p:tgtEl>
                                          <p:spTgt spid="54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553"/>
                                        </p:tgtEl>
                                        <p:attrNameLst>
                                          <p:attrName>style.visibility</p:attrName>
                                        </p:attrNameLst>
                                      </p:cBhvr>
                                      <p:to>
                                        <p:strVal val="visible"/>
                                      </p:to>
                                    </p:set>
                                    <p:anim calcmode="lin" valueType="num">
                                      <p:cBhvr additive="base">
                                        <p:cTn id="24" dur="1000"/>
                                        <p:tgtEl>
                                          <p:spTgt spid="553"/>
                                        </p:tgtEl>
                                        <p:attrNameLst>
                                          <p:attrName>ppt_x</p:attrName>
                                        </p:attrNameLst>
                                      </p:cBhvr>
                                      <p:tavLst>
                                        <p:tav tm="0">
                                          <p:val>
                                            <p:strVal val="#ppt_x+1"/>
                                          </p:val>
                                        </p:tav>
                                        <p:tav tm="100000">
                                          <p:val>
                                            <p:strVal val="#ppt_x"/>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556"/>
                                        </p:tgtEl>
                                        <p:attrNameLst>
                                          <p:attrName>style.visibility</p:attrName>
                                        </p:attrNameLst>
                                      </p:cBhvr>
                                      <p:to>
                                        <p:strVal val="visible"/>
                                      </p:to>
                                    </p:set>
                                    <p:anim calcmode="lin" valueType="num">
                                      <p:cBhvr additive="base">
                                        <p:cTn id="29" dur="1000"/>
                                        <p:tgtEl>
                                          <p:spTgt spid="556"/>
                                        </p:tgtEl>
                                        <p:attrNameLst>
                                          <p:attrName>ppt_x</p:attrName>
                                        </p:attrNameLst>
                                      </p:cBhvr>
                                      <p:tavLst>
                                        <p:tav tm="0">
                                          <p:val>
                                            <p:strVal val="#ppt_x+1"/>
                                          </p:val>
                                        </p:tav>
                                        <p:tav tm="100000">
                                          <p:val>
                                            <p:strVal val="#ppt_x"/>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559"/>
                                        </p:tgtEl>
                                        <p:attrNameLst>
                                          <p:attrName>style.visibility</p:attrName>
                                        </p:attrNameLst>
                                      </p:cBhvr>
                                      <p:to>
                                        <p:strVal val="visible"/>
                                      </p:to>
                                    </p:set>
                                    <p:anim calcmode="lin" valueType="num">
                                      <p:cBhvr additive="base">
                                        <p:cTn id="34" dur="1000"/>
                                        <p:tgtEl>
                                          <p:spTgt spid="559"/>
                                        </p:tgtEl>
                                        <p:attrNameLst>
                                          <p:attrName>ppt_x</p:attrName>
                                        </p:attrNameLst>
                                      </p:cBhvr>
                                      <p:tavLst>
                                        <p:tav tm="0">
                                          <p:val>
                                            <p:strVal val="#ppt_x+1"/>
                                          </p:val>
                                        </p:tav>
                                        <p:tav tm="100000">
                                          <p:val>
                                            <p:strVal val="#ppt_x"/>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62"/>
                                        </p:tgtEl>
                                        <p:attrNameLst>
                                          <p:attrName>style.visibility</p:attrName>
                                        </p:attrNameLst>
                                      </p:cBhvr>
                                      <p:to>
                                        <p:strVal val="visible"/>
                                      </p:to>
                                    </p:set>
                                    <p:animEffect transition="in" filter="fade">
                                      <p:cBhvr>
                                        <p:cTn id="39" dur="1"/>
                                        <p:tgtEl>
                                          <p:spTgt spid="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aphicFrame>
        <p:nvGraphicFramePr>
          <p:cNvPr id="89" name="Google Shape;89;p3"/>
          <p:cNvGraphicFramePr/>
          <p:nvPr/>
        </p:nvGraphicFramePr>
        <p:xfrm>
          <a:off x="431425" y="1171525"/>
          <a:ext cx="8292200" cy="3047940"/>
        </p:xfrm>
        <a:graphic>
          <a:graphicData uri="http://schemas.openxmlformats.org/drawingml/2006/table">
            <a:tbl>
              <a:tblPr>
                <a:noFill/>
                <a:tableStyleId>{2C06DA1E-7CDB-4331-AD55-4DFDC0C8034A}</a:tableStyleId>
              </a:tblPr>
              <a:tblGrid>
                <a:gridCol w="1289850">
                  <a:extLst>
                    <a:ext uri="{9D8B030D-6E8A-4147-A177-3AD203B41FA5}">
                      <a16:colId xmlns:a16="http://schemas.microsoft.com/office/drawing/2014/main" val="20000"/>
                    </a:ext>
                  </a:extLst>
                </a:gridCol>
                <a:gridCol w="70023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Raleway"/>
                          <a:ea typeface="Raleway"/>
                          <a:cs typeface="Raleway"/>
                          <a:sym typeface="Raleway"/>
                        </a:rPr>
                        <a:t>Tags and Tails </a:t>
                      </a:r>
                      <a:endParaRPr sz="800"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1 bib (or ribbon, sashes, etc) per student.</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Markers to mark out playing area</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Students spread out in the playing area, wearing bibs as tails.</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On ‘Go!’ students steal as many tails as they can from others while dodging to keep their own tail safe.</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Make sure no one tackles another player while trying to steal their tail.</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Once a student has two tails, they give their next tail to someone without a tail.</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The game ends when everyone has swapped tails a few times.</a:t>
                      </a:r>
                      <a:endParaRPr sz="800" u="none" strike="noStrike" cap="none">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endParaRPr sz="80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Raleway Medium"/>
                          <a:ea typeface="Raleway Medium"/>
                          <a:cs typeface="Raleway Medium"/>
                          <a:sym typeface="Raleway Medium"/>
                        </a:rPr>
                        <a:t>Modified version</a:t>
                      </a:r>
                      <a:endParaRPr sz="800" u="none" strike="noStrike" cap="none">
                        <a:solidFill>
                          <a:schemeClr val="dk1"/>
                        </a:solidFill>
                        <a:latin typeface="Raleway Medium"/>
                        <a:ea typeface="Raleway Medium"/>
                        <a:cs typeface="Raleway Medium"/>
                        <a:sym typeface="Raleway Medium"/>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The game is played in small groups with students only stealing one bib. </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Once they have had a bib stolen from them they are out of the game.</a:t>
                      </a:r>
                      <a:endParaRPr sz="800"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Raleway"/>
                          <a:ea typeface="Raleway"/>
                          <a:cs typeface="Raleway"/>
                          <a:sym typeface="Raleway"/>
                        </a:rPr>
                        <a:t>Mad Marks</a:t>
                      </a:r>
                      <a:endParaRPr sz="800" b="1"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1 football per pair.</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Each student lines up opposite each other about one metre apart.</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For chest marks: One student gently throws the ball to their partner so their arms can hug the ball into their chest.</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For overhead marks: Have one student take a few steps back and hold the ball at shoulder height. Their partner runs forward and grabs it! </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For a ‘spectacular’ (speccy) mark: Have one partner hold the ball out to the side and higher than their shoulders. Have the other student run towards the ball and jump to try to grab it with their knees in the air (like a speccy)!</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After a few goes, have one student toss up the football (rather than holding it) for their partner to catch.</a:t>
                      </a:r>
                      <a:endParaRPr sz="800" u="none" strike="noStrike" cap="none">
                        <a:solidFill>
                          <a:schemeClr val="dk1"/>
                        </a:solidFill>
                        <a:latin typeface="Raleway"/>
                        <a:ea typeface="Raleway"/>
                        <a:cs typeface="Raleway"/>
                        <a:sym typeface="Raleway"/>
                      </a:endParaRPr>
                    </a:p>
                    <a:p>
                      <a:pPr marL="457200" marR="0" lvl="0" indent="0" algn="l" rtl="0">
                        <a:lnSpc>
                          <a:spcPct val="100000"/>
                        </a:lnSpc>
                        <a:spcBef>
                          <a:spcPts val="0"/>
                        </a:spcBef>
                        <a:spcAft>
                          <a:spcPts val="0"/>
                        </a:spcAft>
                        <a:buClr>
                          <a:srgbClr val="000000"/>
                        </a:buClr>
                        <a:buSzPts val="800"/>
                        <a:buFont typeface="Arial"/>
                        <a:buNone/>
                      </a:pPr>
                      <a:endParaRPr sz="80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Raleway Medium"/>
                          <a:ea typeface="Raleway Medium"/>
                          <a:cs typeface="Raleway Medium"/>
                          <a:sym typeface="Raleway Medium"/>
                        </a:rPr>
                        <a:t>Modified version</a:t>
                      </a:r>
                      <a:endParaRPr sz="800" u="none" strike="noStrike" cap="none">
                        <a:solidFill>
                          <a:schemeClr val="dk1"/>
                        </a:solidFill>
                        <a:latin typeface="Raleway Medium"/>
                        <a:ea typeface="Raleway Medium"/>
                        <a:cs typeface="Raleway Medium"/>
                        <a:sym typeface="Raleway Medium"/>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Only focus on one skill per session.</a:t>
                      </a:r>
                      <a:endParaRPr sz="800" u="none" strike="noStrike" cap="none">
                        <a:solidFill>
                          <a:schemeClr val="dk1"/>
                        </a:solidFill>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90" name="Google Shape;90;p3"/>
          <p:cNvSpPr txBox="1"/>
          <p:nvPr/>
        </p:nvSpPr>
        <p:spPr>
          <a:xfrm>
            <a:off x="431425" y="625250"/>
            <a:ext cx="57687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chemeClr val="dk1"/>
              </a:buClr>
              <a:buSzPts val="1100"/>
              <a:buFont typeface="Arial"/>
              <a:buNone/>
            </a:pPr>
            <a:r>
              <a:rPr lang="en" sz="2300" b="1" i="0" u="none" strike="noStrike" cap="none">
                <a:solidFill>
                  <a:schemeClr val="dk1"/>
                </a:solidFill>
                <a:latin typeface="Oswald"/>
                <a:ea typeface="Oswald"/>
                <a:cs typeface="Oswald"/>
                <a:sym typeface="Oswald"/>
              </a:rPr>
              <a:t>AUSTRALIAN RULES FOOTBALL BALL SKILLS</a:t>
            </a:r>
            <a:endParaRPr sz="2300" b="1" i="0" u="none" strike="noStrike" cap="none">
              <a:solidFill>
                <a:schemeClr val="dk1"/>
              </a:solidFill>
              <a:latin typeface="Oswald"/>
              <a:ea typeface="Oswald"/>
              <a:cs typeface="Oswald"/>
              <a:sym typeface="Oswald"/>
            </a:endParaRPr>
          </a:p>
          <a:p>
            <a:pPr marL="9144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Oswald"/>
              <a:ea typeface="Oswald"/>
              <a:cs typeface="Oswald"/>
              <a:sym typeface="Oswald"/>
            </a:endParaRPr>
          </a:p>
        </p:txBody>
      </p:sp>
      <p:pic>
        <p:nvPicPr>
          <p:cNvPr id="91" name="Google Shape;91;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24579" y="3584730"/>
            <a:ext cx="1306325" cy="12449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26"/>
          <p:cNvSpPr/>
          <p:nvPr/>
        </p:nvSpPr>
        <p:spPr>
          <a:xfrm>
            <a:off x="2189828" y="1437975"/>
            <a:ext cx="1547700" cy="1181100"/>
          </a:xfrm>
          <a:prstGeom prst="roundRect">
            <a:avLst>
              <a:gd name="adj" fmla="val 5955"/>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569" name="Google Shape;569;p26"/>
          <p:cNvSpPr/>
          <p:nvPr/>
        </p:nvSpPr>
        <p:spPr>
          <a:xfrm>
            <a:off x="3822018" y="1437975"/>
            <a:ext cx="1547700" cy="1181100"/>
          </a:xfrm>
          <a:prstGeom prst="roundRect">
            <a:avLst>
              <a:gd name="adj" fmla="val 5955"/>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570" name="Google Shape;570;p26"/>
          <p:cNvSpPr/>
          <p:nvPr/>
        </p:nvSpPr>
        <p:spPr>
          <a:xfrm>
            <a:off x="5454195" y="1437975"/>
            <a:ext cx="1547700" cy="1181100"/>
          </a:xfrm>
          <a:prstGeom prst="roundRect">
            <a:avLst>
              <a:gd name="adj" fmla="val 5955"/>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571" name="Google Shape;571;p26"/>
          <p:cNvSpPr/>
          <p:nvPr/>
        </p:nvSpPr>
        <p:spPr>
          <a:xfrm>
            <a:off x="7086373" y="1437975"/>
            <a:ext cx="1547700" cy="1181100"/>
          </a:xfrm>
          <a:prstGeom prst="roundRect">
            <a:avLst>
              <a:gd name="adj" fmla="val 5955"/>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572" name="Google Shape;572;p26"/>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COMPOST BIN TIPS</a:t>
            </a:r>
            <a:endParaRPr sz="2300" b="1" i="0" u="none" strike="noStrike" cap="none">
              <a:solidFill>
                <a:schemeClr val="dk1"/>
              </a:solidFill>
              <a:latin typeface="Oswald"/>
              <a:ea typeface="Oswald"/>
              <a:cs typeface="Oswald"/>
              <a:sym typeface="Oswald"/>
            </a:endParaRPr>
          </a:p>
        </p:txBody>
      </p:sp>
      <p:sp>
        <p:nvSpPr>
          <p:cNvPr id="573" name="Google Shape;573;p26"/>
          <p:cNvSpPr txBox="1"/>
          <p:nvPr/>
        </p:nvSpPr>
        <p:spPr>
          <a:xfrm>
            <a:off x="465775" y="1022025"/>
            <a:ext cx="7132500" cy="31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Cut out and place the steps of the composting cycle in the correct order.</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sp>
        <p:nvSpPr>
          <p:cNvPr id="574" name="Google Shape;574;p26"/>
          <p:cNvSpPr/>
          <p:nvPr/>
        </p:nvSpPr>
        <p:spPr>
          <a:xfrm>
            <a:off x="557650" y="1437975"/>
            <a:ext cx="1547700" cy="1181100"/>
          </a:xfrm>
          <a:prstGeom prst="roundRect">
            <a:avLst>
              <a:gd name="adj" fmla="val 5955"/>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575" name="Google Shape;575;p26"/>
          <p:cNvSpPr/>
          <p:nvPr/>
        </p:nvSpPr>
        <p:spPr>
          <a:xfrm>
            <a:off x="557650" y="2700472"/>
            <a:ext cx="1547700" cy="384300"/>
          </a:xfrm>
          <a:prstGeom prst="roundRect">
            <a:avLst>
              <a:gd name="adj" fmla="val 13199"/>
            </a:avLst>
          </a:prstGeom>
          <a:solidFill>
            <a:schemeClr val="lt1"/>
          </a:solidFill>
          <a:ln w="9525" cap="flat" cmpd="sng">
            <a:solidFill>
              <a:srgbClr val="00ABFF"/>
            </a:solidFill>
            <a:prstDash val="solid"/>
            <a:round/>
            <a:headEnd type="none" w="sm" len="sm"/>
            <a:tailEnd type="none" w="sm" len="sm"/>
          </a:ln>
        </p:spPr>
        <p:txBody>
          <a:bodyPr spcFirstLastPara="1" wrap="square" lIns="91425" tIns="0" rIns="91425"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576" name="Google Shape;576;p26"/>
          <p:cNvSpPr/>
          <p:nvPr/>
        </p:nvSpPr>
        <p:spPr>
          <a:xfrm>
            <a:off x="2189825" y="2700472"/>
            <a:ext cx="1547700" cy="384300"/>
          </a:xfrm>
          <a:prstGeom prst="roundRect">
            <a:avLst>
              <a:gd name="adj" fmla="val 13199"/>
            </a:avLst>
          </a:prstGeom>
          <a:solidFill>
            <a:schemeClr val="lt1"/>
          </a:solidFill>
          <a:ln w="9525" cap="flat" cmpd="sng">
            <a:solidFill>
              <a:srgbClr val="00ABFF"/>
            </a:solidFill>
            <a:prstDash val="solid"/>
            <a:round/>
            <a:headEnd type="none" w="sm" len="sm"/>
            <a:tailEnd type="none" w="sm" len="sm"/>
          </a:ln>
        </p:spPr>
        <p:txBody>
          <a:bodyPr spcFirstLastPara="1" wrap="square" lIns="91425" tIns="0" rIns="91425"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577" name="Google Shape;577;p26"/>
          <p:cNvSpPr/>
          <p:nvPr/>
        </p:nvSpPr>
        <p:spPr>
          <a:xfrm>
            <a:off x="3822000" y="2700472"/>
            <a:ext cx="1547700" cy="384300"/>
          </a:xfrm>
          <a:prstGeom prst="roundRect">
            <a:avLst>
              <a:gd name="adj" fmla="val 13199"/>
            </a:avLst>
          </a:prstGeom>
          <a:solidFill>
            <a:schemeClr val="lt1"/>
          </a:solidFill>
          <a:ln w="9525" cap="flat" cmpd="sng">
            <a:solidFill>
              <a:srgbClr val="00ABFF"/>
            </a:solidFill>
            <a:prstDash val="solid"/>
            <a:round/>
            <a:headEnd type="none" w="sm" len="sm"/>
            <a:tailEnd type="none" w="sm" len="sm"/>
          </a:ln>
        </p:spPr>
        <p:txBody>
          <a:bodyPr spcFirstLastPara="1" wrap="square" lIns="91425" tIns="0" rIns="91425"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578" name="Google Shape;578;p26"/>
          <p:cNvSpPr/>
          <p:nvPr/>
        </p:nvSpPr>
        <p:spPr>
          <a:xfrm>
            <a:off x="5454175" y="2700472"/>
            <a:ext cx="1547700" cy="384300"/>
          </a:xfrm>
          <a:prstGeom prst="roundRect">
            <a:avLst>
              <a:gd name="adj" fmla="val 13199"/>
            </a:avLst>
          </a:prstGeom>
          <a:solidFill>
            <a:schemeClr val="lt1"/>
          </a:solidFill>
          <a:ln w="9525" cap="flat" cmpd="sng">
            <a:solidFill>
              <a:srgbClr val="00ABFF"/>
            </a:solidFill>
            <a:prstDash val="solid"/>
            <a:round/>
            <a:headEnd type="none" w="sm" len="sm"/>
            <a:tailEnd type="none" w="sm" len="sm"/>
          </a:ln>
        </p:spPr>
        <p:txBody>
          <a:bodyPr spcFirstLastPara="1" wrap="square" lIns="91425" tIns="0" rIns="91425"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579" name="Google Shape;579;p26"/>
          <p:cNvSpPr/>
          <p:nvPr/>
        </p:nvSpPr>
        <p:spPr>
          <a:xfrm>
            <a:off x="7086350" y="2700472"/>
            <a:ext cx="1547700" cy="384300"/>
          </a:xfrm>
          <a:prstGeom prst="roundRect">
            <a:avLst>
              <a:gd name="adj" fmla="val 13199"/>
            </a:avLst>
          </a:prstGeom>
          <a:solidFill>
            <a:schemeClr val="lt1"/>
          </a:solidFill>
          <a:ln w="9525" cap="flat" cmpd="sng">
            <a:solidFill>
              <a:srgbClr val="00ABFF"/>
            </a:solidFill>
            <a:prstDash val="solid"/>
            <a:round/>
            <a:headEnd type="none" w="sm" len="sm"/>
            <a:tailEnd type="none" w="sm" len="sm"/>
          </a:ln>
        </p:spPr>
        <p:txBody>
          <a:bodyPr spcFirstLastPara="1" wrap="square" lIns="91425" tIns="0" rIns="91425"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grpSp>
        <p:nvGrpSpPr>
          <p:cNvPr id="580" name="Google Shape;580;p26"/>
          <p:cNvGrpSpPr/>
          <p:nvPr/>
        </p:nvGrpSpPr>
        <p:grpSpPr>
          <a:xfrm>
            <a:off x="4136299" y="3239378"/>
            <a:ext cx="4497751" cy="1460869"/>
            <a:chOff x="4136299" y="3239378"/>
            <a:chExt cx="4497751" cy="1460869"/>
          </a:xfrm>
        </p:grpSpPr>
        <p:sp>
          <p:nvSpPr>
            <p:cNvPr id="581" name="Google Shape;581;p26"/>
            <p:cNvSpPr/>
            <p:nvPr/>
          </p:nvSpPr>
          <p:spPr>
            <a:xfrm>
              <a:off x="7086350" y="4315947"/>
              <a:ext cx="1547700" cy="384300"/>
            </a:xfrm>
            <a:prstGeom prst="roundRect">
              <a:avLst>
                <a:gd name="adj" fmla="val 13199"/>
              </a:avLst>
            </a:prstGeom>
            <a:solidFill>
              <a:schemeClr val="lt1"/>
            </a:solidFill>
            <a:ln w="9525" cap="flat" cmpd="sng">
              <a:solidFill>
                <a:schemeClr val="dk1"/>
              </a:solidFill>
              <a:prstDash val="solid"/>
              <a:round/>
              <a:headEnd type="none" w="sm" len="sm"/>
              <a:tailEnd type="none" w="sm" len="sm"/>
            </a:ln>
          </p:spPr>
          <p:txBody>
            <a:bodyPr spcFirstLastPara="1" wrap="square" lIns="91425" tIns="0" rIns="91425" bIns="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aleway"/>
                  <a:ea typeface="Raleway"/>
                  <a:cs typeface="Raleway"/>
                  <a:sym typeface="Raleway"/>
                </a:rPr>
                <a:t>We eat fresh, yummy food.</a:t>
              </a:r>
              <a:endParaRPr sz="800" b="0" i="0" u="none" strike="noStrike" cap="none">
                <a:solidFill>
                  <a:srgbClr val="000000"/>
                </a:solidFill>
                <a:latin typeface="Raleway"/>
                <a:ea typeface="Raleway"/>
                <a:cs typeface="Raleway"/>
                <a:sym typeface="Raleway"/>
              </a:endParaRPr>
            </a:p>
          </p:txBody>
        </p:sp>
        <p:pic>
          <p:nvPicPr>
            <p:cNvPr id="582" name="Google Shape;582;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36299" y="3239378"/>
              <a:ext cx="919164" cy="892495"/>
            </a:xfrm>
            <a:prstGeom prst="rect">
              <a:avLst/>
            </a:prstGeom>
            <a:noFill/>
            <a:ln>
              <a:noFill/>
            </a:ln>
          </p:spPr>
        </p:pic>
      </p:grpSp>
      <p:grpSp>
        <p:nvGrpSpPr>
          <p:cNvPr id="583" name="Google Shape;583;p26"/>
          <p:cNvGrpSpPr/>
          <p:nvPr/>
        </p:nvGrpSpPr>
        <p:grpSpPr>
          <a:xfrm>
            <a:off x="557650" y="3173896"/>
            <a:ext cx="2852834" cy="1526351"/>
            <a:chOff x="557650" y="3173896"/>
            <a:chExt cx="2852834" cy="1526351"/>
          </a:xfrm>
        </p:grpSpPr>
        <p:sp>
          <p:nvSpPr>
            <p:cNvPr id="584" name="Google Shape;584;p26"/>
            <p:cNvSpPr/>
            <p:nvPr/>
          </p:nvSpPr>
          <p:spPr>
            <a:xfrm>
              <a:off x="557650" y="4315947"/>
              <a:ext cx="1547700" cy="384300"/>
            </a:xfrm>
            <a:prstGeom prst="roundRect">
              <a:avLst>
                <a:gd name="adj" fmla="val 13199"/>
              </a:avLst>
            </a:prstGeom>
            <a:solidFill>
              <a:schemeClr val="lt1"/>
            </a:solidFill>
            <a:ln w="9525" cap="flat" cmpd="sng">
              <a:solidFill>
                <a:schemeClr val="dk1"/>
              </a:solidFill>
              <a:prstDash val="solid"/>
              <a:round/>
              <a:headEnd type="none" w="sm" len="sm"/>
              <a:tailEnd type="none" w="sm" len="sm"/>
            </a:ln>
          </p:spPr>
          <p:txBody>
            <a:bodyPr spcFirstLastPara="1" wrap="square" lIns="91425" tIns="0" rIns="91425" bIns="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aleway"/>
                  <a:ea typeface="Raleway"/>
                  <a:cs typeface="Raleway"/>
                  <a:sym typeface="Raleway"/>
                </a:rPr>
                <a:t>... and throw them in a special bin</a:t>
              </a:r>
              <a:endParaRPr sz="800" b="0" i="0" u="none" strike="noStrike" cap="none">
                <a:solidFill>
                  <a:srgbClr val="000000"/>
                </a:solidFill>
                <a:latin typeface="Raleway"/>
                <a:ea typeface="Raleway"/>
                <a:cs typeface="Raleway"/>
                <a:sym typeface="Raleway"/>
              </a:endParaRPr>
            </a:p>
          </p:txBody>
        </p:sp>
        <p:pic>
          <p:nvPicPr>
            <p:cNvPr id="585" name="Google Shape;585;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71353" y="3173896"/>
              <a:ext cx="839131" cy="1023459"/>
            </a:xfrm>
            <a:prstGeom prst="rect">
              <a:avLst/>
            </a:prstGeom>
            <a:noFill/>
            <a:ln>
              <a:noFill/>
            </a:ln>
          </p:spPr>
        </p:pic>
      </p:grpSp>
      <p:grpSp>
        <p:nvGrpSpPr>
          <p:cNvPr id="586" name="Google Shape;586;p26"/>
          <p:cNvGrpSpPr/>
          <p:nvPr/>
        </p:nvGrpSpPr>
        <p:grpSpPr>
          <a:xfrm>
            <a:off x="829550" y="3150299"/>
            <a:ext cx="2907975" cy="1549948"/>
            <a:chOff x="829550" y="3150299"/>
            <a:chExt cx="2907975" cy="1549948"/>
          </a:xfrm>
        </p:grpSpPr>
        <p:sp>
          <p:nvSpPr>
            <p:cNvPr id="587" name="Google Shape;587;p26"/>
            <p:cNvSpPr/>
            <p:nvPr/>
          </p:nvSpPr>
          <p:spPr>
            <a:xfrm>
              <a:off x="2189825" y="4315947"/>
              <a:ext cx="1547700" cy="384300"/>
            </a:xfrm>
            <a:prstGeom prst="roundRect">
              <a:avLst>
                <a:gd name="adj" fmla="val 13199"/>
              </a:avLst>
            </a:prstGeom>
            <a:solidFill>
              <a:schemeClr val="lt1"/>
            </a:solidFill>
            <a:ln w="9525" cap="flat" cmpd="sng">
              <a:solidFill>
                <a:schemeClr val="dk1"/>
              </a:solidFill>
              <a:prstDash val="solid"/>
              <a:round/>
              <a:headEnd type="none" w="sm" len="sm"/>
              <a:tailEnd type="none" w="sm" len="sm"/>
            </a:ln>
          </p:spPr>
          <p:txBody>
            <a:bodyPr spcFirstLastPara="1" wrap="square" lIns="91425"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aleway"/>
                  <a:ea typeface="Raleway"/>
                  <a:cs typeface="Raleway"/>
                  <a:sym typeface="Raleway"/>
                </a:rPr>
                <a:t>The food scraps decompose and turn into super healthy soil called COMPOST</a:t>
              </a:r>
              <a:endParaRPr sz="800" b="0" i="0" u="none" strike="noStrike" cap="none">
                <a:solidFill>
                  <a:srgbClr val="000000"/>
                </a:solidFill>
                <a:latin typeface="Raleway"/>
                <a:ea typeface="Raleway"/>
                <a:cs typeface="Raleway"/>
                <a:sym typeface="Raleway"/>
              </a:endParaRPr>
            </a:p>
          </p:txBody>
        </p:sp>
        <p:pic>
          <p:nvPicPr>
            <p:cNvPr id="588" name="Google Shape;588;p2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29550" y="3150299"/>
              <a:ext cx="1005611" cy="1115600"/>
            </a:xfrm>
            <a:prstGeom prst="rect">
              <a:avLst/>
            </a:prstGeom>
            <a:noFill/>
            <a:ln>
              <a:noFill/>
            </a:ln>
          </p:spPr>
        </p:pic>
      </p:grpSp>
      <p:grpSp>
        <p:nvGrpSpPr>
          <p:cNvPr id="589" name="Google Shape;589;p26"/>
          <p:cNvGrpSpPr/>
          <p:nvPr/>
        </p:nvGrpSpPr>
        <p:grpSpPr>
          <a:xfrm>
            <a:off x="3822000" y="3127816"/>
            <a:ext cx="2872889" cy="1572431"/>
            <a:chOff x="3822000" y="3127816"/>
            <a:chExt cx="2872889" cy="1572431"/>
          </a:xfrm>
        </p:grpSpPr>
        <p:sp>
          <p:nvSpPr>
            <p:cNvPr id="590" name="Google Shape;590;p26"/>
            <p:cNvSpPr/>
            <p:nvPr/>
          </p:nvSpPr>
          <p:spPr>
            <a:xfrm>
              <a:off x="3822000" y="4315947"/>
              <a:ext cx="1547700" cy="384300"/>
            </a:xfrm>
            <a:prstGeom prst="roundRect">
              <a:avLst>
                <a:gd name="adj" fmla="val 13199"/>
              </a:avLst>
            </a:prstGeom>
            <a:solidFill>
              <a:schemeClr val="lt1"/>
            </a:solidFill>
            <a:ln w="9525" cap="flat" cmpd="sng">
              <a:solidFill>
                <a:schemeClr val="dk1"/>
              </a:solidFill>
              <a:prstDash val="solid"/>
              <a:round/>
              <a:headEnd type="none" w="sm" len="sm"/>
              <a:tailEnd type="none" w="sm" len="sm"/>
            </a:ln>
          </p:spPr>
          <p:txBody>
            <a:bodyPr spcFirstLastPara="1" wrap="square" lIns="91425" tIns="0" rIns="91425"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rgbClr val="000000"/>
                  </a:solidFill>
                  <a:latin typeface="Raleway"/>
                  <a:ea typeface="Raleway"/>
                  <a:cs typeface="Raleway"/>
                  <a:sym typeface="Raleway"/>
                </a:rPr>
                <a:t>Compost helps to make</a:t>
              </a:r>
              <a:endParaRPr sz="8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rgbClr val="000000"/>
                  </a:solidFill>
                  <a:latin typeface="Raleway"/>
                  <a:ea typeface="Raleway"/>
                  <a:cs typeface="Raleway"/>
                  <a:sym typeface="Raleway"/>
                </a:rPr>
                <a:t>healthy food grow, so we'll</a:t>
              </a:r>
              <a:endParaRPr sz="8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aleway"/>
                  <a:ea typeface="Raleway"/>
                  <a:cs typeface="Raleway"/>
                  <a:sym typeface="Raleway"/>
                </a:rPr>
                <a:t>have more to eat!</a:t>
              </a:r>
              <a:endParaRPr sz="800" b="0" i="0" u="none" strike="noStrike" cap="none">
                <a:solidFill>
                  <a:srgbClr val="000000"/>
                </a:solidFill>
                <a:latin typeface="Raleway"/>
                <a:ea typeface="Raleway"/>
                <a:cs typeface="Raleway"/>
                <a:sym typeface="Raleway"/>
              </a:endParaRPr>
            </a:p>
          </p:txBody>
        </p:sp>
        <p:pic>
          <p:nvPicPr>
            <p:cNvPr id="591" name="Google Shape;591;p2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761174" y="3127816"/>
              <a:ext cx="933715" cy="1115618"/>
            </a:xfrm>
            <a:prstGeom prst="rect">
              <a:avLst/>
            </a:prstGeom>
            <a:noFill/>
            <a:ln>
              <a:noFill/>
            </a:ln>
          </p:spPr>
        </p:pic>
      </p:grpSp>
      <p:grpSp>
        <p:nvGrpSpPr>
          <p:cNvPr id="592" name="Google Shape;592;p26"/>
          <p:cNvGrpSpPr/>
          <p:nvPr/>
        </p:nvGrpSpPr>
        <p:grpSpPr>
          <a:xfrm>
            <a:off x="5454175" y="3215125"/>
            <a:ext cx="3126339" cy="1485122"/>
            <a:chOff x="5454175" y="3215125"/>
            <a:chExt cx="3126339" cy="1485122"/>
          </a:xfrm>
        </p:grpSpPr>
        <p:sp>
          <p:nvSpPr>
            <p:cNvPr id="593" name="Google Shape;593;p26"/>
            <p:cNvSpPr/>
            <p:nvPr/>
          </p:nvSpPr>
          <p:spPr>
            <a:xfrm>
              <a:off x="5454175" y="4315947"/>
              <a:ext cx="1547700" cy="384300"/>
            </a:xfrm>
            <a:prstGeom prst="roundRect">
              <a:avLst>
                <a:gd name="adj" fmla="val 13199"/>
              </a:avLst>
            </a:prstGeom>
            <a:solidFill>
              <a:schemeClr val="lt1"/>
            </a:solidFill>
            <a:ln w="9525" cap="flat" cmpd="sng">
              <a:solidFill>
                <a:schemeClr val="dk1"/>
              </a:solidFill>
              <a:prstDash val="solid"/>
              <a:round/>
              <a:headEnd type="none" w="sm" len="sm"/>
              <a:tailEnd type="none" w="sm" len="sm"/>
            </a:ln>
          </p:spPr>
          <p:txBody>
            <a:bodyPr spcFirstLastPara="1" wrap="square" lIns="91425" tIns="0" rIns="91425"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rgbClr val="000000"/>
                  </a:solidFill>
                  <a:latin typeface="Raleway"/>
                  <a:ea typeface="Raleway"/>
                  <a:cs typeface="Raleway"/>
                  <a:sym typeface="Raleway"/>
                </a:rPr>
                <a:t>We then produce food</a:t>
              </a:r>
              <a:endParaRPr sz="8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aleway"/>
                  <a:ea typeface="Raleway"/>
                  <a:cs typeface="Raleway"/>
                  <a:sym typeface="Raleway"/>
                </a:rPr>
                <a:t>scraps</a:t>
              </a:r>
              <a:endParaRPr sz="800" b="0" i="0" u="none" strike="noStrike" cap="none">
                <a:solidFill>
                  <a:srgbClr val="000000"/>
                </a:solidFill>
                <a:latin typeface="Raleway"/>
                <a:ea typeface="Raleway"/>
                <a:cs typeface="Raleway"/>
                <a:sym typeface="Raleway"/>
              </a:endParaRPr>
            </a:p>
          </p:txBody>
        </p:sp>
        <p:pic>
          <p:nvPicPr>
            <p:cNvPr id="594" name="Google Shape;594;p2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139924" y="3215125"/>
              <a:ext cx="1440590" cy="941000"/>
            </a:xfrm>
            <a:prstGeom prst="rect">
              <a:avLst/>
            </a:prstGeom>
            <a:noFill/>
            <a:ln>
              <a:noFill/>
            </a:ln>
          </p:spPr>
        </p:pic>
      </p:grpSp>
      <p:grpSp>
        <p:nvGrpSpPr>
          <p:cNvPr id="595" name="Google Shape;595;p26"/>
          <p:cNvGrpSpPr/>
          <p:nvPr/>
        </p:nvGrpSpPr>
        <p:grpSpPr>
          <a:xfrm>
            <a:off x="557650" y="1560565"/>
            <a:ext cx="1547700" cy="1524207"/>
            <a:chOff x="557650" y="1563215"/>
            <a:chExt cx="1547700" cy="1524207"/>
          </a:xfrm>
        </p:grpSpPr>
        <p:pic>
          <p:nvPicPr>
            <p:cNvPr id="596" name="Google Shape;596;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50824" y="1563215"/>
              <a:ext cx="919164" cy="892495"/>
            </a:xfrm>
            <a:prstGeom prst="rect">
              <a:avLst/>
            </a:prstGeom>
            <a:noFill/>
            <a:ln>
              <a:noFill/>
            </a:ln>
          </p:spPr>
        </p:pic>
        <p:sp>
          <p:nvSpPr>
            <p:cNvPr id="597" name="Google Shape;597;p26"/>
            <p:cNvSpPr/>
            <p:nvPr/>
          </p:nvSpPr>
          <p:spPr>
            <a:xfrm>
              <a:off x="557650" y="2703122"/>
              <a:ext cx="1547700" cy="384300"/>
            </a:xfrm>
            <a:prstGeom prst="roundRect">
              <a:avLst>
                <a:gd name="adj" fmla="val 13199"/>
              </a:avLst>
            </a:prstGeom>
            <a:solidFill>
              <a:schemeClr val="lt1"/>
            </a:solidFill>
            <a:ln w="9525" cap="flat" cmpd="sng">
              <a:solidFill>
                <a:schemeClr val="dk1"/>
              </a:solidFill>
              <a:prstDash val="solid"/>
              <a:round/>
              <a:headEnd type="none" w="sm" len="sm"/>
              <a:tailEnd type="none" w="sm" len="sm"/>
            </a:ln>
          </p:spPr>
          <p:txBody>
            <a:bodyPr spcFirstLastPara="1" wrap="square" lIns="91425" tIns="0" rIns="91425" bIns="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aleway"/>
                  <a:ea typeface="Raleway"/>
                  <a:cs typeface="Raleway"/>
                  <a:sym typeface="Raleway"/>
                </a:rPr>
                <a:t>We eat fresh, yummy food.</a:t>
              </a:r>
              <a:endParaRPr sz="800" b="0" i="0" u="none" strike="noStrike" cap="none">
                <a:solidFill>
                  <a:srgbClr val="000000"/>
                </a:solidFill>
                <a:latin typeface="Raleway"/>
                <a:ea typeface="Raleway"/>
                <a:cs typeface="Raleway"/>
                <a:sym typeface="Raleway"/>
              </a:endParaRPr>
            </a:p>
          </p:txBody>
        </p:sp>
      </p:grpSp>
      <p:grpSp>
        <p:nvGrpSpPr>
          <p:cNvPr id="598" name="Google Shape;598;p26"/>
          <p:cNvGrpSpPr/>
          <p:nvPr/>
        </p:nvGrpSpPr>
        <p:grpSpPr>
          <a:xfrm>
            <a:off x="2189825" y="1536313"/>
            <a:ext cx="1547700" cy="1548459"/>
            <a:chOff x="2189825" y="1538963"/>
            <a:chExt cx="1547700" cy="1548459"/>
          </a:xfrm>
        </p:grpSpPr>
        <p:pic>
          <p:nvPicPr>
            <p:cNvPr id="599" name="Google Shape;599;p2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252849" y="1538963"/>
              <a:ext cx="1440590" cy="941000"/>
            </a:xfrm>
            <a:prstGeom prst="rect">
              <a:avLst/>
            </a:prstGeom>
            <a:noFill/>
            <a:ln>
              <a:noFill/>
            </a:ln>
          </p:spPr>
        </p:pic>
        <p:sp>
          <p:nvSpPr>
            <p:cNvPr id="600" name="Google Shape;600;p26"/>
            <p:cNvSpPr/>
            <p:nvPr/>
          </p:nvSpPr>
          <p:spPr>
            <a:xfrm>
              <a:off x="2189825" y="2703122"/>
              <a:ext cx="1547700" cy="384300"/>
            </a:xfrm>
            <a:prstGeom prst="roundRect">
              <a:avLst>
                <a:gd name="adj" fmla="val 13199"/>
              </a:avLst>
            </a:prstGeom>
            <a:solidFill>
              <a:schemeClr val="lt1"/>
            </a:solidFill>
            <a:ln w="9525" cap="flat" cmpd="sng">
              <a:solidFill>
                <a:schemeClr val="dk1"/>
              </a:solidFill>
              <a:prstDash val="solid"/>
              <a:round/>
              <a:headEnd type="none" w="sm" len="sm"/>
              <a:tailEnd type="none" w="sm" len="sm"/>
            </a:ln>
          </p:spPr>
          <p:txBody>
            <a:bodyPr spcFirstLastPara="1" wrap="square" lIns="91425" tIns="0" rIns="91425"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rgbClr val="000000"/>
                  </a:solidFill>
                  <a:latin typeface="Raleway"/>
                  <a:ea typeface="Raleway"/>
                  <a:cs typeface="Raleway"/>
                  <a:sym typeface="Raleway"/>
                </a:rPr>
                <a:t>We then produce food</a:t>
              </a:r>
              <a:endParaRPr sz="8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aleway"/>
                  <a:ea typeface="Raleway"/>
                  <a:cs typeface="Raleway"/>
                  <a:sym typeface="Raleway"/>
                </a:rPr>
                <a:t>scraps</a:t>
              </a:r>
              <a:endParaRPr sz="800" b="0" i="0" u="none" strike="noStrike" cap="none">
                <a:solidFill>
                  <a:srgbClr val="000000"/>
                </a:solidFill>
                <a:latin typeface="Raleway"/>
                <a:ea typeface="Raleway"/>
                <a:cs typeface="Raleway"/>
                <a:sym typeface="Raleway"/>
              </a:endParaRPr>
            </a:p>
          </p:txBody>
        </p:sp>
      </p:grpSp>
      <p:grpSp>
        <p:nvGrpSpPr>
          <p:cNvPr id="601" name="Google Shape;601;p26"/>
          <p:cNvGrpSpPr/>
          <p:nvPr/>
        </p:nvGrpSpPr>
        <p:grpSpPr>
          <a:xfrm>
            <a:off x="3822000" y="1495083"/>
            <a:ext cx="1547700" cy="1589689"/>
            <a:chOff x="3822000" y="1497733"/>
            <a:chExt cx="1547700" cy="1589689"/>
          </a:xfrm>
        </p:grpSpPr>
        <p:pic>
          <p:nvPicPr>
            <p:cNvPr id="602" name="Google Shape;602;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52428" y="1497733"/>
              <a:ext cx="839131" cy="1023459"/>
            </a:xfrm>
            <a:prstGeom prst="rect">
              <a:avLst/>
            </a:prstGeom>
            <a:noFill/>
            <a:ln>
              <a:noFill/>
            </a:ln>
          </p:spPr>
        </p:pic>
        <p:sp>
          <p:nvSpPr>
            <p:cNvPr id="603" name="Google Shape;603;p26"/>
            <p:cNvSpPr/>
            <p:nvPr/>
          </p:nvSpPr>
          <p:spPr>
            <a:xfrm>
              <a:off x="3822000" y="2703122"/>
              <a:ext cx="1547700" cy="384300"/>
            </a:xfrm>
            <a:prstGeom prst="roundRect">
              <a:avLst>
                <a:gd name="adj" fmla="val 13199"/>
              </a:avLst>
            </a:prstGeom>
            <a:solidFill>
              <a:schemeClr val="lt1"/>
            </a:solidFill>
            <a:ln w="9525" cap="flat" cmpd="sng">
              <a:solidFill>
                <a:schemeClr val="dk1"/>
              </a:solidFill>
              <a:prstDash val="solid"/>
              <a:round/>
              <a:headEnd type="none" w="sm" len="sm"/>
              <a:tailEnd type="none" w="sm" len="sm"/>
            </a:ln>
          </p:spPr>
          <p:txBody>
            <a:bodyPr spcFirstLastPara="1" wrap="square" lIns="91425" tIns="0" rIns="91425" bIns="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aleway"/>
                  <a:ea typeface="Raleway"/>
                  <a:cs typeface="Raleway"/>
                  <a:sym typeface="Raleway"/>
                </a:rPr>
                <a:t>... and throw them in a special bin</a:t>
              </a:r>
              <a:endParaRPr sz="800" b="0" i="0" u="none" strike="noStrike" cap="none">
                <a:solidFill>
                  <a:srgbClr val="000000"/>
                </a:solidFill>
                <a:latin typeface="Raleway"/>
                <a:ea typeface="Raleway"/>
                <a:cs typeface="Raleway"/>
                <a:sym typeface="Raleway"/>
              </a:endParaRPr>
            </a:p>
          </p:txBody>
        </p:sp>
      </p:grpSp>
      <p:grpSp>
        <p:nvGrpSpPr>
          <p:cNvPr id="604" name="Google Shape;604;p26"/>
          <p:cNvGrpSpPr/>
          <p:nvPr/>
        </p:nvGrpSpPr>
        <p:grpSpPr>
          <a:xfrm>
            <a:off x="5454175" y="1471487"/>
            <a:ext cx="1547700" cy="1613285"/>
            <a:chOff x="5454175" y="1474137"/>
            <a:chExt cx="1547700" cy="1613285"/>
          </a:xfrm>
        </p:grpSpPr>
        <p:pic>
          <p:nvPicPr>
            <p:cNvPr id="605" name="Google Shape;605;p2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725250" y="1474137"/>
              <a:ext cx="1005611" cy="1115600"/>
            </a:xfrm>
            <a:prstGeom prst="rect">
              <a:avLst/>
            </a:prstGeom>
            <a:noFill/>
            <a:ln>
              <a:noFill/>
            </a:ln>
          </p:spPr>
        </p:pic>
        <p:sp>
          <p:nvSpPr>
            <p:cNvPr id="606" name="Google Shape;606;p26"/>
            <p:cNvSpPr/>
            <p:nvPr/>
          </p:nvSpPr>
          <p:spPr>
            <a:xfrm>
              <a:off x="5454175" y="2703122"/>
              <a:ext cx="1547700" cy="384300"/>
            </a:xfrm>
            <a:prstGeom prst="roundRect">
              <a:avLst>
                <a:gd name="adj" fmla="val 13199"/>
              </a:avLst>
            </a:prstGeom>
            <a:solidFill>
              <a:schemeClr val="lt1"/>
            </a:solidFill>
            <a:ln w="9525" cap="flat" cmpd="sng">
              <a:solidFill>
                <a:schemeClr val="dk1"/>
              </a:solidFill>
              <a:prstDash val="solid"/>
              <a:round/>
              <a:headEnd type="none" w="sm" len="sm"/>
              <a:tailEnd type="none" w="sm" len="sm"/>
            </a:ln>
          </p:spPr>
          <p:txBody>
            <a:bodyPr spcFirstLastPara="1" wrap="square" lIns="91425"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aleway"/>
                  <a:ea typeface="Raleway"/>
                  <a:cs typeface="Raleway"/>
                  <a:sym typeface="Raleway"/>
                </a:rPr>
                <a:t>The food scraps decompose and turn into super healthy soil called COMPOST</a:t>
              </a:r>
              <a:endParaRPr sz="800" b="0" i="0" u="none" strike="noStrike" cap="none">
                <a:solidFill>
                  <a:srgbClr val="000000"/>
                </a:solidFill>
                <a:latin typeface="Raleway"/>
                <a:ea typeface="Raleway"/>
                <a:cs typeface="Raleway"/>
                <a:sym typeface="Raleway"/>
              </a:endParaRPr>
            </a:p>
          </p:txBody>
        </p:sp>
      </p:grpSp>
      <p:grpSp>
        <p:nvGrpSpPr>
          <p:cNvPr id="607" name="Google Shape;607;p26"/>
          <p:cNvGrpSpPr/>
          <p:nvPr/>
        </p:nvGrpSpPr>
        <p:grpSpPr>
          <a:xfrm>
            <a:off x="7086350" y="1449003"/>
            <a:ext cx="1547700" cy="1635769"/>
            <a:chOff x="7086350" y="1451653"/>
            <a:chExt cx="1547700" cy="1635769"/>
          </a:xfrm>
        </p:grpSpPr>
        <p:pic>
          <p:nvPicPr>
            <p:cNvPr id="608" name="Google Shape;608;p2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421761" y="1451653"/>
              <a:ext cx="933715" cy="1115618"/>
            </a:xfrm>
            <a:prstGeom prst="rect">
              <a:avLst/>
            </a:prstGeom>
            <a:noFill/>
            <a:ln>
              <a:noFill/>
            </a:ln>
          </p:spPr>
        </p:pic>
        <p:sp>
          <p:nvSpPr>
            <p:cNvPr id="609" name="Google Shape;609;p26"/>
            <p:cNvSpPr/>
            <p:nvPr/>
          </p:nvSpPr>
          <p:spPr>
            <a:xfrm>
              <a:off x="7086350" y="2703122"/>
              <a:ext cx="1547700" cy="384300"/>
            </a:xfrm>
            <a:prstGeom prst="roundRect">
              <a:avLst>
                <a:gd name="adj" fmla="val 13199"/>
              </a:avLst>
            </a:prstGeom>
            <a:solidFill>
              <a:schemeClr val="lt1"/>
            </a:solidFill>
            <a:ln w="9525" cap="flat" cmpd="sng">
              <a:solidFill>
                <a:schemeClr val="dk1"/>
              </a:solidFill>
              <a:prstDash val="solid"/>
              <a:round/>
              <a:headEnd type="none" w="sm" len="sm"/>
              <a:tailEnd type="none" w="sm" len="sm"/>
            </a:ln>
          </p:spPr>
          <p:txBody>
            <a:bodyPr spcFirstLastPara="1" wrap="square" lIns="91425" tIns="0" rIns="91425"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rgbClr val="000000"/>
                  </a:solidFill>
                  <a:latin typeface="Raleway"/>
                  <a:ea typeface="Raleway"/>
                  <a:cs typeface="Raleway"/>
                  <a:sym typeface="Raleway"/>
                </a:rPr>
                <a:t>Compost helps to make</a:t>
              </a:r>
              <a:endParaRPr sz="8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rgbClr val="000000"/>
                  </a:solidFill>
                  <a:latin typeface="Raleway"/>
                  <a:ea typeface="Raleway"/>
                  <a:cs typeface="Raleway"/>
                  <a:sym typeface="Raleway"/>
                </a:rPr>
                <a:t>healthy food grow, so we'll</a:t>
              </a:r>
              <a:endParaRPr sz="8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aleway"/>
                  <a:ea typeface="Raleway"/>
                  <a:cs typeface="Raleway"/>
                  <a:sym typeface="Raleway"/>
                </a:rPr>
                <a:t>have more to eat!</a:t>
              </a:r>
              <a:endParaRPr sz="800" b="0" i="0" u="none" strike="noStrike" cap="none">
                <a:solidFill>
                  <a:srgbClr val="000000"/>
                </a:solidFill>
                <a:latin typeface="Raleway"/>
                <a:ea typeface="Raleway"/>
                <a:cs typeface="Raleway"/>
                <a:sym typeface="Raleway"/>
              </a:endParaRPr>
            </a:p>
          </p:txBody>
        </p:sp>
      </p:grpSp>
      <p:pic>
        <p:nvPicPr>
          <p:cNvPr id="610" name="Google Shape;610;p2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964725" y="675500"/>
            <a:ext cx="367200" cy="367200"/>
          </a:xfrm>
          <a:prstGeom prst="rect">
            <a:avLst/>
          </a:prstGeom>
          <a:noFill/>
          <a:ln>
            <a:noFill/>
          </a:ln>
        </p:spPr>
      </p:pic>
      <p:pic>
        <p:nvPicPr>
          <p:cNvPr id="611" name="Google Shape;611;p26"/>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370325" y="675500"/>
            <a:ext cx="367200" cy="3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80"/>
                                        </p:tgtEl>
                                      </p:cBhvr>
                                    </p:animEffect>
                                    <p:set>
                                      <p:cBhvr>
                                        <p:cTn id="7" dur="1" fill="hold">
                                          <p:stCondLst>
                                            <p:cond delay="1000"/>
                                          </p:stCondLst>
                                        </p:cTn>
                                        <p:tgtEl>
                                          <p:spTgt spid="58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95"/>
                                        </p:tgtEl>
                                        <p:attrNameLst>
                                          <p:attrName>style.visibility</p:attrName>
                                        </p:attrNameLst>
                                      </p:cBhvr>
                                      <p:to>
                                        <p:strVal val="visible"/>
                                      </p:to>
                                    </p:set>
                                    <p:animEffect transition="in" filter="fade">
                                      <p:cBhvr>
                                        <p:cTn id="10" dur="1000"/>
                                        <p:tgtEl>
                                          <p:spTgt spid="59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592"/>
                                        </p:tgtEl>
                                      </p:cBhvr>
                                    </p:animEffect>
                                    <p:set>
                                      <p:cBhvr>
                                        <p:cTn id="15" dur="1" fill="hold">
                                          <p:stCondLst>
                                            <p:cond delay="1000"/>
                                          </p:stCondLst>
                                        </p:cTn>
                                        <p:tgtEl>
                                          <p:spTgt spid="59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98"/>
                                        </p:tgtEl>
                                        <p:attrNameLst>
                                          <p:attrName>style.visibility</p:attrName>
                                        </p:attrNameLst>
                                      </p:cBhvr>
                                      <p:to>
                                        <p:strVal val="visible"/>
                                      </p:to>
                                    </p:set>
                                    <p:animEffect transition="in" filter="fade">
                                      <p:cBhvr>
                                        <p:cTn id="18" dur="1000"/>
                                        <p:tgtEl>
                                          <p:spTgt spid="59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583"/>
                                        </p:tgtEl>
                                      </p:cBhvr>
                                    </p:animEffect>
                                    <p:set>
                                      <p:cBhvr>
                                        <p:cTn id="23" dur="1" fill="hold">
                                          <p:stCondLst>
                                            <p:cond delay="1000"/>
                                          </p:stCondLst>
                                        </p:cTn>
                                        <p:tgtEl>
                                          <p:spTgt spid="583"/>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601"/>
                                        </p:tgtEl>
                                        <p:attrNameLst>
                                          <p:attrName>style.visibility</p:attrName>
                                        </p:attrNameLst>
                                      </p:cBhvr>
                                      <p:to>
                                        <p:strVal val="visible"/>
                                      </p:to>
                                    </p:set>
                                    <p:animEffect transition="in" filter="fade">
                                      <p:cBhvr>
                                        <p:cTn id="26" dur="1000"/>
                                        <p:tgtEl>
                                          <p:spTgt spid="60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586"/>
                                        </p:tgtEl>
                                      </p:cBhvr>
                                    </p:animEffect>
                                    <p:set>
                                      <p:cBhvr>
                                        <p:cTn id="31" dur="1" fill="hold">
                                          <p:stCondLst>
                                            <p:cond delay="1000"/>
                                          </p:stCondLst>
                                        </p:cTn>
                                        <p:tgtEl>
                                          <p:spTgt spid="586"/>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604"/>
                                        </p:tgtEl>
                                        <p:attrNameLst>
                                          <p:attrName>style.visibility</p:attrName>
                                        </p:attrNameLst>
                                      </p:cBhvr>
                                      <p:to>
                                        <p:strVal val="visible"/>
                                      </p:to>
                                    </p:set>
                                    <p:animEffect transition="in" filter="fade">
                                      <p:cBhvr>
                                        <p:cTn id="34" dur="1000"/>
                                        <p:tgtEl>
                                          <p:spTgt spid="60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589"/>
                                        </p:tgtEl>
                                      </p:cBhvr>
                                    </p:animEffect>
                                    <p:set>
                                      <p:cBhvr>
                                        <p:cTn id="39" dur="1" fill="hold">
                                          <p:stCondLst>
                                            <p:cond delay="1000"/>
                                          </p:stCondLst>
                                        </p:cTn>
                                        <p:tgtEl>
                                          <p:spTgt spid="589"/>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607"/>
                                        </p:tgtEl>
                                        <p:attrNameLst>
                                          <p:attrName>style.visibility</p:attrName>
                                        </p:attrNameLst>
                                      </p:cBhvr>
                                      <p:to>
                                        <p:strVal val="visible"/>
                                      </p:to>
                                    </p:set>
                                    <p:animEffect transition="in" filter="fade">
                                      <p:cBhvr>
                                        <p:cTn id="42" dur="1000"/>
                                        <p:tgtEl>
                                          <p:spTgt spid="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1500" y="887600"/>
            <a:ext cx="5209498" cy="3683249"/>
          </a:xfrm>
          <a:prstGeom prst="rect">
            <a:avLst/>
          </a:prstGeom>
          <a:noFill/>
          <a:ln>
            <a:noFill/>
          </a:ln>
          <a:effectLst>
            <a:outerShdw blurRad="57150" dist="19050" dir="5400000" algn="bl" rotWithShape="0">
              <a:srgbClr val="000000">
                <a:alpha val="49803"/>
              </a:srgbClr>
            </a:outerShdw>
          </a:effectLst>
        </p:spPr>
      </p:pic>
      <p:pic>
        <p:nvPicPr>
          <p:cNvPr id="617" name="Google Shape;617;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92426" y="1071175"/>
            <a:ext cx="2371551" cy="4126126"/>
          </a:xfrm>
          <a:prstGeom prst="rect">
            <a:avLst/>
          </a:prstGeom>
          <a:noFill/>
          <a:ln>
            <a:noFill/>
          </a:ln>
        </p:spPr>
      </p:pic>
      <p:pic>
        <p:nvPicPr>
          <p:cNvPr id="618" name="Google Shape;618;p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307549">
            <a:off x="744378" y="3868925"/>
            <a:ext cx="1137426" cy="946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28" descr="A group of kids working in a garden&#10;&#10;AI-generated content may be incorrect."/>
          <p:cNvPicPr preferRelativeResize="0"/>
          <p:nvPr/>
        </p:nvPicPr>
        <p:blipFill rotWithShape="1">
          <a:blip r:embed="rId3">
            <a:alphaModFix/>
          </a:blip>
          <a:srcRect/>
          <a:stretch/>
        </p:blipFill>
        <p:spPr>
          <a:xfrm>
            <a:off x="5243995" y="266325"/>
            <a:ext cx="3687596" cy="4623727"/>
          </a:xfrm>
          <a:prstGeom prst="rect">
            <a:avLst/>
          </a:prstGeom>
          <a:noFill/>
          <a:ln>
            <a:noFill/>
          </a:ln>
        </p:spPr>
      </p:pic>
      <p:sp>
        <p:nvSpPr>
          <p:cNvPr id="624" name="Google Shape;624;p28"/>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sp>
        <p:nvSpPr>
          <p:cNvPr id="625" name="Google Shape;625;p28"/>
          <p:cNvSpPr txBox="1"/>
          <p:nvPr/>
        </p:nvSpPr>
        <p:spPr>
          <a:xfrm>
            <a:off x="420400" y="1139925"/>
            <a:ext cx="45411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Design a garden that makes our school look nice and helps everyone eat healthy foods so we have lots of energy to stay active! </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grpSp>
        <p:nvGrpSpPr>
          <p:cNvPr id="626" name="Google Shape;626;p28"/>
          <p:cNvGrpSpPr/>
          <p:nvPr/>
        </p:nvGrpSpPr>
        <p:grpSpPr>
          <a:xfrm>
            <a:off x="523631" y="3293344"/>
            <a:ext cx="2005152" cy="1077312"/>
            <a:chOff x="3360450" y="1730823"/>
            <a:chExt cx="2060158" cy="1106865"/>
          </a:xfrm>
        </p:grpSpPr>
        <p:sp>
          <p:nvSpPr>
            <p:cNvPr id="627" name="Google Shape;627;p28"/>
            <p:cNvSpPr/>
            <p:nvPr/>
          </p:nvSpPr>
          <p:spPr>
            <a:xfrm>
              <a:off x="3360450" y="1913088"/>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28"/>
            <p:cNvSpPr/>
            <p:nvPr/>
          </p:nvSpPr>
          <p:spPr>
            <a:xfrm>
              <a:off x="3416000" y="1847788"/>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28"/>
            <p:cNvSpPr txBox="1"/>
            <p:nvPr/>
          </p:nvSpPr>
          <p:spPr>
            <a:xfrm>
              <a:off x="3663800" y="1835263"/>
              <a:ext cx="1628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IMAGINE</a:t>
              </a:r>
              <a:endParaRPr sz="2100" b="0" i="0" u="none" strike="noStrike" cap="none">
                <a:solidFill>
                  <a:schemeClr val="dk1"/>
                </a:solidFill>
                <a:latin typeface="Oswald SemiBold"/>
                <a:ea typeface="Oswald SemiBold"/>
                <a:cs typeface="Oswald SemiBold"/>
                <a:sym typeface="Oswald SemiBold"/>
              </a:endParaRPr>
            </a:p>
          </p:txBody>
        </p:sp>
        <p:sp>
          <p:nvSpPr>
            <p:cNvPr id="630" name="Google Shape;630;p28"/>
            <p:cNvSpPr txBox="1"/>
            <p:nvPr/>
          </p:nvSpPr>
          <p:spPr>
            <a:xfrm>
              <a:off x="3416000" y="2187288"/>
              <a:ext cx="1876200" cy="529800"/>
            </a:xfrm>
            <a:prstGeom prst="rect">
              <a:avLst/>
            </a:prstGeom>
            <a:noFill/>
            <a:ln>
              <a:noFill/>
            </a:ln>
          </p:spPr>
          <p:txBody>
            <a:bodyPr spcFirstLastPara="1" wrap="square" lIns="91425" tIns="91425" rIns="91425" bIns="91425" anchor="t" anchorCtr="0">
              <a:spAutoFit/>
            </a:bodyPr>
            <a:lstStyle/>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Brainstorm!</a:t>
              </a:r>
              <a:endParaRPr sz="1000" b="0" i="0" u="none" strike="noStrike" cap="none">
                <a:solidFill>
                  <a:schemeClr val="dk1"/>
                </a:solidFill>
                <a:latin typeface="Raleway"/>
                <a:ea typeface="Raleway"/>
                <a:cs typeface="Raleway"/>
                <a:sym typeface="Raleway"/>
              </a:endParaRPr>
            </a:p>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Choose a solution.</a:t>
              </a:r>
              <a:endParaRPr sz="1000" b="0" i="0" u="none" strike="noStrike" cap="none">
                <a:solidFill>
                  <a:schemeClr val="dk1"/>
                </a:solidFill>
                <a:latin typeface="Raleway"/>
                <a:ea typeface="Raleway"/>
                <a:cs typeface="Raleway"/>
                <a:sym typeface="Raleway"/>
              </a:endParaRPr>
            </a:p>
          </p:txBody>
        </p:sp>
        <p:pic>
          <p:nvPicPr>
            <p:cNvPr id="631" name="Google Shape;631;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03408" y="1730823"/>
              <a:ext cx="517200" cy="515707"/>
            </a:xfrm>
            <a:prstGeom prst="rect">
              <a:avLst/>
            </a:prstGeom>
            <a:noFill/>
            <a:ln>
              <a:noFill/>
            </a:ln>
          </p:spPr>
        </p:pic>
        <p:sp>
          <p:nvSpPr>
            <p:cNvPr id="632" name="Google Shape;632;p28"/>
            <p:cNvSpPr txBox="1"/>
            <p:nvPr/>
          </p:nvSpPr>
          <p:spPr>
            <a:xfrm>
              <a:off x="3466925" y="1835275"/>
              <a:ext cx="389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2.</a:t>
              </a:r>
              <a:endParaRPr sz="2100" b="0" i="0" u="none" strike="noStrike" cap="none">
                <a:solidFill>
                  <a:schemeClr val="dk1"/>
                </a:solidFill>
                <a:latin typeface="Oswald SemiBold"/>
                <a:ea typeface="Oswald SemiBold"/>
                <a:cs typeface="Oswald SemiBold"/>
                <a:sym typeface="Oswald SemiBold"/>
              </a:endParaRPr>
            </a:p>
          </p:txBody>
        </p:sp>
      </p:grpSp>
      <p:grpSp>
        <p:nvGrpSpPr>
          <p:cNvPr id="633" name="Google Shape;633;p28"/>
          <p:cNvGrpSpPr/>
          <p:nvPr/>
        </p:nvGrpSpPr>
        <p:grpSpPr>
          <a:xfrm>
            <a:off x="523618" y="2018222"/>
            <a:ext cx="2005150" cy="1077321"/>
            <a:chOff x="865825" y="1704975"/>
            <a:chExt cx="2060156" cy="1106875"/>
          </a:xfrm>
        </p:grpSpPr>
        <p:sp>
          <p:nvSpPr>
            <p:cNvPr id="634" name="Google Shape;634;p28"/>
            <p:cNvSpPr/>
            <p:nvPr/>
          </p:nvSpPr>
          <p:spPr>
            <a:xfrm>
              <a:off x="865825" y="1887250"/>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28"/>
            <p:cNvSpPr/>
            <p:nvPr/>
          </p:nvSpPr>
          <p:spPr>
            <a:xfrm>
              <a:off x="921375" y="1821950"/>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6" name="Google Shape;636;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08775" y="1704975"/>
              <a:ext cx="517206" cy="515700"/>
            </a:xfrm>
            <a:prstGeom prst="rect">
              <a:avLst/>
            </a:prstGeom>
            <a:noFill/>
            <a:ln>
              <a:noFill/>
            </a:ln>
          </p:spPr>
        </p:pic>
        <p:sp>
          <p:nvSpPr>
            <p:cNvPr id="637" name="Google Shape;637;p28"/>
            <p:cNvSpPr txBox="1"/>
            <p:nvPr/>
          </p:nvSpPr>
          <p:spPr>
            <a:xfrm>
              <a:off x="1169174" y="1809426"/>
              <a:ext cx="17568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ASK</a:t>
              </a:r>
              <a:endParaRPr sz="2100" b="0" i="0" u="none" strike="noStrike" cap="none">
                <a:solidFill>
                  <a:schemeClr val="dk1"/>
                </a:solidFill>
                <a:latin typeface="Oswald SemiBold"/>
                <a:ea typeface="Oswald SemiBold"/>
                <a:cs typeface="Oswald SemiBold"/>
                <a:sym typeface="Oswald SemiBold"/>
              </a:endParaRPr>
            </a:p>
          </p:txBody>
        </p:sp>
        <p:sp>
          <p:nvSpPr>
            <p:cNvPr id="638" name="Google Shape;638;p28"/>
            <p:cNvSpPr txBox="1"/>
            <p:nvPr/>
          </p:nvSpPr>
          <p:spPr>
            <a:xfrm>
              <a:off x="921375" y="2161450"/>
              <a:ext cx="1876200" cy="348000"/>
            </a:xfrm>
            <a:prstGeom prst="rect">
              <a:avLst/>
            </a:prstGeom>
            <a:noFill/>
            <a:ln>
              <a:noFill/>
            </a:ln>
          </p:spPr>
          <p:txBody>
            <a:bodyPr spcFirstLastPara="1" wrap="square" lIns="91425" tIns="91425" rIns="91425" bIns="91425" anchor="t" anchorCtr="0">
              <a:spAutoFit/>
            </a:bodyPr>
            <a:lstStyle/>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What’s the problem?</a:t>
              </a:r>
              <a:endParaRPr sz="1000" b="0" i="0" u="none" strike="noStrike" cap="none">
                <a:solidFill>
                  <a:schemeClr val="dk1"/>
                </a:solidFill>
                <a:latin typeface="Raleway"/>
                <a:ea typeface="Raleway"/>
                <a:cs typeface="Raleway"/>
                <a:sym typeface="Raleway"/>
              </a:endParaRPr>
            </a:p>
          </p:txBody>
        </p:sp>
        <p:sp>
          <p:nvSpPr>
            <p:cNvPr id="639" name="Google Shape;639;p28"/>
            <p:cNvSpPr txBox="1"/>
            <p:nvPr/>
          </p:nvSpPr>
          <p:spPr>
            <a:xfrm>
              <a:off x="977463" y="1809417"/>
              <a:ext cx="3450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1.</a:t>
              </a:r>
              <a:endParaRPr sz="2100" b="0" i="0" u="none" strike="noStrike" cap="none">
                <a:solidFill>
                  <a:schemeClr val="dk1"/>
                </a:solidFill>
                <a:latin typeface="Oswald SemiBold"/>
                <a:ea typeface="Oswald SemiBold"/>
                <a:cs typeface="Oswald SemiBold"/>
                <a:sym typeface="Oswald SemiBold"/>
              </a:endParaRPr>
            </a:p>
          </p:txBody>
        </p:sp>
      </p:grpSp>
      <p:pic>
        <p:nvPicPr>
          <p:cNvPr id="640" name="Google Shape;640;p2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641" name="Google Shape;641;p28"/>
          <p:cNvPicPr preferRelativeResize="0"/>
          <p:nvPr/>
        </p:nvPicPr>
        <p:blipFill rotWithShape="1">
          <a:blip r:embed="rId7" cstate="screen">
            <a:alphaModFix/>
            <a:extLst>
              <a:ext uri="{28A0092B-C50C-407E-A947-70E740481C1C}">
                <a14:useLocalDpi xmlns:a14="http://schemas.microsoft.com/office/drawing/2010/main"/>
              </a:ext>
            </a:extLst>
          </a:blip>
          <a:srcRect l="4254" r="4254"/>
          <a:stretch/>
        </p:blipFill>
        <p:spPr>
          <a:xfrm flipH="1">
            <a:off x="2851975" y="2253150"/>
            <a:ext cx="2623025" cy="3127899"/>
          </a:xfrm>
          <a:prstGeom prst="rect">
            <a:avLst/>
          </a:prstGeom>
          <a:noFill/>
          <a:ln>
            <a:noFill/>
          </a:ln>
        </p:spPr>
      </p:pic>
      <p:pic>
        <p:nvPicPr>
          <p:cNvPr id="642" name="Google Shape;642;p2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786263" y="407900"/>
            <a:ext cx="1153825" cy="1054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additive="base">
                                        <p:cTn id="7" dur="1000"/>
                                        <p:tgtEl>
                                          <p:spTgt spid="63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26"/>
                                        </p:tgtEl>
                                        <p:attrNameLst>
                                          <p:attrName>style.visibility</p:attrName>
                                        </p:attrNameLst>
                                      </p:cBhvr>
                                      <p:to>
                                        <p:strVal val="visible"/>
                                      </p:to>
                                    </p:set>
                                    <p:anim calcmode="lin" valueType="num">
                                      <p:cBhvr additive="base">
                                        <p:cTn id="12" dur="1000"/>
                                        <p:tgtEl>
                                          <p:spTgt spid="62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cxnSp>
        <p:nvCxnSpPr>
          <p:cNvPr id="647" name="Google Shape;647;p29"/>
          <p:cNvCxnSpPr/>
          <p:nvPr/>
        </p:nvCxnSpPr>
        <p:spPr>
          <a:xfrm flipH="1">
            <a:off x="3150025" y="3110910"/>
            <a:ext cx="305100" cy="724800"/>
          </a:xfrm>
          <a:prstGeom prst="straightConnector1">
            <a:avLst/>
          </a:prstGeom>
          <a:noFill/>
          <a:ln w="9525" cap="flat" cmpd="sng">
            <a:solidFill>
              <a:schemeClr val="dk1"/>
            </a:solidFill>
            <a:prstDash val="solid"/>
            <a:round/>
            <a:headEnd type="none" w="sm" len="sm"/>
            <a:tailEnd type="none" w="sm" len="sm"/>
          </a:ln>
        </p:spPr>
      </p:cxnSp>
      <p:cxnSp>
        <p:nvCxnSpPr>
          <p:cNvPr id="648" name="Google Shape;648;p29"/>
          <p:cNvCxnSpPr/>
          <p:nvPr/>
        </p:nvCxnSpPr>
        <p:spPr>
          <a:xfrm flipH="1">
            <a:off x="4572332" y="3055290"/>
            <a:ext cx="21300" cy="789600"/>
          </a:xfrm>
          <a:prstGeom prst="straightConnector1">
            <a:avLst/>
          </a:prstGeom>
          <a:noFill/>
          <a:ln w="9525" cap="flat" cmpd="sng">
            <a:solidFill>
              <a:schemeClr val="dk1"/>
            </a:solidFill>
            <a:prstDash val="solid"/>
            <a:round/>
            <a:headEnd type="none" w="sm" len="sm"/>
            <a:tailEnd type="none" w="sm" len="sm"/>
          </a:ln>
        </p:spPr>
      </p:cxnSp>
      <p:cxnSp>
        <p:nvCxnSpPr>
          <p:cNvPr id="649" name="Google Shape;649;p29"/>
          <p:cNvCxnSpPr/>
          <p:nvPr/>
        </p:nvCxnSpPr>
        <p:spPr>
          <a:xfrm rot="10800000">
            <a:off x="3107175" y="1958145"/>
            <a:ext cx="374700" cy="592800"/>
          </a:xfrm>
          <a:prstGeom prst="straightConnector1">
            <a:avLst/>
          </a:prstGeom>
          <a:noFill/>
          <a:ln w="9525" cap="flat" cmpd="sng">
            <a:solidFill>
              <a:schemeClr val="dk2"/>
            </a:solidFill>
            <a:prstDash val="solid"/>
            <a:round/>
            <a:headEnd type="none" w="sm" len="sm"/>
            <a:tailEnd type="none" w="sm" len="sm"/>
          </a:ln>
        </p:spPr>
      </p:cxnSp>
      <p:cxnSp>
        <p:nvCxnSpPr>
          <p:cNvPr id="650" name="Google Shape;650;p29"/>
          <p:cNvCxnSpPr/>
          <p:nvPr/>
        </p:nvCxnSpPr>
        <p:spPr>
          <a:xfrm rot="10800000" flipH="1">
            <a:off x="4593645" y="1881335"/>
            <a:ext cx="600" cy="627600"/>
          </a:xfrm>
          <a:prstGeom prst="straightConnector1">
            <a:avLst/>
          </a:prstGeom>
          <a:noFill/>
          <a:ln w="9525" cap="flat" cmpd="sng">
            <a:solidFill>
              <a:schemeClr val="dk2"/>
            </a:solidFill>
            <a:prstDash val="solid"/>
            <a:round/>
            <a:headEnd type="none" w="sm" len="sm"/>
            <a:tailEnd type="none" w="sm" len="sm"/>
          </a:ln>
        </p:spPr>
      </p:cxnSp>
      <p:cxnSp>
        <p:nvCxnSpPr>
          <p:cNvPr id="651" name="Google Shape;651;p29"/>
          <p:cNvCxnSpPr>
            <a:stCxn id="652" idx="1"/>
          </p:cNvCxnSpPr>
          <p:nvPr/>
        </p:nvCxnSpPr>
        <p:spPr>
          <a:xfrm flipH="1">
            <a:off x="2808422" y="2859106"/>
            <a:ext cx="359100" cy="12600"/>
          </a:xfrm>
          <a:prstGeom prst="straightConnector1">
            <a:avLst/>
          </a:prstGeom>
          <a:noFill/>
          <a:ln w="9525" cap="flat" cmpd="sng">
            <a:solidFill>
              <a:schemeClr val="dk1"/>
            </a:solidFill>
            <a:prstDash val="solid"/>
            <a:round/>
            <a:headEnd type="none" w="sm" len="sm"/>
            <a:tailEnd type="none" w="sm" len="sm"/>
          </a:ln>
        </p:spPr>
      </p:cxnSp>
      <p:cxnSp>
        <p:nvCxnSpPr>
          <p:cNvPr id="653" name="Google Shape;653;p29"/>
          <p:cNvCxnSpPr/>
          <p:nvPr/>
        </p:nvCxnSpPr>
        <p:spPr>
          <a:xfrm rot="10800000" flipH="1">
            <a:off x="5687125" y="1949745"/>
            <a:ext cx="278400" cy="601200"/>
          </a:xfrm>
          <a:prstGeom prst="straightConnector1">
            <a:avLst/>
          </a:prstGeom>
          <a:noFill/>
          <a:ln w="9525" cap="flat" cmpd="sng">
            <a:solidFill>
              <a:schemeClr val="dk2"/>
            </a:solidFill>
            <a:prstDash val="solid"/>
            <a:round/>
            <a:headEnd type="none" w="sm" len="sm"/>
            <a:tailEnd type="none" w="sm" len="sm"/>
          </a:ln>
        </p:spPr>
      </p:cxnSp>
      <p:cxnSp>
        <p:nvCxnSpPr>
          <p:cNvPr id="654" name="Google Shape;654;p29"/>
          <p:cNvCxnSpPr/>
          <p:nvPr/>
        </p:nvCxnSpPr>
        <p:spPr>
          <a:xfrm>
            <a:off x="5697225" y="3012068"/>
            <a:ext cx="321000" cy="897600"/>
          </a:xfrm>
          <a:prstGeom prst="straightConnector1">
            <a:avLst/>
          </a:prstGeom>
          <a:noFill/>
          <a:ln w="9525" cap="flat" cmpd="sng">
            <a:solidFill>
              <a:schemeClr val="dk1"/>
            </a:solidFill>
            <a:prstDash val="solid"/>
            <a:round/>
            <a:headEnd type="none" w="sm" len="sm"/>
            <a:tailEnd type="none" w="sm" len="sm"/>
          </a:ln>
        </p:spPr>
      </p:cxnSp>
      <p:grpSp>
        <p:nvGrpSpPr>
          <p:cNvPr id="655" name="Google Shape;655;p29"/>
          <p:cNvGrpSpPr/>
          <p:nvPr/>
        </p:nvGrpSpPr>
        <p:grpSpPr>
          <a:xfrm>
            <a:off x="5944097" y="3835765"/>
            <a:ext cx="1922506" cy="743306"/>
            <a:chOff x="5944038" y="4114359"/>
            <a:chExt cx="1922506" cy="358272"/>
          </a:xfrm>
        </p:grpSpPr>
        <p:sp>
          <p:nvSpPr>
            <p:cNvPr id="656" name="Google Shape;656;p29"/>
            <p:cNvSpPr/>
            <p:nvPr/>
          </p:nvSpPr>
          <p:spPr>
            <a:xfrm>
              <a:off x="5944038" y="4136631"/>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57" name="Google Shape;657;p29"/>
            <p:cNvSpPr/>
            <p:nvPr/>
          </p:nvSpPr>
          <p:spPr>
            <a:xfrm>
              <a:off x="5987870" y="4114359"/>
              <a:ext cx="1878674" cy="336143"/>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grpSp>
      <p:cxnSp>
        <p:nvCxnSpPr>
          <p:cNvPr id="658" name="Google Shape;658;p29"/>
          <p:cNvCxnSpPr>
            <a:stCxn id="652" idx="3"/>
          </p:cNvCxnSpPr>
          <p:nvPr/>
        </p:nvCxnSpPr>
        <p:spPr>
          <a:xfrm>
            <a:off x="6030723" y="2859106"/>
            <a:ext cx="391800" cy="12600"/>
          </a:xfrm>
          <a:prstGeom prst="straightConnector1">
            <a:avLst/>
          </a:prstGeom>
          <a:noFill/>
          <a:ln w="9525" cap="flat" cmpd="sng">
            <a:solidFill>
              <a:schemeClr val="dk1"/>
            </a:solidFill>
            <a:prstDash val="solid"/>
            <a:round/>
            <a:headEnd type="none" w="sm" len="sm"/>
            <a:tailEnd type="none" w="sm" len="sm"/>
          </a:ln>
        </p:spPr>
      </p:cxnSp>
      <p:sp>
        <p:nvSpPr>
          <p:cNvPr id="659" name="Google Shape;659;p29"/>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IMAGINE</a:t>
            </a:r>
            <a:endParaRPr sz="2300" b="1" i="0" u="none" strike="noStrike" cap="none">
              <a:solidFill>
                <a:schemeClr val="dk1"/>
              </a:solidFill>
              <a:latin typeface="Oswald"/>
              <a:ea typeface="Oswald"/>
              <a:cs typeface="Oswald"/>
              <a:sym typeface="Oswald"/>
            </a:endParaRPr>
          </a:p>
        </p:txBody>
      </p:sp>
      <p:grpSp>
        <p:nvGrpSpPr>
          <p:cNvPr id="660" name="Google Shape;660;p29"/>
          <p:cNvGrpSpPr/>
          <p:nvPr/>
        </p:nvGrpSpPr>
        <p:grpSpPr>
          <a:xfrm>
            <a:off x="3112956" y="2285943"/>
            <a:ext cx="2917767" cy="1208157"/>
            <a:chOff x="3112956" y="2285943"/>
            <a:chExt cx="2917767" cy="1208157"/>
          </a:xfrm>
        </p:grpSpPr>
        <p:grpSp>
          <p:nvGrpSpPr>
            <p:cNvPr id="661" name="Google Shape;661;p29"/>
            <p:cNvGrpSpPr/>
            <p:nvPr/>
          </p:nvGrpSpPr>
          <p:grpSpPr>
            <a:xfrm>
              <a:off x="3112956" y="2285943"/>
              <a:ext cx="2917767" cy="1208157"/>
              <a:chOff x="3414775" y="3095575"/>
              <a:chExt cx="2314586" cy="509685"/>
            </a:xfrm>
          </p:grpSpPr>
          <p:sp>
            <p:nvSpPr>
              <p:cNvPr id="662" name="Google Shape;662;p29"/>
              <p:cNvSpPr/>
              <p:nvPr/>
            </p:nvSpPr>
            <p:spPr>
              <a:xfrm>
                <a:off x="3414775" y="3121960"/>
                <a:ext cx="2271300" cy="483300"/>
              </a:xfrm>
              <a:prstGeom prst="roundRect">
                <a:avLst>
                  <a:gd name="adj" fmla="val 10520"/>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52" name="Google Shape;652;p29"/>
              <p:cNvSpPr/>
              <p:nvPr/>
            </p:nvSpPr>
            <p:spPr>
              <a:xfrm>
                <a:off x="3458061" y="3095575"/>
                <a:ext cx="2271300" cy="483600"/>
              </a:xfrm>
              <a:prstGeom prst="roundRect">
                <a:avLst>
                  <a:gd name="adj" fmla="val 1366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63" name="Google Shape;663;p29"/>
            <p:cNvSpPr txBox="1"/>
            <p:nvPr/>
          </p:nvSpPr>
          <p:spPr>
            <a:xfrm>
              <a:off x="3285413" y="2436000"/>
              <a:ext cx="2627400" cy="8220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 sz="1200" b="0" i="0" u="none" strike="noStrike" cap="none">
                  <a:solidFill>
                    <a:schemeClr val="dk1"/>
                  </a:solidFill>
                  <a:latin typeface="Raleway Medium"/>
                  <a:ea typeface="Raleway Medium"/>
                  <a:cs typeface="Raleway Medium"/>
                  <a:sym typeface="Raleway Medium"/>
                </a:rPr>
                <a:t>Design a garden that makes our school look nice and helps everyone eat healthy foods so we can have lots of energy to stay active!</a:t>
              </a:r>
              <a:endParaRPr sz="1200" b="0" i="0" u="none" strike="noStrike" cap="none">
                <a:solidFill>
                  <a:schemeClr val="dk1"/>
                </a:solidFill>
                <a:latin typeface="Raleway Medium"/>
                <a:ea typeface="Raleway Medium"/>
                <a:cs typeface="Raleway Medium"/>
                <a:sym typeface="Raleway Medium"/>
              </a:endParaRPr>
            </a:p>
          </p:txBody>
        </p:sp>
      </p:grpSp>
      <p:grpSp>
        <p:nvGrpSpPr>
          <p:cNvPr id="664" name="Google Shape;664;p29"/>
          <p:cNvGrpSpPr/>
          <p:nvPr/>
        </p:nvGrpSpPr>
        <p:grpSpPr>
          <a:xfrm>
            <a:off x="3614922" y="3835765"/>
            <a:ext cx="1922432" cy="743306"/>
            <a:chOff x="5944038" y="4114359"/>
            <a:chExt cx="1922432" cy="358272"/>
          </a:xfrm>
        </p:grpSpPr>
        <p:sp>
          <p:nvSpPr>
            <p:cNvPr id="665" name="Google Shape;665;p29"/>
            <p:cNvSpPr/>
            <p:nvPr/>
          </p:nvSpPr>
          <p:spPr>
            <a:xfrm>
              <a:off x="5944038" y="4136631"/>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66" name="Google Shape;666;p29"/>
            <p:cNvSpPr/>
            <p:nvPr/>
          </p:nvSpPr>
          <p:spPr>
            <a:xfrm>
              <a:off x="5987870" y="4114359"/>
              <a:ext cx="1878600" cy="3360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grpSp>
      <p:grpSp>
        <p:nvGrpSpPr>
          <p:cNvPr id="667" name="Google Shape;667;p29"/>
          <p:cNvGrpSpPr/>
          <p:nvPr/>
        </p:nvGrpSpPr>
        <p:grpSpPr>
          <a:xfrm>
            <a:off x="1362997" y="3835765"/>
            <a:ext cx="1922432" cy="743306"/>
            <a:chOff x="5944038" y="4114359"/>
            <a:chExt cx="1922432" cy="358272"/>
          </a:xfrm>
        </p:grpSpPr>
        <p:sp>
          <p:nvSpPr>
            <p:cNvPr id="668" name="Google Shape;668;p29"/>
            <p:cNvSpPr/>
            <p:nvPr/>
          </p:nvSpPr>
          <p:spPr>
            <a:xfrm>
              <a:off x="5944038" y="4136631"/>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69" name="Google Shape;669;p29"/>
            <p:cNvSpPr/>
            <p:nvPr/>
          </p:nvSpPr>
          <p:spPr>
            <a:xfrm>
              <a:off x="5987870" y="4114359"/>
              <a:ext cx="1878600" cy="3360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grpSp>
      <p:grpSp>
        <p:nvGrpSpPr>
          <p:cNvPr id="670" name="Google Shape;670;p29"/>
          <p:cNvGrpSpPr/>
          <p:nvPr/>
        </p:nvGrpSpPr>
        <p:grpSpPr>
          <a:xfrm>
            <a:off x="6422522" y="2493677"/>
            <a:ext cx="1922432" cy="743306"/>
            <a:chOff x="5944038" y="4114359"/>
            <a:chExt cx="1922432" cy="358272"/>
          </a:xfrm>
        </p:grpSpPr>
        <p:sp>
          <p:nvSpPr>
            <p:cNvPr id="671" name="Google Shape;671;p29"/>
            <p:cNvSpPr/>
            <p:nvPr/>
          </p:nvSpPr>
          <p:spPr>
            <a:xfrm>
              <a:off x="5944038" y="4136631"/>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72" name="Google Shape;672;p29"/>
            <p:cNvSpPr/>
            <p:nvPr/>
          </p:nvSpPr>
          <p:spPr>
            <a:xfrm>
              <a:off x="5987870" y="4114359"/>
              <a:ext cx="1878600" cy="3360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grpSp>
      <p:grpSp>
        <p:nvGrpSpPr>
          <p:cNvPr id="673" name="Google Shape;673;p29"/>
          <p:cNvGrpSpPr/>
          <p:nvPr/>
        </p:nvGrpSpPr>
        <p:grpSpPr>
          <a:xfrm>
            <a:off x="928747" y="2493677"/>
            <a:ext cx="1922432" cy="743306"/>
            <a:chOff x="5944038" y="4114359"/>
            <a:chExt cx="1922432" cy="358272"/>
          </a:xfrm>
        </p:grpSpPr>
        <p:sp>
          <p:nvSpPr>
            <p:cNvPr id="674" name="Google Shape;674;p29"/>
            <p:cNvSpPr/>
            <p:nvPr/>
          </p:nvSpPr>
          <p:spPr>
            <a:xfrm>
              <a:off x="5944038" y="4136631"/>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75" name="Google Shape;675;p29"/>
            <p:cNvSpPr/>
            <p:nvPr/>
          </p:nvSpPr>
          <p:spPr>
            <a:xfrm>
              <a:off x="5987870" y="4114359"/>
              <a:ext cx="1878600" cy="3360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grpSp>
      <p:grpSp>
        <p:nvGrpSpPr>
          <p:cNvPr id="676" name="Google Shape;676;p29"/>
          <p:cNvGrpSpPr/>
          <p:nvPr/>
        </p:nvGrpSpPr>
        <p:grpSpPr>
          <a:xfrm>
            <a:off x="5944097" y="1242490"/>
            <a:ext cx="1922432" cy="743306"/>
            <a:chOff x="5944038" y="4114359"/>
            <a:chExt cx="1922432" cy="358272"/>
          </a:xfrm>
        </p:grpSpPr>
        <p:sp>
          <p:nvSpPr>
            <p:cNvPr id="677" name="Google Shape;677;p29"/>
            <p:cNvSpPr/>
            <p:nvPr/>
          </p:nvSpPr>
          <p:spPr>
            <a:xfrm>
              <a:off x="5944038" y="4136631"/>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78" name="Google Shape;678;p29"/>
            <p:cNvSpPr/>
            <p:nvPr/>
          </p:nvSpPr>
          <p:spPr>
            <a:xfrm>
              <a:off x="5987870" y="4114359"/>
              <a:ext cx="1878600" cy="3360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grpSp>
      <p:grpSp>
        <p:nvGrpSpPr>
          <p:cNvPr id="679" name="Google Shape;679;p29"/>
          <p:cNvGrpSpPr/>
          <p:nvPr/>
        </p:nvGrpSpPr>
        <p:grpSpPr>
          <a:xfrm>
            <a:off x="3614922" y="1242490"/>
            <a:ext cx="1922432" cy="743306"/>
            <a:chOff x="5944038" y="4114359"/>
            <a:chExt cx="1922432" cy="358272"/>
          </a:xfrm>
        </p:grpSpPr>
        <p:sp>
          <p:nvSpPr>
            <p:cNvPr id="680" name="Google Shape;680;p29"/>
            <p:cNvSpPr/>
            <p:nvPr/>
          </p:nvSpPr>
          <p:spPr>
            <a:xfrm>
              <a:off x="5944038" y="4136631"/>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81" name="Google Shape;681;p29"/>
            <p:cNvSpPr/>
            <p:nvPr/>
          </p:nvSpPr>
          <p:spPr>
            <a:xfrm>
              <a:off x="5987870" y="4114359"/>
              <a:ext cx="1878600" cy="3360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grpSp>
      <p:grpSp>
        <p:nvGrpSpPr>
          <p:cNvPr id="682" name="Google Shape;682;p29"/>
          <p:cNvGrpSpPr/>
          <p:nvPr/>
        </p:nvGrpSpPr>
        <p:grpSpPr>
          <a:xfrm>
            <a:off x="1362997" y="1242490"/>
            <a:ext cx="1922432" cy="743306"/>
            <a:chOff x="5944038" y="4114359"/>
            <a:chExt cx="1922432" cy="358272"/>
          </a:xfrm>
        </p:grpSpPr>
        <p:sp>
          <p:nvSpPr>
            <p:cNvPr id="683" name="Google Shape;683;p29"/>
            <p:cNvSpPr/>
            <p:nvPr/>
          </p:nvSpPr>
          <p:spPr>
            <a:xfrm>
              <a:off x="5944038" y="4136631"/>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84" name="Google Shape;684;p29"/>
            <p:cNvSpPr/>
            <p:nvPr/>
          </p:nvSpPr>
          <p:spPr>
            <a:xfrm>
              <a:off x="5987870" y="4114359"/>
              <a:ext cx="1878600" cy="3360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grpSp>
      <p:pic>
        <p:nvPicPr>
          <p:cNvPr id="685" name="Google Shape;685;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78375" y="675500"/>
            <a:ext cx="367200" cy="367200"/>
          </a:xfrm>
          <a:prstGeom prst="rect">
            <a:avLst/>
          </a:prstGeom>
          <a:noFill/>
          <a:ln>
            <a:noFill/>
          </a:ln>
        </p:spPr>
      </p:pic>
      <p:pic>
        <p:nvPicPr>
          <p:cNvPr id="686" name="Google Shape;686;p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73425" y="675500"/>
            <a:ext cx="367200" cy="367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30"/>
          <p:cNvSpPr/>
          <p:nvPr/>
        </p:nvSpPr>
        <p:spPr>
          <a:xfrm>
            <a:off x="554550" y="1400025"/>
            <a:ext cx="1771200" cy="3159300"/>
          </a:xfrm>
          <a:prstGeom prst="roundRect">
            <a:avLst>
              <a:gd name="adj" fmla="val 6126"/>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C0FF00"/>
              </a:solidFill>
              <a:latin typeface="Raleway"/>
              <a:ea typeface="Raleway"/>
              <a:cs typeface="Raleway"/>
              <a:sym typeface="Raleway"/>
            </a:endParaRPr>
          </a:p>
        </p:txBody>
      </p:sp>
      <p:sp>
        <p:nvSpPr>
          <p:cNvPr id="692" name="Google Shape;692;p30"/>
          <p:cNvSpPr txBox="1"/>
          <p:nvPr/>
        </p:nvSpPr>
        <p:spPr>
          <a:xfrm>
            <a:off x="431425" y="625250"/>
            <a:ext cx="83253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HOW DOES OUR SCHOOL ENCOURAGE HEALTHY EATING</a:t>
            </a:r>
            <a:endParaRPr sz="2300" b="1" i="0" u="none" strike="noStrike" cap="none">
              <a:solidFill>
                <a:schemeClr val="dk1"/>
              </a:solidFill>
              <a:latin typeface="Oswald"/>
              <a:ea typeface="Oswald"/>
              <a:cs typeface="Oswald"/>
              <a:sym typeface="Oswald"/>
            </a:endParaRPr>
          </a:p>
        </p:txBody>
      </p:sp>
      <p:sp>
        <p:nvSpPr>
          <p:cNvPr id="693" name="Google Shape;693;p30"/>
          <p:cNvSpPr/>
          <p:nvPr/>
        </p:nvSpPr>
        <p:spPr>
          <a:xfrm>
            <a:off x="611326" y="1338300"/>
            <a:ext cx="1771200" cy="3159300"/>
          </a:xfrm>
          <a:prstGeom prst="roundRect">
            <a:avLst>
              <a:gd name="adj" fmla="val 6126"/>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sp>
        <p:nvSpPr>
          <p:cNvPr id="694" name="Google Shape;694;p30"/>
          <p:cNvSpPr/>
          <p:nvPr/>
        </p:nvSpPr>
        <p:spPr>
          <a:xfrm>
            <a:off x="2605615" y="1400025"/>
            <a:ext cx="1771200" cy="3159300"/>
          </a:xfrm>
          <a:prstGeom prst="roundRect">
            <a:avLst>
              <a:gd name="adj" fmla="val 6126"/>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C0FF00"/>
              </a:solidFill>
              <a:latin typeface="Raleway"/>
              <a:ea typeface="Raleway"/>
              <a:cs typeface="Raleway"/>
              <a:sym typeface="Raleway"/>
            </a:endParaRPr>
          </a:p>
        </p:txBody>
      </p:sp>
      <p:sp>
        <p:nvSpPr>
          <p:cNvPr id="695" name="Google Shape;695;p30"/>
          <p:cNvSpPr/>
          <p:nvPr/>
        </p:nvSpPr>
        <p:spPr>
          <a:xfrm>
            <a:off x="2662391" y="1338300"/>
            <a:ext cx="1771200" cy="3159300"/>
          </a:xfrm>
          <a:prstGeom prst="roundRect">
            <a:avLst>
              <a:gd name="adj" fmla="val 6126"/>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sp>
        <p:nvSpPr>
          <p:cNvPr id="696" name="Google Shape;696;p30"/>
          <p:cNvSpPr/>
          <p:nvPr/>
        </p:nvSpPr>
        <p:spPr>
          <a:xfrm>
            <a:off x="4711930" y="1400025"/>
            <a:ext cx="1771200" cy="3159300"/>
          </a:xfrm>
          <a:prstGeom prst="roundRect">
            <a:avLst>
              <a:gd name="adj" fmla="val 6126"/>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C0FF00"/>
              </a:solidFill>
              <a:latin typeface="Raleway"/>
              <a:ea typeface="Raleway"/>
              <a:cs typeface="Raleway"/>
              <a:sym typeface="Raleway"/>
            </a:endParaRPr>
          </a:p>
        </p:txBody>
      </p:sp>
      <p:sp>
        <p:nvSpPr>
          <p:cNvPr id="697" name="Google Shape;697;p30"/>
          <p:cNvSpPr/>
          <p:nvPr/>
        </p:nvSpPr>
        <p:spPr>
          <a:xfrm>
            <a:off x="4768706" y="1338300"/>
            <a:ext cx="1771200" cy="3159300"/>
          </a:xfrm>
          <a:prstGeom prst="roundRect">
            <a:avLst>
              <a:gd name="adj" fmla="val 6126"/>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sp>
        <p:nvSpPr>
          <p:cNvPr id="698" name="Google Shape;698;p30"/>
          <p:cNvSpPr/>
          <p:nvPr/>
        </p:nvSpPr>
        <p:spPr>
          <a:xfrm>
            <a:off x="6818246" y="1400025"/>
            <a:ext cx="1771200" cy="3159300"/>
          </a:xfrm>
          <a:prstGeom prst="roundRect">
            <a:avLst>
              <a:gd name="adj" fmla="val 6126"/>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C0FF00"/>
              </a:solidFill>
              <a:latin typeface="Raleway"/>
              <a:ea typeface="Raleway"/>
              <a:cs typeface="Raleway"/>
              <a:sym typeface="Raleway"/>
            </a:endParaRPr>
          </a:p>
        </p:txBody>
      </p:sp>
      <p:sp>
        <p:nvSpPr>
          <p:cNvPr id="699" name="Google Shape;699;p30"/>
          <p:cNvSpPr/>
          <p:nvPr/>
        </p:nvSpPr>
        <p:spPr>
          <a:xfrm>
            <a:off x="6875022" y="1338300"/>
            <a:ext cx="1771200" cy="3159300"/>
          </a:xfrm>
          <a:prstGeom prst="roundRect">
            <a:avLst>
              <a:gd name="adj" fmla="val 6126"/>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sp>
        <p:nvSpPr>
          <p:cNvPr id="700" name="Google Shape;700;p30"/>
          <p:cNvSpPr txBox="1"/>
          <p:nvPr/>
        </p:nvSpPr>
        <p:spPr>
          <a:xfrm>
            <a:off x="614225" y="1338300"/>
            <a:ext cx="1771200" cy="922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How does our school encourage healthy eating?</a:t>
            </a:r>
            <a:endParaRPr sz="1100" b="1" i="0" u="none" strike="noStrike" cap="none">
              <a:solidFill>
                <a:srgbClr val="00ABFF"/>
              </a:solidFill>
              <a:latin typeface="Raleway"/>
              <a:ea typeface="Raleway"/>
              <a:cs typeface="Raleway"/>
              <a:sym typeface="Raleway"/>
            </a:endParaRPr>
          </a:p>
          <a:p>
            <a:pPr marL="274320" marR="0" lvl="0" indent="-228600" algn="l" rtl="0">
              <a:lnSpc>
                <a:spcPct val="115000"/>
              </a:lnSpc>
              <a:spcBef>
                <a:spcPts val="0"/>
              </a:spcBef>
              <a:spcAft>
                <a:spcPts val="0"/>
              </a:spcAft>
              <a:buClr>
                <a:schemeClr val="dk1"/>
              </a:buClr>
              <a:buSzPts val="700"/>
              <a:buFont typeface="Raleway"/>
              <a:buNone/>
            </a:pPr>
            <a:endParaRPr sz="1000" b="0" i="0" u="none" strike="noStrike" cap="none">
              <a:solidFill>
                <a:schemeClr val="dk1"/>
              </a:solidFill>
              <a:latin typeface="Raleway"/>
              <a:ea typeface="Raleway"/>
              <a:cs typeface="Raleway"/>
              <a:sym typeface="Raleway"/>
            </a:endParaRPr>
          </a:p>
        </p:txBody>
      </p:sp>
      <p:sp>
        <p:nvSpPr>
          <p:cNvPr id="701" name="Google Shape;701;p30"/>
          <p:cNvSpPr txBox="1"/>
          <p:nvPr/>
        </p:nvSpPr>
        <p:spPr>
          <a:xfrm>
            <a:off x="2661600" y="1338300"/>
            <a:ext cx="1771200" cy="1241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Problems</a:t>
            </a:r>
            <a:endParaRPr sz="11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What are some problems you see?</a:t>
            </a:r>
            <a:endParaRPr sz="1100" b="1" i="0" u="none" strike="noStrike" cap="none">
              <a:solidFill>
                <a:srgbClr val="00ABFF"/>
              </a:solidFill>
              <a:latin typeface="Raleway"/>
              <a:ea typeface="Raleway"/>
              <a:cs typeface="Raleway"/>
              <a:sym typeface="Raleway"/>
            </a:endParaRPr>
          </a:p>
          <a:p>
            <a:pPr marL="274320" marR="0" lvl="0" indent="-228600" algn="l" rtl="0">
              <a:lnSpc>
                <a:spcPct val="115000"/>
              </a:lnSpc>
              <a:spcBef>
                <a:spcPts val="0"/>
              </a:spcBef>
              <a:spcAft>
                <a:spcPts val="0"/>
              </a:spcAft>
              <a:buClr>
                <a:schemeClr val="dk1"/>
              </a:buClr>
              <a:buSzPts val="700"/>
              <a:buFont typeface="Raleway"/>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endParaRPr sz="1000" b="0" i="0" u="none" strike="noStrike" cap="none">
              <a:solidFill>
                <a:schemeClr val="dk1"/>
              </a:solidFill>
              <a:latin typeface="Raleway"/>
              <a:ea typeface="Raleway"/>
              <a:cs typeface="Raleway"/>
              <a:sym typeface="Raleway"/>
            </a:endParaRPr>
          </a:p>
        </p:txBody>
      </p:sp>
      <p:sp>
        <p:nvSpPr>
          <p:cNvPr id="702" name="Google Shape;702;p30"/>
          <p:cNvSpPr txBox="1"/>
          <p:nvPr/>
        </p:nvSpPr>
        <p:spPr>
          <a:xfrm>
            <a:off x="4777437" y="1338300"/>
            <a:ext cx="1762500" cy="1241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Solution</a:t>
            </a:r>
            <a:endParaRPr sz="11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Can you think of ways we can solve the problems we have?</a:t>
            </a:r>
            <a:endParaRPr sz="1100" b="1" i="0" u="none" strike="noStrike" cap="none">
              <a:solidFill>
                <a:srgbClr val="00ABFF"/>
              </a:solidFill>
              <a:latin typeface="Raleway"/>
              <a:ea typeface="Raleway"/>
              <a:cs typeface="Raleway"/>
              <a:sym typeface="Raleway"/>
            </a:endParaRPr>
          </a:p>
          <a:p>
            <a:pPr marL="274320" marR="0" lvl="0" indent="-228600" algn="l" rtl="0">
              <a:lnSpc>
                <a:spcPct val="115000"/>
              </a:lnSpc>
              <a:spcBef>
                <a:spcPts val="0"/>
              </a:spcBef>
              <a:spcAft>
                <a:spcPts val="0"/>
              </a:spcAft>
              <a:buClr>
                <a:schemeClr val="dk1"/>
              </a:buClr>
              <a:buSzPts val="700"/>
              <a:buFont typeface="Raleway"/>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endParaRPr sz="1000" b="0" i="0" u="none" strike="noStrike" cap="none">
              <a:solidFill>
                <a:schemeClr val="dk1"/>
              </a:solidFill>
              <a:latin typeface="Raleway"/>
              <a:ea typeface="Raleway"/>
              <a:cs typeface="Raleway"/>
              <a:sym typeface="Raleway"/>
            </a:endParaRPr>
          </a:p>
        </p:txBody>
      </p:sp>
      <p:sp>
        <p:nvSpPr>
          <p:cNvPr id="703" name="Google Shape;703;p30"/>
          <p:cNvSpPr txBox="1"/>
          <p:nvPr/>
        </p:nvSpPr>
        <p:spPr>
          <a:xfrm>
            <a:off x="6873575" y="1338300"/>
            <a:ext cx="1771200" cy="1064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New ideas</a:t>
            </a:r>
            <a:endParaRPr sz="11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Can you think of any new ideas we can implement?</a:t>
            </a:r>
            <a:endParaRPr sz="1100" b="1" i="0" u="none" strike="noStrike" cap="none">
              <a:solidFill>
                <a:srgbClr val="00ABFF"/>
              </a:solidFill>
              <a:latin typeface="Raleway"/>
              <a:ea typeface="Raleway"/>
              <a:cs typeface="Raleway"/>
              <a:sym typeface="Raleway"/>
            </a:endParaRPr>
          </a:p>
          <a:p>
            <a:pPr marL="274320" marR="0" lvl="0" indent="-228600" algn="l" rtl="0">
              <a:lnSpc>
                <a:spcPct val="115000"/>
              </a:lnSpc>
              <a:spcBef>
                <a:spcPts val="0"/>
              </a:spcBef>
              <a:spcAft>
                <a:spcPts val="0"/>
              </a:spcAft>
              <a:buClr>
                <a:schemeClr val="dk1"/>
              </a:buClr>
              <a:buSzPts val="700"/>
              <a:buFont typeface="Raleway"/>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endParaRPr sz="1000" b="0" i="0" u="none" strike="noStrike" cap="none">
              <a:solidFill>
                <a:schemeClr val="dk1"/>
              </a:solidFill>
              <a:latin typeface="Raleway"/>
              <a:ea typeface="Raleway"/>
              <a:cs typeface="Raleway"/>
              <a:sym typeface="Raleway"/>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31" descr="A group of children standing outside&#10;&#10;AI-generated content may be incorrect."/>
          <p:cNvPicPr preferRelativeResize="0"/>
          <p:nvPr/>
        </p:nvPicPr>
        <p:blipFill rotWithShape="1">
          <a:blip r:embed="rId3">
            <a:alphaModFix/>
          </a:blip>
          <a:srcRect/>
          <a:stretch/>
        </p:blipFill>
        <p:spPr>
          <a:xfrm>
            <a:off x="5249834" y="250705"/>
            <a:ext cx="3682240" cy="4624945"/>
          </a:xfrm>
          <a:prstGeom prst="rect">
            <a:avLst/>
          </a:prstGeom>
          <a:noFill/>
          <a:ln>
            <a:noFill/>
          </a:ln>
        </p:spPr>
      </p:pic>
      <p:sp>
        <p:nvSpPr>
          <p:cNvPr id="709" name="Google Shape;709;p31"/>
          <p:cNvSpPr txBox="1"/>
          <p:nvPr/>
        </p:nvSpPr>
        <p:spPr>
          <a:xfrm>
            <a:off x="431425" y="767875"/>
            <a:ext cx="45870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dk1"/>
                </a:solidFill>
                <a:latin typeface="Oswald"/>
                <a:ea typeface="Oswald"/>
                <a:cs typeface="Oswald"/>
                <a:sym typeface="Oswald"/>
              </a:rPr>
              <a:t>LESSON 3: WORM FARMS</a:t>
            </a:r>
            <a:endParaRPr sz="2700" b="1" i="0" u="none" strike="noStrike" cap="none">
              <a:solidFill>
                <a:schemeClr val="dk1"/>
              </a:solidFill>
              <a:latin typeface="Oswald"/>
              <a:ea typeface="Oswald"/>
              <a:cs typeface="Oswald"/>
              <a:sym typeface="Oswald"/>
            </a:endParaRPr>
          </a:p>
        </p:txBody>
      </p:sp>
      <p:sp>
        <p:nvSpPr>
          <p:cNvPr id="710" name="Google Shape;710;p31"/>
          <p:cNvSpPr txBox="1"/>
          <p:nvPr/>
        </p:nvSpPr>
        <p:spPr>
          <a:xfrm>
            <a:off x="420400" y="1663500"/>
            <a:ext cx="4598100" cy="25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Learning intention</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In this lesson we will identify the benefits of cardiovascular training and the impact it has on our physical, mental and social wellbeing. We will investigate sustainable food practices we can use in our everyday lives and our garden. </a:t>
            </a: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Success criteria</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 will know I am successful when I can:</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Participate in cardiovascular activities.</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Identify the effects exercise has on my mental and physical health.</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Research sustainable food practices. </a:t>
            </a:r>
            <a:endParaRPr sz="1100" b="0" i="0" u="none" strike="noStrike" cap="none">
              <a:solidFill>
                <a:schemeClr val="dk1"/>
              </a:solidFill>
              <a:latin typeface="Raleway"/>
              <a:ea typeface="Raleway"/>
              <a:cs typeface="Raleway"/>
              <a:sym typeface="Raleway"/>
            </a:endParaRPr>
          </a:p>
        </p:txBody>
      </p:sp>
      <p:cxnSp>
        <p:nvCxnSpPr>
          <p:cNvPr id="711" name="Google Shape;711;p31"/>
          <p:cNvCxnSpPr/>
          <p:nvPr/>
        </p:nvCxnSpPr>
        <p:spPr>
          <a:xfrm>
            <a:off x="281050" y="1502450"/>
            <a:ext cx="4936800" cy="0"/>
          </a:xfrm>
          <a:prstGeom prst="straightConnector1">
            <a:avLst/>
          </a:prstGeom>
          <a:noFill/>
          <a:ln w="9525" cap="flat" cmpd="sng">
            <a:solidFill>
              <a:schemeClr val="dk1"/>
            </a:solidFill>
            <a:prstDash val="solid"/>
            <a:round/>
            <a:headEnd type="none" w="sm" len="sm"/>
            <a:tailEnd type="none" w="sm" len="sm"/>
          </a:ln>
        </p:spPr>
      </p:cxnSp>
      <p:pic>
        <p:nvPicPr>
          <p:cNvPr id="712" name="Google Shape;712;p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713" name="Google Shape;713;p3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285405">
            <a:off x="4488654" y="3798103"/>
            <a:ext cx="1161176" cy="1106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7"/>
        <p:cNvGrpSpPr/>
        <p:nvPr/>
      </p:nvGrpSpPr>
      <p:grpSpPr>
        <a:xfrm>
          <a:off x="0" y="0"/>
          <a:ext cx="0" cy="0"/>
          <a:chOff x="0" y="0"/>
          <a:chExt cx="0" cy="0"/>
        </a:xfrm>
      </p:grpSpPr>
      <p:pic>
        <p:nvPicPr>
          <p:cNvPr id="718" name="Google Shape;718;p3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419237">
            <a:off x="-78649" y="508235"/>
            <a:ext cx="3134448" cy="4702841"/>
          </a:xfrm>
          <a:prstGeom prst="rect">
            <a:avLst/>
          </a:prstGeom>
          <a:noFill/>
          <a:ln>
            <a:noFill/>
          </a:ln>
        </p:spPr>
      </p:pic>
      <p:pic>
        <p:nvPicPr>
          <p:cNvPr id="719" name="Google Shape;719;p3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41375" y="295625"/>
            <a:ext cx="882250" cy="1038125"/>
          </a:xfrm>
          <a:prstGeom prst="rect">
            <a:avLst/>
          </a:prstGeom>
          <a:noFill/>
          <a:ln>
            <a:noFill/>
          </a:ln>
        </p:spPr>
      </p:pic>
      <p:grpSp>
        <p:nvGrpSpPr>
          <p:cNvPr id="720" name="Google Shape;720;p32"/>
          <p:cNvGrpSpPr/>
          <p:nvPr/>
        </p:nvGrpSpPr>
        <p:grpSpPr>
          <a:xfrm>
            <a:off x="1549099" y="743475"/>
            <a:ext cx="6406450" cy="491750"/>
            <a:chOff x="2500274" y="495775"/>
            <a:chExt cx="6406450" cy="491750"/>
          </a:xfrm>
        </p:grpSpPr>
        <p:sp>
          <p:nvSpPr>
            <p:cNvPr id="721" name="Google Shape;721;p32"/>
            <p:cNvSpPr txBox="1"/>
            <p:nvPr/>
          </p:nvSpPr>
          <p:spPr>
            <a:xfrm>
              <a:off x="2500274" y="5198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GUIDING QUESTIONS</a:t>
              </a:r>
              <a:endParaRPr sz="3600" b="1" i="0" u="none" strike="noStrike" cap="none">
                <a:solidFill>
                  <a:schemeClr val="dk1"/>
                </a:solidFill>
                <a:latin typeface="Oswald"/>
                <a:ea typeface="Oswald"/>
                <a:cs typeface="Oswald"/>
                <a:sym typeface="Oswald"/>
              </a:endParaRPr>
            </a:p>
          </p:txBody>
        </p:sp>
        <p:sp>
          <p:nvSpPr>
            <p:cNvPr id="722" name="Google Shape;722;p32"/>
            <p:cNvSpPr txBox="1"/>
            <p:nvPr/>
          </p:nvSpPr>
          <p:spPr>
            <a:xfrm>
              <a:off x="2538024" y="49577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GUIDING QUESTIONS</a:t>
              </a:r>
              <a:endParaRPr sz="3600" b="1" i="0" u="none" strike="noStrike" cap="none">
                <a:solidFill>
                  <a:schemeClr val="lt1"/>
                </a:solidFill>
                <a:latin typeface="Oswald"/>
                <a:ea typeface="Oswald"/>
                <a:cs typeface="Oswald"/>
                <a:sym typeface="Oswald"/>
              </a:endParaRPr>
            </a:p>
          </p:txBody>
        </p:sp>
      </p:grpSp>
      <p:grpSp>
        <p:nvGrpSpPr>
          <p:cNvPr id="723" name="Google Shape;723;p32"/>
          <p:cNvGrpSpPr/>
          <p:nvPr/>
        </p:nvGrpSpPr>
        <p:grpSpPr>
          <a:xfrm>
            <a:off x="2466050" y="2590281"/>
            <a:ext cx="4503425" cy="751414"/>
            <a:chOff x="2466050" y="1628100"/>
            <a:chExt cx="4503425" cy="939150"/>
          </a:xfrm>
        </p:grpSpPr>
        <p:sp>
          <p:nvSpPr>
            <p:cNvPr id="724" name="Google Shape;724;p32"/>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725" name="Google Shape;725;p32"/>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What are some sustainable food practices we can use in our daily lives?</a:t>
              </a:r>
              <a:endParaRPr sz="900" b="0" i="0" u="none" strike="noStrike" cap="none">
                <a:solidFill>
                  <a:schemeClr val="dk1"/>
                </a:solidFill>
                <a:latin typeface="Raleway Medium"/>
                <a:ea typeface="Raleway Medium"/>
                <a:cs typeface="Raleway Medium"/>
                <a:sym typeface="Raleway Medium"/>
              </a:endParaRPr>
            </a:p>
          </p:txBody>
        </p:sp>
      </p:grpSp>
      <p:pic>
        <p:nvPicPr>
          <p:cNvPr id="726" name="Google Shape;726;p3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433275" y="2202525"/>
            <a:ext cx="1158575" cy="1124975"/>
          </a:xfrm>
          <a:prstGeom prst="rect">
            <a:avLst/>
          </a:prstGeom>
          <a:noFill/>
          <a:ln>
            <a:noFill/>
          </a:ln>
        </p:spPr>
      </p:pic>
      <p:grpSp>
        <p:nvGrpSpPr>
          <p:cNvPr id="727" name="Google Shape;727;p32"/>
          <p:cNvGrpSpPr/>
          <p:nvPr/>
        </p:nvGrpSpPr>
        <p:grpSpPr>
          <a:xfrm>
            <a:off x="2466050" y="3565831"/>
            <a:ext cx="4503425" cy="751414"/>
            <a:chOff x="2466050" y="1628100"/>
            <a:chExt cx="4503425" cy="939150"/>
          </a:xfrm>
        </p:grpSpPr>
        <p:sp>
          <p:nvSpPr>
            <p:cNvPr id="728" name="Google Shape;728;p32"/>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729" name="Google Shape;729;p32"/>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can using food scraps and worms help us live more sustainably?</a:t>
              </a:r>
              <a:endParaRPr sz="900" b="0" i="0" u="none" strike="noStrike" cap="none">
                <a:solidFill>
                  <a:schemeClr val="dk1"/>
                </a:solidFill>
                <a:latin typeface="Raleway Medium"/>
                <a:ea typeface="Raleway Medium"/>
                <a:cs typeface="Raleway Medium"/>
                <a:sym typeface="Raleway Medium"/>
              </a:endParaRPr>
            </a:p>
          </p:txBody>
        </p:sp>
      </p:grpSp>
      <p:grpSp>
        <p:nvGrpSpPr>
          <p:cNvPr id="730" name="Google Shape;730;p32"/>
          <p:cNvGrpSpPr/>
          <p:nvPr/>
        </p:nvGrpSpPr>
        <p:grpSpPr>
          <a:xfrm>
            <a:off x="2466050" y="1614731"/>
            <a:ext cx="4503425" cy="751414"/>
            <a:chOff x="2466050" y="1628100"/>
            <a:chExt cx="4503425" cy="939150"/>
          </a:xfrm>
        </p:grpSpPr>
        <p:sp>
          <p:nvSpPr>
            <p:cNvPr id="731" name="Google Shape;731;p32"/>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732" name="Google Shape;732;p32"/>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does cardiovascular training affect our mental and physical wellbeing?</a:t>
              </a:r>
              <a:endParaRPr sz="900" b="0" i="0" u="none" strike="noStrike" cap="none">
                <a:solidFill>
                  <a:schemeClr val="dk1"/>
                </a:solidFill>
                <a:latin typeface="Raleway Medium"/>
                <a:ea typeface="Raleway Medium"/>
                <a:cs typeface="Raleway Medium"/>
                <a:sym typeface="Raleway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30"/>
                                        </p:tgtEl>
                                        <p:attrNameLst>
                                          <p:attrName>style.visibility</p:attrName>
                                        </p:attrNameLst>
                                      </p:cBhvr>
                                      <p:to>
                                        <p:strVal val="visible"/>
                                      </p:to>
                                    </p:set>
                                    <p:anim calcmode="lin" valueType="num">
                                      <p:cBhvr additive="base">
                                        <p:cTn id="7" dur="1"/>
                                        <p:tgtEl>
                                          <p:spTgt spid="730"/>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723"/>
                                        </p:tgtEl>
                                        <p:attrNameLst>
                                          <p:attrName>style.visibility</p:attrName>
                                        </p:attrNameLst>
                                      </p:cBhvr>
                                      <p:to>
                                        <p:strVal val="visible"/>
                                      </p:to>
                                    </p:set>
                                    <p:anim calcmode="lin" valueType="num">
                                      <p:cBhvr additive="base">
                                        <p:cTn id="12" dur="1000"/>
                                        <p:tgtEl>
                                          <p:spTgt spid="72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727"/>
                                        </p:tgtEl>
                                        <p:attrNameLst>
                                          <p:attrName>style.visibility</p:attrName>
                                        </p:attrNameLst>
                                      </p:cBhvr>
                                      <p:to>
                                        <p:strVal val="visible"/>
                                      </p:to>
                                    </p:set>
                                    <p:anim calcmode="lin" valueType="num">
                                      <p:cBhvr additive="base">
                                        <p:cTn id="17" dur="1000"/>
                                        <p:tgtEl>
                                          <p:spTgt spid="72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grpSp>
        <p:nvGrpSpPr>
          <p:cNvPr id="737" name="Google Shape;737;p33"/>
          <p:cNvGrpSpPr/>
          <p:nvPr/>
        </p:nvGrpSpPr>
        <p:grpSpPr>
          <a:xfrm>
            <a:off x="778900" y="1819750"/>
            <a:ext cx="3612900" cy="1322400"/>
            <a:chOff x="4676900" y="1211200"/>
            <a:chExt cx="3612900" cy="1322400"/>
          </a:xfrm>
        </p:grpSpPr>
        <p:sp>
          <p:nvSpPr>
            <p:cNvPr id="738" name="Google Shape;738;p33"/>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33"/>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33"/>
            <p:cNvSpPr txBox="1"/>
            <p:nvPr/>
          </p:nvSpPr>
          <p:spPr>
            <a:xfrm>
              <a:off x="4797975" y="1775100"/>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Relates to your heart and blood vessels that carry blood around your body.</a:t>
              </a:r>
              <a:endParaRPr sz="1000" b="0" i="0" u="none" strike="noStrike" cap="none">
                <a:solidFill>
                  <a:schemeClr val="dk1"/>
                </a:solidFill>
                <a:latin typeface="Raleway"/>
                <a:ea typeface="Raleway"/>
                <a:cs typeface="Raleway"/>
                <a:sym typeface="Raleway"/>
              </a:endParaRPr>
            </a:p>
          </p:txBody>
        </p:sp>
        <p:sp>
          <p:nvSpPr>
            <p:cNvPr id="741" name="Google Shape;741;p33"/>
            <p:cNvSpPr txBox="1"/>
            <p:nvPr/>
          </p:nvSpPr>
          <p:spPr>
            <a:xfrm>
              <a:off x="4798000" y="1211200"/>
              <a:ext cx="2290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CARDIOVASCULAR</a:t>
              </a:r>
              <a:endParaRPr sz="2200" b="0" i="0" u="none" strike="noStrike" cap="none">
                <a:solidFill>
                  <a:schemeClr val="dk1"/>
                </a:solidFill>
                <a:latin typeface="Oswald SemiBold"/>
                <a:ea typeface="Oswald SemiBold"/>
                <a:cs typeface="Oswald SemiBold"/>
                <a:sym typeface="Oswald SemiBold"/>
              </a:endParaRPr>
            </a:p>
          </p:txBody>
        </p:sp>
      </p:grpSp>
      <p:grpSp>
        <p:nvGrpSpPr>
          <p:cNvPr id="742" name="Google Shape;742;p33"/>
          <p:cNvGrpSpPr/>
          <p:nvPr/>
        </p:nvGrpSpPr>
        <p:grpSpPr>
          <a:xfrm>
            <a:off x="4645400" y="1819750"/>
            <a:ext cx="3612900" cy="1322400"/>
            <a:chOff x="4676900" y="1211200"/>
            <a:chExt cx="3612900" cy="1322400"/>
          </a:xfrm>
        </p:grpSpPr>
        <p:sp>
          <p:nvSpPr>
            <p:cNvPr id="743" name="Google Shape;743;p33"/>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33"/>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33"/>
            <p:cNvSpPr txBox="1"/>
            <p:nvPr/>
          </p:nvSpPr>
          <p:spPr>
            <a:xfrm>
              <a:off x="4825875" y="1775100"/>
              <a:ext cx="33405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It is when your body doesn’t have enough water, and you can feel thirsty or tired.</a:t>
              </a:r>
              <a:endParaRPr sz="1000" b="0" i="0" u="none" strike="noStrike" cap="none">
                <a:solidFill>
                  <a:schemeClr val="dk1"/>
                </a:solidFill>
                <a:latin typeface="Raleway"/>
                <a:ea typeface="Raleway"/>
                <a:cs typeface="Raleway"/>
                <a:sym typeface="Raleway"/>
              </a:endParaRPr>
            </a:p>
          </p:txBody>
        </p:sp>
        <p:sp>
          <p:nvSpPr>
            <p:cNvPr id="746" name="Google Shape;746;p33"/>
            <p:cNvSpPr txBox="1"/>
            <p:nvPr/>
          </p:nvSpPr>
          <p:spPr>
            <a:xfrm>
              <a:off x="4797999" y="1211201"/>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DEHYDRATION</a:t>
              </a:r>
              <a:endParaRPr sz="2200" b="0" i="0" u="none" strike="noStrike" cap="none">
                <a:solidFill>
                  <a:schemeClr val="dk1"/>
                </a:solidFill>
                <a:latin typeface="Oswald SemiBold"/>
                <a:ea typeface="Oswald SemiBold"/>
                <a:cs typeface="Oswald SemiBold"/>
                <a:sym typeface="Oswald SemiBold"/>
              </a:endParaRPr>
            </a:p>
          </p:txBody>
        </p:sp>
      </p:grpSp>
      <p:grpSp>
        <p:nvGrpSpPr>
          <p:cNvPr id="747" name="Google Shape;747;p33"/>
          <p:cNvGrpSpPr/>
          <p:nvPr/>
        </p:nvGrpSpPr>
        <p:grpSpPr>
          <a:xfrm>
            <a:off x="735200" y="1761725"/>
            <a:ext cx="3836700" cy="1311000"/>
            <a:chOff x="694250" y="1309400"/>
            <a:chExt cx="3836700" cy="1311000"/>
          </a:xfrm>
        </p:grpSpPr>
        <p:pic>
          <p:nvPicPr>
            <p:cNvPr id="748" name="Google Shape;748;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0400" y="1309400"/>
              <a:ext cx="3604500" cy="1311000"/>
            </a:xfrm>
            <a:prstGeom prst="roundRect">
              <a:avLst>
                <a:gd name="adj" fmla="val 13234"/>
              </a:avLst>
            </a:prstGeom>
            <a:noFill/>
            <a:ln w="9525" cap="flat" cmpd="sng">
              <a:solidFill>
                <a:schemeClr val="dk1"/>
              </a:solidFill>
              <a:prstDash val="solid"/>
              <a:round/>
              <a:headEnd type="none" w="sm" len="sm"/>
              <a:tailEnd type="none" w="sm" len="sm"/>
            </a:ln>
          </p:spPr>
        </p:pic>
        <p:sp>
          <p:nvSpPr>
            <p:cNvPr id="749" name="Google Shape;749;p33"/>
            <p:cNvSpPr/>
            <p:nvPr/>
          </p:nvSpPr>
          <p:spPr>
            <a:xfrm>
              <a:off x="694250" y="1812200"/>
              <a:ext cx="38367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CARDIOVASCULAR</a:t>
              </a:r>
              <a:endParaRPr sz="3600" b="1" i="0" u="none" strike="noStrike" cap="none">
                <a:solidFill>
                  <a:schemeClr val="lt1"/>
                </a:solidFill>
                <a:latin typeface="Oswald"/>
                <a:ea typeface="Oswald"/>
                <a:cs typeface="Oswald"/>
                <a:sym typeface="Oswald"/>
              </a:endParaRPr>
            </a:p>
          </p:txBody>
        </p:sp>
      </p:grpSp>
      <p:grpSp>
        <p:nvGrpSpPr>
          <p:cNvPr id="750" name="Google Shape;750;p33"/>
          <p:cNvGrpSpPr/>
          <p:nvPr/>
        </p:nvGrpSpPr>
        <p:grpSpPr>
          <a:xfrm>
            <a:off x="4717850" y="1761725"/>
            <a:ext cx="3604510" cy="1311000"/>
            <a:chOff x="4676900" y="1309400"/>
            <a:chExt cx="3604510" cy="1311000"/>
          </a:xfrm>
        </p:grpSpPr>
        <p:pic>
          <p:nvPicPr>
            <p:cNvPr id="751" name="Google Shape;751;p3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76900" y="1309400"/>
              <a:ext cx="3604500" cy="1311000"/>
            </a:xfrm>
            <a:prstGeom prst="roundRect">
              <a:avLst>
                <a:gd name="adj" fmla="val 13234"/>
              </a:avLst>
            </a:prstGeom>
            <a:noFill/>
            <a:ln w="9525" cap="flat" cmpd="sng">
              <a:solidFill>
                <a:schemeClr val="dk1"/>
              </a:solidFill>
              <a:prstDash val="solid"/>
              <a:round/>
              <a:headEnd type="none" w="sm" len="sm"/>
              <a:tailEnd type="none" w="sm" len="sm"/>
            </a:ln>
          </p:spPr>
        </p:pic>
        <p:sp>
          <p:nvSpPr>
            <p:cNvPr id="752" name="Google Shape;752;p33"/>
            <p:cNvSpPr/>
            <p:nvPr/>
          </p:nvSpPr>
          <p:spPr>
            <a:xfrm>
              <a:off x="4676910" y="1812200"/>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DEHYDRATION</a:t>
              </a:r>
              <a:endParaRPr sz="3600" b="1" i="0" u="none" strike="noStrike" cap="none">
                <a:solidFill>
                  <a:schemeClr val="lt1"/>
                </a:solidFill>
                <a:latin typeface="Oswald"/>
                <a:ea typeface="Oswald"/>
                <a:cs typeface="Oswald"/>
                <a:sym typeface="Oswald"/>
              </a:endParaRPr>
            </a:p>
          </p:txBody>
        </p:sp>
      </p:grpSp>
      <p:sp>
        <p:nvSpPr>
          <p:cNvPr id="753" name="Google Shape;753;p33"/>
          <p:cNvSpPr txBox="1"/>
          <p:nvPr/>
        </p:nvSpPr>
        <p:spPr>
          <a:xfrm>
            <a:off x="2411550" y="505488"/>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
        <p:nvSpPr>
          <p:cNvPr id="754" name="Google Shape;754;p33"/>
          <p:cNvSpPr txBox="1"/>
          <p:nvPr/>
        </p:nvSpPr>
        <p:spPr>
          <a:xfrm>
            <a:off x="1005750" y="3721775"/>
            <a:ext cx="7132500" cy="39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Can you think of any other words that might be important? </a:t>
            </a:r>
            <a:endParaRPr sz="1100" b="1" i="0" u="none" strike="noStrike" cap="none">
              <a:solidFill>
                <a:srgbClr val="00AB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7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7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grpSp>
        <p:nvGrpSpPr>
          <p:cNvPr id="759" name="Google Shape;759;p34"/>
          <p:cNvGrpSpPr/>
          <p:nvPr/>
        </p:nvGrpSpPr>
        <p:grpSpPr>
          <a:xfrm>
            <a:off x="510824" y="2120194"/>
            <a:ext cx="1529516" cy="743306"/>
            <a:chOff x="5944038" y="4114359"/>
            <a:chExt cx="1941504" cy="358272"/>
          </a:xfrm>
        </p:grpSpPr>
        <p:sp>
          <p:nvSpPr>
            <p:cNvPr id="760" name="Google Shape;760;p34"/>
            <p:cNvSpPr/>
            <p:nvPr/>
          </p:nvSpPr>
          <p:spPr>
            <a:xfrm>
              <a:off x="5944038" y="4136631"/>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Raleway"/>
                <a:ea typeface="Raleway"/>
                <a:cs typeface="Raleway"/>
                <a:sym typeface="Raleway"/>
              </a:endParaRPr>
            </a:p>
          </p:txBody>
        </p:sp>
        <p:sp>
          <p:nvSpPr>
            <p:cNvPr id="761" name="Google Shape;761;p34"/>
            <p:cNvSpPr/>
            <p:nvPr/>
          </p:nvSpPr>
          <p:spPr>
            <a:xfrm>
              <a:off x="6006942" y="4114359"/>
              <a:ext cx="1878600" cy="3360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r>
                <a:rPr lang="en" sz="1200" b="0" i="0" u="none" strike="noStrike" cap="none">
                  <a:solidFill>
                    <a:schemeClr val="dk1"/>
                  </a:solidFill>
                  <a:latin typeface="Raleway"/>
                  <a:ea typeface="Raleway"/>
                  <a:cs typeface="Raleway"/>
                  <a:sym typeface="Raleway"/>
                </a:rPr>
                <a:t>Strengthens the heart and lungs.</a:t>
              </a:r>
              <a:endParaRPr sz="1200" b="0" i="0" u="none" strike="noStrike" cap="none">
                <a:solidFill>
                  <a:schemeClr val="dk1"/>
                </a:solidFill>
                <a:latin typeface="Raleway"/>
                <a:ea typeface="Raleway"/>
                <a:cs typeface="Raleway"/>
                <a:sym typeface="Raleway"/>
              </a:endParaRPr>
            </a:p>
          </p:txBody>
        </p:sp>
      </p:grpSp>
      <p:sp>
        <p:nvSpPr>
          <p:cNvPr id="762" name="Google Shape;762;p34"/>
          <p:cNvSpPr txBox="1"/>
          <p:nvPr/>
        </p:nvSpPr>
        <p:spPr>
          <a:xfrm>
            <a:off x="431425" y="625250"/>
            <a:ext cx="83253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CARDIO TIME!</a:t>
            </a:r>
            <a:endParaRPr sz="2300" b="1" i="0" u="none" strike="noStrike" cap="none">
              <a:solidFill>
                <a:schemeClr val="dk1"/>
              </a:solidFill>
              <a:latin typeface="Oswald"/>
              <a:ea typeface="Oswald"/>
              <a:cs typeface="Oswald"/>
              <a:sym typeface="Oswald"/>
            </a:endParaRPr>
          </a:p>
        </p:txBody>
      </p:sp>
      <p:grpSp>
        <p:nvGrpSpPr>
          <p:cNvPr id="763" name="Google Shape;763;p34"/>
          <p:cNvGrpSpPr/>
          <p:nvPr/>
        </p:nvGrpSpPr>
        <p:grpSpPr>
          <a:xfrm>
            <a:off x="2170024" y="2120194"/>
            <a:ext cx="1529516" cy="743306"/>
            <a:chOff x="5944038" y="4114359"/>
            <a:chExt cx="1941504" cy="358272"/>
          </a:xfrm>
        </p:grpSpPr>
        <p:sp>
          <p:nvSpPr>
            <p:cNvPr id="764" name="Google Shape;764;p34"/>
            <p:cNvSpPr/>
            <p:nvPr/>
          </p:nvSpPr>
          <p:spPr>
            <a:xfrm>
              <a:off x="5944038" y="4136631"/>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Raleway"/>
                <a:ea typeface="Raleway"/>
                <a:cs typeface="Raleway"/>
                <a:sym typeface="Raleway"/>
              </a:endParaRPr>
            </a:p>
          </p:txBody>
        </p:sp>
        <p:sp>
          <p:nvSpPr>
            <p:cNvPr id="765" name="Google Shape;765;p34"/>
            <p:cNvSpPr/>
            <p:nvPr/>
          </p:nvSpPr>
          <p:spPr>
            <a:xfrm>
              <a:off x="6006942" y="4114359"/>
              <a:ext cx="1878600" cy="3360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200" b="0" i="0" u="none" strike="noStrike" cap="none">
                  <a:solidFill>
                    <a:schemeClr val="dk1"/>
                  </a:solidFill>
                  <a:latin typeface="Raleway"/>
                  <a:ea typeface="Raleway"/>
                  <a:cs typeface="Raleway"/>
                  <a:sym typeface="Raleway"/>
                </a:rPr>
                <a:t>Burns</a:t>
              </a:r>
              <a:endParaRPr sz="1200" b="0" i="0" u="none" strike="noStrike" cap="none">
                <a:solidFill>
                  <a:schemeClr val="dk1"/>
                </a:solidFill>
                <a:latin typeface="Raleway"/>
                <a:ea typeface="Raleway"/>
                <a:cs typeface="Raleway"/>
                <a:sym typeface="Raleway"/>
              </a:endParaRPr>
            </a:p>
            <a:p>
              <a:pPr marL="0" marR="0" lvl="0" indent="0" algn="ctr" rtl="0">
                <a:lnSpc>
                  <a:spcPct val="115000"/>
                </a:lnSpc>
                <a:spcBef>
                  <a:spcPts val="0"/>
                </a:spcBef>
                <a:spcAft>
                  <a:spcPts val="0"/>
                </a:spcAft>
                <a:buClr>
                  <a:srgbClr val="000000"/>
                </a:buClr>
                <a:buSzPts val="1200"/>
                <a:buFont typeface="Arial"/>
                <a:buNone/>
              </a:pPr>
              <a:r>
                <a:rPr lang="en" sz="1200" b="0" i="0" u="none" strike="noStrike" cap="none">
                  <a:solidFill>
                    <a:schemeClr val="dk1"/>
                  </a:solidFill>
                  <a:latin typeface="Raleway"/>
                  <a:ea typeface="Raleway"/>
                  <a:cs typeface="Raleway"/>
                  <a:sym typeface="Raleway"/>
                </a:rPr>
                <a:t>calories.</a:t>
              </a:r>
              <a:endParaRPr sz="1200" b="0" i="0" u="none" strike="noStrike" cap="none">
                <a:solidFill>
                  <a:schemeClr val="dk1"/>
                </a:solidFill>
                <a:latin typeface="Raleway"/>
                <a:ea typeface="Raleway"/>
                <a:cs typeface="Raleway"/>
                <a:sym typeface="Raleway"/>
              </a:endParaRPr>
            </a:p>
          </p:txBody>
        </p:sp>
      </p:grpSp>
      <p:grpSp>
        <p:nvGrpSpPr>
          <p:cNvPr id="766" name="Google Shape;766;p34"/>
          <p:cNvGrpSpPr/>
          <p:nvPr/>
        </p:nvGrpSpPr>
        <p:grpSpPr>
          <a:xfrm>
            <a:off x="3829224" y="2120194"/>
            <a:ext cx="1529516" cy="743306"/>
            <a:chOff x="5944038" y="4114359"/>
            <a:chExt cx="1941504" cy="358272"/>
          </a:xfrm>
        </p:grpSpPr>
        <p:sp>
          <p:nvSpPr>
            <p:cNvPr id="767" name="Google Shape;767;p34"/>
            <p:cNvSpPr/>
            <p:nvPr/>
          </p:nvSpPr>
          <p:spPr>
            <a:xfrm>
              <a:off x="5944038" y="4136631"/>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Raleway"/>
                <a:ea typeface="Raleway"/>
                <a:cs typeface="Raleway"/>
                <a:sym typeface="Raleway"/>
              </a:endParaRPr>
            </a:p>
          </p:txBody>
        </p:sp>
        <p:sp>
          <p:nvSpPr>
            <p:cNvPr id="768" name="Google Shape;768;p34"/>
            <p:cNvSpPr/>
            <p:nvPr/>
          </p:nvSpPr>
          <p:spPr>
            <a:xfrm>
              <a:off x="6006942" y="4114359"/>
              <a:ext cx="1878600" cy="3360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r>
                <a:rPr lang="en" sz="1200" b="0" i="0" u="none" strike="noStrike" cap="none">
                  <a:solidFill>
                    <a:schemeClr val="dk1"/>
                  </a:solidFill>
                  <a:latin typeface="Raleway"/>
                  <a:ea typeface="Raleway"/>
                  <a:cs typeface="Raleway"/>
                  <a:sym typeface="Raleway"/>
                </a:rPr>
                <a:t>Improves energy levels.</a:t>
              </a:r>
              <a:endParaRPr sz="1200" b="0" i="0" u="none" strike="noStrike" cap="none">
                <a:solidFill>
                  <a:schemeClr val="dk1"/>
                </a:solidFill>
                <a:latin typeface="Raleway"/>
                <a:ea typeface="Raleway"/>
                <a:cs typeface="Raleway"/>
                <a:sym typeface="Raleway"/>
              </a:endParaRPr>
            </a:p>
          </p:txBody>
        </p:sp>
      </p:grpSp>
      <p:grpSp>
        <p:nvGrpSpPr>
          <p:cNvPr id="769" name="Google Shape;769;p34"/>
          <p:cNvGrpSpPr/>
          <p:nvPr/>
        </p:nvGrpSpPr>
        <p:grpSpPr>
          <a:xfrm>
            <a:off x="5488424" y="2120194"/>
            <a:ext cx="1529516" cy="743306"/>
            <a:chOff x="5944038" y="4114359"/>
            <a:chExt cx="1941504" cy="358272"/>
          </a:xfrm>
        </p:grpSpPr>
        <p:sp>
          <p:nvSpPr>
            <p:cNvPr id="770" name="Google Shape;770;p34"/>
            <p:cNvSpPr/>
            <p:nvPr/>
          </p:nvSpPr>
          <p:spPr>
            <a:xfrm>
              <a:off x="5944038" y="4136631"/>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Raleway"/>
                <a:ea typeface="Raleway"/>
                <a:cs typeface="Raleway"/>
                <a:sym typeface="Raleway"/>
              </a:endParaRPr>
            </a:p>
          </p:txBody>
        </p:sp>
        <p:sp>
          <p:nvSpPr>
            <p:cNvPr id="771" name="Google Shape;771;p34"/>
            <p:cNvSpPr/>
            <p:nvPr/>
          </p:nvSpPr>
          <p:spPr>
            <a:xfrm>
              <a:off x="6006942" y="4114359"/>
              <a:ext cx="1878600" cy="3360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r>
                <a:rPr lang="en" sz="1200" b="0" i="0" u="none" strike="noStrike" cap="none">
                  <a:solidFill>
                    <a:schemeClr val="dk1"/>
                  </a:solidFill>
                  <a:latin typeface="Raleway"/>
                  <a:ea typeface="Raleway"/>
                  <a:cs typeface="Raleway"/>
                  <a:sym typeface="Raleway"/>
                </a:rPr>
                <a:t>Puts you in a good mood.</a:t>
              </a:r>
              <a:endParaRPr sz="1200" b="0" i="0" u="none" strike="noStrike" cap="none">
                <a:solidFill>
                  <a:schemeClr val="dk1"/>
                </a:solidFill>
                <a:latin typeface="Raleway"/>
                <a:ea typeface="Raleway"/>
                <a:cs typeface="Raleway"/>
                <a:sym typeface="Raleway"/>
              </a:endParaRPr>
            </a:p>
          </p:txBody>
        </p:sp>
      </p:grpSp>
      <p:grpSp>
        <p:nvGrpSpPr>
          <p:cNvPr id="772" name="Google Shape;772;p34"/>
          <p:cNvGrpSpPr/>
          <p:nvPr/>
        </p:nvGrpSpPr>
        <p:grpSpPr>
          <a:xfrm>
            <a:off x="7147624" y="2120194"/>
            <a:ext cx="1529516" cy="743306"/>
            <a:chOff x="5944038" y="4114359"/>
            <a:chExt cx="1941504" cy="358272"/>
          </a:xfrm>
        </p:grpSpPr>
        <p:sp>
          <p:nvSpPr>
            <p:cNvPr id="773" name="Google Shape;773;p34"/>
            <p:cNvSpPr/>
            <p:nvPr/>
          </p:nvSpPr>
          <p:spPr>
            <a:xfrm>
              <a:off x="5944038" y="4136631"/>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Raleway"/>
                <a:ea typeface="Raleway"/>
                <a:cs typeface="Raleway"/>
                <a:sym typeface="Raleway"/>
              </a:endParaRPr>
            </a:p>
          </p:txBody>
        </p:sp>
        <p:sp>
          <p:nvSpPr>
            <p:cNvPr id="774" name="Google Shape;774;p34"/>
            <p:cNvSpPr/>
            <p:nvPr/>
          </p:nvSpPr>
          <p:spPr>
            <a:xfrm>
              <a:off x="6006942" y="4114359"/>
              <a:ext cx="1878600" cy="3360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r>
                <a:rPr lang="en" sz="1200" b="0" i="0" u="none" strike="noStrike" cap="none">
                  <a:solidFill>
                    <a:schemeClr val="dk1"/>
                  </a:solidFill>
                  <a:latin typeface="Raleway"/>
                  <a:ea typeface="Raleway"/>
                  <a:cs typeface="Raleway"/>
                  <a:sym typeface="Raleway"/>
                </a:rPr>
                <a:t>Is good for your mental health.</a:t>
              </a:r>
              <a:endParaRPr sz="1200" b="0" i="0" u="none" strike="noStrike" cap="none">
                <a:solidFill>
                  <a:schemeClr val="dk1"/>
                </a:solidFill>
                <a:latin typeface="Raleway"/>
                <a:ea typeface="Raleway"/>
                <a:cs typeface="Raleway"/>
                <a:sym typeface="Raleway"/>
              </a:endParaRPr>
            </a:p>
          </p:txBody>
        </p:sp>
      </p:grpSp>
      <p:grpSp>
        <p:nvGrpSpPr>
          <p:cNvPr id="775" name="Google Shape;775;p34"/>
          <p:cNvGrpSpPr/>
          <p:nvPr/>
        </p:nvGrpSpPr>
        <p:grpSpPr>
          <a:xfrm>
            <a:off x="2957623" y="1050339"/>
            <a:ext cx="3228827" cy="713336"/>
            <a:chOff x="431425" y="3862974"/>
            <a:chExt cx="3978348" cy="474735"/>
          </a:xfrm>
        </p:grpSpPr>
        <p:sp>
          <p:nvSpPr>
            <p:cNvPr id="776" name="Google Shape;776;p34"/>
            <p:cNvSpPr/>
            <p:nvPr/>
          </p:nvSpPr>
          <p:spPr>
            <a:xfrm>
              <a:off x="431425" y="3894609"/>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endParaRPr sz="1300" b="0" i="0" u="none" strike="noStrike" cap="none">
                <a:solidFill>
                  <a:srgbClr val="000000"/>
                </a:solidFill>
                <a:latin typeface="Raleway SemiBold"/>
                <a:ea typeface="Raleway SemiBold"/>
                <a:cs typeface="Raleway SemiBold"/>
                <a:sym typeface="Raleway SemiBold"/>
              </a:endParaRPr>
            </a:p>
          </p:txBody>
        </p:sp>
        <p:sp>
          <p:nvSpPr>
            <p:cNvPr id="777" name="Google Shape;777;p34"/>
            <p:cNvSpPr/>
            <p:nvPr/>
          </p:nvSpPr>
          <p:spPr>
            <a:xfrm>
              <a:off x="480373" y="38629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500" b="0" i="0" u="none" strike="noStrike" cap="none">
                  <a:solidFill>
                    <a:srgbClr val="000000"/>
                  </a:solidFill>
                  <a:latin typeface="Raleway Medium"/>
                  <a:ea typeface="Raleway Medium"/>
                  <a:cs typeface="Raleway Medium"/>
                  <a:sym typeface="Raleway Medium"/>
                </a:rPr>
                <a:t>What are the benefits of cardiovascular training?</a:t>
              </a:r>
              <a:endParaRPr sz="1500" b="0" i="0" u="none" strike="noStrike" cap="none">
                <a:solidFill>
                  <a:srgbClr val="000000"/>
                </a:solidFill>
                <a:latin typeface="Raleway Medium"/>
                <a:ea typeface="Raleway Medium"/>
                <a:cs typeface="Raleway Medium"/>
                <a:sym typeface="Raleway Medium"/>
              </a:endParaRPr>
            </a:p>
          </p:txBody>
        </p:sp>
      </p:grpSp>
      <p:sp>
        <p:nvSpPr>
          <p:cNvPr id="778" name="Google Shape;778;p34"/>
          <p:cNvSpPr txBox="1"/>
          <p:nvPr/>
        </p:nvSpPr>
        <p:spPr>
          <a:xfrm>
            <a:off x="1005750" y="4299425"/>
            <a:ext cx="7132500" cy="39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Did you know people can get sick less often when they exercise regularly as part of a healthy lifestyle?**</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grpSp>
        <p:nvGrpSpPr>
          <p:cNvPr id="779" name="Google Shape;779;p34"/>
          <p:cNvGrpSpPr/>
          <p:nvPr/>
        </p:nvGrpSpPr>
        <p:grpSpPr>
          <a:xfrm>
            <a:off x="1247475" y="2817300"/>
            <a:ext cx="6747950" cy="1136617"/>
            <a:chOff x="1247475" y="2817300"/>
            <a:chExt cx="6747950" cy="1136617"/>
          </a:xfrm>
        </p:grpSpPr>
        <p:grpSp>
          <p:nvGrpSpPr>
            <p:cNvPr id="780" name="Google Shape;780;p34"/>
            <p:cNvGrpSpPr/>
            <p:nvPr/>
          </p:nvGrpSpPr>
          <p:grpSpPr>
            <a:xfrm>
              <a:off x="1535201" y="3420756"/>
              <a:ext cx="6099735" cy="533161"/>
              <a:chOff x="448391" y="3862974"/>
              <a:chExt cx="3961382" cy="494675"/>
            </a:xfrm>
          </p:grpSpPr>
          <p:sp>
            <p:nvSpPr>
              <p:cNvPr id="781" name="Google Shape;781;p34"/>
              <p:cNvSpPr/>
              <p:nvPr/>
            </p:nvSpPr>
            <p:spPr>
              <a:xfrm>
                <a:off x="448391" y="3914549"/>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endParaRPr sz="1300" b="0" i="0" u="none" strike="noStrike" cap="none">
                  <a:solidFill>
                    <a:srgbClr val="000000"/>
                  </a:solidFill>
                  <a:latin typeface="Raleway SemiBold"/>
                  <a:ea typeface="Raleway SemiBold"/>
                  <a:cs typeface="Raleway SemiBold"/>
                  <a:sym typeface="Raleway SemiBold"/>
                </a:endParaRPr>
              </a:p>
            </p:txBody>
          </p:sp>
          <p:sp>
            <p:nvSpPr>
              <p:cNvPr id="782" name="Google Shape;782;p34"/>
              <p:cNvSpPr/>
              <p:nvPr/>
            </p:nvSpPr>
            <p:spPr>
              <a:xfrm>
                <a:off x="480373" y="38629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200" b="0" i="0" u="none" strike="noStrike" cap="none">
                    <a:solidFill>
                      <a:srgbClr val="000000"/>
                    </a:solidFill>
                    <a:latin typeface="Raleway"/>
                    <a:ea typeface="Raleway"/>
                    <a:cs typeface="Raleway"/>
                    <a:sym typeface="Raleway"/>
                  </a:rPr>
                  <a:t> All of these will help with fitness and help to improve performance for all sports.</a:t>
                </a:r>
                <a:endParaRPr sz="1200" b="0" i="0" u="none" strike="noStrike" cap="none">
                  <a:solidFill>
                    <a:srgbClr val="000000"/>
                  </a:solidFill>
                  <a:latin typeface="Raleway"/>
                  <a:ea typeface="Raleway"/>
                  <a:cs typeface="Raleway"/>
                  <a:sym typeface="Raleway"/>
                </a:endParaRPr>
              </a:p>
            </p:txBody>
          </p:sp>
        </p:grpSp>
        <p:cxnSp>
          <p:nvCxnSpPr>
            <p:cNvPr id="783" name="Google Shape;783;p34"/>
            <p:cNvCxnSpPr/>
            <p:nvPr/>
          </p:nvCxnSpPr>
          <p:spPr>
            <a:xfrm>
              <a:off x="1247475" y="2878206"/>
              <a:ext cx="1017000" cy="593700"/>
            </a:xfrm>
            <a:prstGeom prst="straightConnector1">
              <a:avLst/>
            </a:prstGeom>
            <a:noFill/>
            <a:ln w="9525" cap="flat" cmpd="sng">
              <a:solidFill>
                <a:schemeClr val="dk1"/>
              </a:solidFill>
              <a:prstDash val="solid"/>
              <a:round/>
              <a:headEnd type="none" w="sm" len="sm"/>
              <a:tailEnd type="triangle" w="med" len="med"/>
            </a:ln>
          </p:spPr>
        </p:cxnSp>
        <p:cxnSp>
          <p:nvCxnSpPr>
            <p:cNvPr id="784" name="Google Shape;784;p34"/>
            <p:cNvCxnSpPr/>
            <p:nvPr/>
          </p:nvCxnSpPr>
          <p:spPr>
            <a:xfrm>
              <a:off x="2957617" y="2878206"/>
              <a:ext cx="596100" cy="571800"/>
            </a:xfrm>
            <a:prstGeom prst="straightConnector1">
              <a:avLst/>
            </a:prstGeom>
            <a:noFill/>
            <a:ln w="9525" cap="flat" cmpd="sng">
              <a:solidFill>
                <a:schemeClr val="dk1"/>
              </a:solidFill>
              <a:prstDash val="solid"/>
              <a:round/>
              <a:headEnd type="none" w="sm" len="sm"/>
              <a:tailEnd type="triangle" w="med" len="med"/>
            </a:ln>
          </p:spPr>
        </p:cxnSp>
        <p:cxnSp>
          <p:nvCxnSpPr>
            <p:cNvPr id="785" name="Google Shape;785;p34"/>
            <p:cNvCxnSpPr/>
            <p:nvPr/>
          </p:nvCxnSpPr>
          <p:spPr>
            <a:xfrm>
              <a:off x="4618755" y="2817300"/>
              <a:ext cx="5400" cy="618000"/>
            </a:xfrm>
            <a:prstGeom prst="straightConnector1">
              <a:avLst/>
            </a:prstGeom>
            <a:noFill/>
            <a:ln w="9525" cap="flat" cmpd="sng">
              <a:solidFill>
                <a:schemeClr val="dk1"/>
              </a:solidFill>
              <a:prstDash val="solid"/>
              <a:round/>
              <a:headEnd type="none" w="sm" len="sm"/>
              <a:tailEnd type="triangle" w="med" len="med"/>
            </a:ln>
          </p:spPr>
        </p:cxnSp>
        <p:cxnSp>
          <p:nvCxnSpPr>
            <p:cNvPr id="786" name="Google Shape;786;p34"/>
            <p:cNvCxnSpPr/>
            <p:nvPr/>
          </p:nvCxnSpPr>
          <p:spPr>
            <a:xfrm flipH="1">
              <a:off x="6978425" y="2878206"/>
              <a:ext cx="1017000" cy="593700"/>
            </a:xfrm>
            <a:prstGeom prst="straightConnector1">
              <a:avLst/>
            </a:prstGeom>
            <a:noFill/>
            <a:ln w="9525" cap="flat" cmpd="sng">
              <a:solidFill>
                <a:schemeClr val="dk1"/>
              </a:solidFill>
              <a:prstDash val="solid"/>
              <a:round/>
              <a:headEnd type="none" w="sm" len="sm"/>
              <a:tailEnd type="triangle" w="med" len="med"/>
            </a:ln>
          </p:spPr>
        </p:cxnSp>
        <p:cxnSp>
          <p:nvCxnSpPr>
            <p:cNvPr id="787" name="Google Shape;787;p34"/>
            <p:cNvCxnSpPr/>
            <p:nvPr/>
          </p:nvCxnSpPr>
          <p:spPr>
            <a:xfrm flipH="1">
              <a:off x="5689183" y="2878206"/>
              <a:ext cx="596100" cy="571800"/>
            </a:xfrm>
            <a:prstGeom prst="straightConnector1">
              <a:avLst/>
            </a:prstGeom>
            <a:noFill/>
            <a:ln w="9525" cap="flat" cmpd="sng">
              <a:solidFill>
                <a:schemeClr val="dk1"/>
              </a:solidFill>
              <a:prstDash val="solid"/>
              <a:round/>
              <a:headEnd type="none" w="sm" len="sm"/>
              <a:tailEnd type="triangle" w="med" len="med"/>
            </a:ln>
          </p:spPr>
        </p:cxnSp>
      </p:grpSp>
      <p:sp>
        <p:nvSpPr>
          <p:cNvPr id="788" name="Google Shape;788;p34"/>
          <p:cNvSpPr txBox="1"/>
          <p:nvPr/>
        </p:nvSpPr>
        <p:spPr>
          <a:xfrm>
            <a:off x="251925" y="4873125"/>
            <a:ext cx="7466400" cy="27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 sz="600" b="0" i="1" u="none" strike="noStrike" cap="none">
                <a:solidFill>
                  <a:srgbClr val="1F1F1F"/>
                </a:solidFill>
                <a:highlight>
                  <a:schemeClr val="lt1"/>
                </a:highlight>
                <a:latin typeface="Mulish"/>
                <a:ea typeface="Mulish"/>
                <a:cs typeface="Mulish"/>
                <a:sym typeface="Mulish"/>
              </a:rPr>
              <a:t>** Reference: </a:t>
            </a:r>
            <a:r>
              <a:rPr lang="en" sz="600" b="0" i="1" u="sng" strike="noStrike" cap="none">
                <a:solidFill>
                  <a:schemeClr val="accent1"/>
                </a:solidFill>
                <a:highlight>
                  <a:schemeClr val="lt1"/>
                </a:highlight>
                <a:latin typeface="Mulish"/>
                <a:ea typeface="Mulish"/>
                <a:cs typeface="Mulish"/>
                <a:sym typeface="Mulish"/>
                <a:hlinkClick r:id="rId3">
                  <a:extLst>
                    <a:ext uri="{A12FA001-AC4F-418D-AE19-62706E023703}">
                      <ahyp:hlinkClr xmlns:ahyp="http://schemas.microsoft.com/office/drawing/2018/hyperlinkcolor" val="tx"/>
                    </a:ext>
                  </a:extLst>
                </a:hlinkClick>
              </a:rPr>
              <a:t>Australian Government Department of Health and Aged Care</a:t>
            </a:r>
            <a:r>
              <a:rPr lang="en" sz="600" b="0" i="1" u="sng" strike="noStrike" cap="none">
                <a:solidFill>
                  <a:schemeClr val="accent1"/>
                </a:solidFill>
                <a:highlight>
                  <a:schemeClr val="lt1"/>
                </a:highlight>
                <a:latin typeface="Mulish"/>
                <a:ea typeface="Mulish"/>
                <a:cs typeface="Mulish"/>
                <a:sym typeface="Mulish"/>
              </a:rPr>
              <a:t>; </a:t>
            </a:r>
            <a:r>
              <a:rPr lang="en" sz="600" b="0" i="1" u="sng" strike="noStrike" cap="none">
                <a:solidFill>
                  <a:schemeClr val="accent1"/>
                </a:solidFill>
                <a:highlight>
                  <a:schemeClr val="lt1"/>
                </a:highlight>
                <a:latin typeface="Mulish"/>
                <a:ea typeface="Mulish"/>
                <a:cs typeface="Mulish"/>
                <a:sym typeface="Mulish"/>
                <a:hlinkClick r:id="rId4">
                  <a:extLst>
                    <a:ext uri="{A12FA001-AC4F-418D-AE19-62706E023703}">
                      <ahyp:hlinkClr xmlns:ahyp="http://schemas.microsoft.com/office/drawing/2018/hyperlinkcolor" val="tx"/>
                    </a:ext>
                  </a:extLst>
                </a:hlinkClick>
              </a:rPr>
              <a:t>Better Health Channel - Victoria State Government Department of Health</a:t>
            </a:r>
            <a:endParaRPr sz="600" b="0" i="1" u="sng" strike="noStrike" cap="none">
              <a:solidFill>
                <a:schemeClr val="accent1"/>
              </a:solidFill>
              <a:highlight>
                <a:schemeClr val="lt1"/>
              </a:highlight>
              <a:latin typeface="Mulish"/>
              <a:ea typeface="Mulish"/>
              <a:cs typeface="Mulish"/>
              <a:sym typeface="Mulish"/>
            </a:endParaRPr>
          </a:p>
        </p:txBody>
      </p:sp>
      <p:pic>
        <p:nvPicPr>
          <p:cNvPr id="789" name="Google Shape;789;p3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307353" y="765201"/>
            <a:ext cx="1369797" cy="1340301"/>
          </a:xfrm>
          <a:prstGeom prst="rect">
            <a:avLst/>
          </a:prstGeom>
          <a:noFill/>
          <a:ln>
            <a:noFill/>
          </a:ln>
        </p:spPr>
      </p:pic>
      <p:pic>
        <p:nvPicPr>
          <p:cNvPr id="790" name="Google Shape;790;p3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275800" y="675500"/>
            <a:ext cx="367200" cy="3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78"/>
                                        </p:tgtEl>
                                        <p:attrNameLst>
                                          <p:attrName>style.visibility</p:attrName>
                                        </p:attrNameLst>
                                      </p:cBhvr>
                                      <p:to>
                                        <p:strVal val="visible"/>
                                      </p:to>
                                    </p:set>
                                    <p:animEffect transition="in" filter="fade">
                                      <p:cBhvr>
                                        <p:cTn id="31" dur="1000"/>
                                        <p:tgtEl>
                                          <p:spTgt spid="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35"/>
          <p:cNvSpPr txBox="1"/>
          <p:nvPr/>
        </p:nvSpPr>
        <p:spPr>
          <a:xfrm>
            <a:off x="1549099" y="7675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THINK PAIR SHARE</a:t>
            </a:r>
            <a:endParaRPr sz="3600" b="1" i="0" u="none" strike="noStrike" cap="none">
              <a:solidFill>
                <a:schemeClr val="dk1"/>
              </a:solidFill>
              <a:latin typeface="Oswald"/>
              <a:ea typeface="Oswald"/>
              <a:cs typeface="Oswald"/>
              <a:sym typeface="Oswald"/>
            </a:endParaRPr>
          </a:p>
        </p:txBody>
      </p:sp>
      <p:sp>
        <p:nvSpPr>
          <p:cNvPr id="796" name="Google Shape;796;p35"/>
          <p:cNvSpPr txBox="1"/>
          <p:nvPr/>
        </p:nvSpPr>
        <p:spPr>
          <a:xfrm>
            <a:off x="1586849" y="74347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THINK PAIR SHARE</a:t>
            </a:r>
            <a:endParaRPr sz="3600" b="1" i="0" u="none" strike="noStrike" cap="none">
              <a:solidFill>
                <a:schemeClr val="lt1"/>
              </a:solidFill>
              <a:latin typeface="Oswald"/>
              <a:ea typeface="Oswald"/>
              <a:cs typeface="Oswald"/>
              <a:sym typeface="Oswald"/>
            </a:endParaRPr>
          </a:p>
        </p:txBody>
      </p:sp>
      <p:pic>
        <p:nvPicPr>
          <p:cNvPr id="797" name="Google Shape;797;p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488459" flipH="1">
            <a:off x="97278" y="418675"/>
            <a:ext cx="896425" cy="1053575"/>
          </a:xfrm>
          <a:prstGeom prst="rect">
            <a:avLst/>
          </a:prstGeom>
          <a:noFill/>
          <a:ln>
            <a:noFill/>
          </a:ln>
        </p:spPr>
      </p:pic>
      <p:grpSp>
        <p:nvGrpSpPr>
          <p:cNvPr id="798" name="Google Shape;798;p35"/>
          <p:cNvGrpSpPr/>
          <p:nvPr/>
        </p:nvGrpSpPr>
        <p:grpSpPr>
          <a:xfrm>
            <a:off x="2297201" y="1530490"/>
            <a:ext cx="4854301" cy="796785"/>
            <a:chOff x="2477663" y="1668665"/>
            <a:chExt cx="4491812" cy="1141853"/>
          </a:xfrm>
        </p:grpSpPr>
        <p:sp>
          <p:nvSpPr>
            <p:cNvPr id="799" name="Google Shape;799;p35"/>
            <p:cNvSpPr/>
            <p:nvPr/>
          </p:nvSpPr>
          <p:spPr>
            <a:xfrm>
              <a:off x="2477663" y="1736818"/>
              <a:ext cx="4434300" cy="10737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800" name="Google Shape;800;p35"/>
            <p:cNvSpPr/>
            <p:nvPr/>
          </p:nvSpPr>
          <p:spPr>
            <a:xfrm>
              <a:off x="2535175" y="1668665"/>
              <a:ext cx="4434300" cy="10737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700" b="0" i="0" u="none" strike="noStrike" cap="none">
                  <a:solidFill>
                    <a:schemeClr val="dk1"/>
                  </a:solidFill>
                  <a:latin typeface="Raleway Medium"/>
                  <a:ea typeface="Raleway Medium"/>
                  <a:cs typeface="Raleway Medium"/>
                  <a:sym typeface="Raleway Medium"/>
                </a:rPr>
                <a:t>How can using food scraps and worms help us live more sustainably?</a:t>
              </a:r>
              <a:endParaRPr sz="1000" b="0" i="0" u="none" strike="noStrike" cap="none">
                <a:solidFill>
                  <a:schemeClr val="dk1"/>
                </a:solidFill>
                <a:latin typeface="Raleway Medium"/>
                <a:ea typeface="Raleway Medium"/>
                <a:cs typeface="Raleway Medium"/>
                <a:sym typeface="Raleway Medium"/>
              </a:endParaRPr>
            </a:p>
          </p:txBody>
        </p:sp>
      </p:grpSp>
      <p:pic>
        <p:nvPicPr>
          <p:cNvPr id="801" name="Google Shape;801;p3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6775" y="273825"/>
            <a:ext cx="2413975" cy="4869673"/>
          </a:xfrm>
          <a:prstGeom prst="rect">
            <a:avLst/>
          </a:prstGeom>
          <a:noFill/>
          <a:ln>
            <a:noFill/>
          </a:ln>
        </p:spPr>
      </p:pic>
      <p:pic>
        <p:nvPicPr>
          <p:cNvPr id="802" name="Google Shape;802;p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433275" y="3243400"/>
            <a:ext cx="1158575" cy="1124975"/>
          </a:xfrm>
          <a:prstGeom prst="rect">
            <a:avLst/>
          </a:prstGeom>
          <a:noFill/>
          <a:ln>
            <a:noFill/>
          </a:ln>
        </p:spPr>
      </p:pic>
      <p:sp>
        <p:nvSpPr>
          <p:cNvPr id="803" name="Google Shape;803;p35"/>
          <p:cNvSpPr/>
          <p:nvPr/>
        </p:nvSpPr>
        <p:spPr>
          <a:xfrm>
            <a:off x="2297199" y="2517062"/>
            <a:ext cx="4756200" cy="1923300"/>
          </a:xfrm>
          <a:prstGeom prst="roundRect">
            <a:avLst>
              <a:gd name="adj" fmla="val 6132"/>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804" name="Google Shape;804;p35"/>
          <p:cNvSpPr/>
          <p:nvPr/>
        </p:nvSpPr>
        <p:spPr>
          <a:xfrm>
            <a:off x="2355374" y="2425264"/>
            <a:ext cx="4796100" cy="1950900"/>
          </a:xfrm>
          <a:prstGeom prst="roundRect">
            <a:avLst>
              <a:gd name="adj" fmla="val 6875"/>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274320" marR="0" lvl="0" indent="-137160" algn="l" rtl="0">
              <a:lnSpc>
                <a:spcPct val="100000"/>
              </a:lnSpc>
              <a:spcBef>
                <a:spcPts val="0"/>
              </a:spcBef>
              <a:spcAft>
                <a:spcPts val="0"/>
              </a:spcAft>
              <a:buClr>
                <a:srgbClr val="000000"/>
              </a:buClr>
              <a:buSzPts val="800"/>
              <a:buFont typeface="Raleway"/>
              <a:buNone/>
            </a:pPr>
            <a:endParaRPr sz="1000" b="0" i="0" u="none" strike="noStrike" cap="none">
              <a:solidFill>
                <a:srgbClr val="000000"/>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aphicFrame>
        <p:nvGraphicFramePr>
          <p:cNvPr id="96" name="Google Shape;96;p4"/>
          <p:cNvGraphicFramePr/>
          <p:nvPr/>
        </p:nvGraphicFramePr>
        <p:xfrm>
          <a:off x="431425" y="1171525"/>
          <a:ext cx="8292200" cy="3413700"/>
        </p:xfrm>
        <a:graphic>
          <a:graphicData uri="http://schemas.openxmlformats.org/drawingml/2006/table">
            <a:tbl>
              <a:tblPr>
                <a:noFill/>
                <a:tableStyleId>{2C06DA1E-7CDB-4331-AD55-4DFDC0C8034A}</a:tableStyleId>
              </a:tblPr>
              <a:tblGrid>
                <a:gridCol w="1289850">
                  <a:extLst>
                    <a:ext uri="{9D8B030D-6E8A-4147-A177-3AD203B41FA5}">
                      <a16:colId xmlns:a16="http://schemas.microsoft.com/office/drawing/2014/main" val="20000"/>
                    </a:ext>
                  </a:extLst>
                </a:gridCol>
                <a:gridCol w="70023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800"/>
                        <a:buFont typeface="Arial"/>
                        <a:buNone/>
                      </a:pPr>
                      <a:r>
                        <a:rPr lang="en" sz="800" b="1" u="sng" strike="noStrike" cap="none">
                          <a:solidFill>
                            <a:srgbClr val="00ABFF"/>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Let’s Bounce</a:t>
                      </a:r>
                      <a:endParaRPr sz="800" u="none" strike="noStrike" cap="none">
                        <a:solidFill>
                          <a:srgbClr val="00ABFF"/>
                        </a:solidFill>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1 football for each student.</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Collections of cones or markers.</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Students spread out in the playing area holding their football.</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Start with students kneeling on the grass with their football in their laps (backside resting on their heels).</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Everyone tries bouncing the ball on the grass in front of them.</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Straighten up while still kneeling and bounce the football. Try only kneeling on one knee.</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Now crouch and bounce.</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Next try walking around while bouncing the football. </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Move from walking to a jog and finally, running while bouncing the football.</a:t>
                      </a:r>
                      <a:endParaRPr sz="800" u="none" strike="noStrike" cap="none">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endParaRPr sz="80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Raleway Medium"/>
                          <a:ea typeface="Raleway Medium"/>
                          <a:cs typeface="Raleway Medium"/>
                          <a:sym typeface="Raleway Medium"/>
                        </a:rPr>
                        <a:t>Modified version</a:t>
                      </a:r>
                      <a:endParaRPr sz="800" u="none" strike="noStrike" cap="none">
                        <a:solidFill>
                          <a:schemeClr val="dk1"/>
                        </a:solidFill>
                        <a:latin typeface="Raleway Medium"/>
                        <a:ea typeface="Raleway Medium"/>
                        <a:cs typeface="Raleway Medium"/>
                        <a:sym typeface="Raleway Medium"/>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solidFill>
                            <a:schemeClr val="dk1"/>
                          </a:solidFill>
                          <a:latin typeface="Raleway"/>
                          <a:ea typeface="Raleway"/>
                          <a:cs typeface="Raleway"/>
                          <a:sym typeface="Raleway"/>
                        </a:rPr>
                        <a:t>Depending on the students ability only do the initial simplified bouncing activities.</a:t>
                      </a:r>
                      <a:endParaRPr sz="800"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Raleway"/>
                          <a:ea typeface="Raleway"/>
                          <a:cs typeface="Raleway"/>
                          <a:sym typeface="Raleway"/>
                        </a:rPr>
                        <a:t>Foosball</a:t>
                      </a:r>
                      <a:endParaRPr sz="800" b="1"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12 cones.</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Use the cones to create two lines across the middle of the activity square. Nominate two students to be taggers on each line.</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The other players all start on one edge of the square, facing the</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taggers.</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When you say ‘Go’, players try to run to the other end zone. The taggers can only move side to side along their lines, not backwards or forwards. If they tag a player, that player joins them on that line and becomes a tagger.</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Taggers can’t overtake each other along their line – their position is fixed like the figures on a Foosball table.</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Once they start to run, runners must keep moving forwards, and cannot go backwards.</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Once everyone is tagged, choose new taggers and start again</a:t>
                      </a:r>
                      <a:endParaRPr sz="800" u="none" strike="noStrike" cap="none">
                        <a:solidFill>
                          <a:schemeClr val="dk1"/>
                        </a:solidFill>
                        <a:latin typeface="Raleway"/>
                        <a:ea typeface="Raleway"/>
                        <a:cs typeface="Raleway"/>
                        <a:sym typeface="Raleway"/>
                      </a:endParaRPr>
                    </a:p>
                    <a:p>
                      <a:pPr marL="457200" marR="0" lvl="0" indent="0" algn="l" rtl="0">
                        <a:lnSpc>
                          <a:spcPct val="100000"/>
                        </a:lnSpc>
                        <a:spcBef>
                          <a:spcPts val="0"/>
                        </a:spcBef>
                        <a:spcAft>
                          <a:spcPts val="0"/>
                        </a:spcAft>
                        <a:buClr>
                          <a:srgbClr val="000000"/>
                        </a:buClr>
                        <a:buSzPts val="800"/>
                        <a:buFont typeface="Arial"/>
                        <a:buNone/>
                      </a:pPr>
                      <a:endParaRPr sz="80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Raleway Medium"/>
                          <a:ea typeface="Raleway Medium"/>
                          <a:cs typeface="Raleway Medium"/>
                          <a:sym typeface="Raleway Medium"/>
                        </a:rPr>
                        <a:t>Modified version</a:t>
                      </a:r>
                      <a:endParaRPr sz="800" u="none" strike="noStrike" cap="none">
                        <a:solidFill>
                          <a:schemeClr val="dk1"/>
                        </a:solidFill>
                        <a:latin typeface="Raleway Medium"/>
                        <a:ea typeface="Raleway Medium"/>
                        <a:cs typeface="Raleway Medium"/>
                        <a:sym typeface="Raleway Medium"/>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Start half the players at the opposite end zone to have the game flowing both ways.</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Give the ‘attackers’ a ball to carry while moving from one end to the other. Then add bounces when they reach the end zone.</a:t>
                      </a:r>
                      <a:endParaRPr sz="800" u="none" strike="noStrike" cap="none">
                        <a:solidFill>
                          <a:schemeClr val="dk1"/>
                        </a:solidFill>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97" name="Google Shape;97;p4"/>
          <p:cNvSpPr txBox="1"/>
          <p:nvPr/>
        </p:nvSpPr>
        <p:spPr>
          <a:xfrm>
            <a:off x="431425" y="625250"/>
            <a:ext cx="5562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chemeClr val="dk1"/>
              </a:buClr>
              <a:buSzPts val="1100"/>
              <a:buFont typeface="Arial"/>
              <a:buNone/>
            </a:pPr>
            <a:r>
              <a:rPr lang="en" sz="2300" b="1" i="0" u="none" strike="noStrike" cap="none">
                <a:solidFill>
                  <a:schemeClr val="dk1"/>
                </a:solidFill>
                <a:latin typeface="Oswald"/>
                <a:ea typeface="Oswald"/>
                <a:cs typeface="Oswald"/>
                <a:sym typeface="Oswald"/>
              </a:rPr>
              <a:t>AUSTRALIAN RULES FOOTBALL BALL SKILLS</a:t>
            </a:r>
            <a:endParaRPr sz="2300" b="1" i="0" u="none" strike="noStrike" cap="none">
              <a:solidFill>
                <a:schemeClr val="dk1"/>
              </a:solidFill>
              <a:latin typeface="Oswald"/>
              <a:ea typeface="Oswald"/>
              <a:cs typeface="Oswald"/>
              <a:sym typeface="Oswald"/>
            </a:endParaRPr>
          </a:p>
          <a:p>
            <a:pPr marL="9144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Oswald"/>
              <a:ea typeface="Oswald"/>
              <a:cs typeface="Oswald"/>
              <a:sym typeface="Oswald"/>
            </a:endParaRPr>
          </a:p>
        </p:txBody>
      </p:sp>
      <p:pic>
        <p:nvPicPr>
          <p:cNvPr id="98" name="Google Shape;98;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35525" y="1505875"/>
            <a:ext cx="1542577" cy="14334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6"/>
          <p:cNvSpPr txBox="1"/>
          <p:nvPr/>
        </p:nvSpPr>
        <p:spPr>
          <a:xfrm>
            <a:off x="431425" y="625250"/>
            <a:ext cx="83253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WORM FARM TOUR</a:t>
            </a:r>
            <a:endParaRPr sz="2300" b="1" i="0" u="none" strike="noStrike" cap="none">
              <a:solidFill>
                <a:schemeClr val="dk1"/>
              </a:solidFill>
              <a:latin typeface="Oswald"/>
              <a:ea typeface="Oswald"/>
              <a:cs typeface="Oswald"/>
              <a:sym typeface="Oswald"/>
            </a:endParaRPr>
          </a:p>
        </p:txBody>
      </p:sp>
      <p:pic>
        <p:nvPicPr>
          <p:cNvPr id="810" name="Google Shape;810;p36" descr="Watch #GardeningAustraliaJr episodes on ABC Kids and ABC iview👉 https://iview.abc.net.au/show/gardening-australia-junior&#10;&#10;Gardening guru #Costa Georgiadis guides the next generation of junior green thumbs through the wonderous world of gardening 🦋🌳  @GardeningAustralia  #GardeningAustralia &#10;___________________________________________&#10;&#10;ABC Kids is Australia's most trusted, safe and fun destination for preschool children. Learn, play and explore with us!&#10;&#10;WATCH MORE ABC KIDS 👉 https://iview.abc.net.au/channel/abc4kids&#10;VISIT US AT 👉 https://www.abc.net.au/abckids/" title="Worm farm tour | Gardening Australia Junior">
            <a:hlinkClick r:id="rId3"/>
          </p:cNvPr>
          <p:cNvPicPr preferRelativeResize="0"/>
          <p:nvPr/>
        </p:nvPicPr>
        <p:blipFill rotWithShape="1">
          <a:blip r:embed="rId4">
            <a:alphaModFix/>
          </a:blip>
          <a:srcRect/>
          <a:stretch/>
        </p:blipFill>
        <p:spPr>
          <a:xfrm>
            <a:off x="541575" y="1264950"/>
            <a:ext cx="5652750" cy="3179675"/>
          </a:xfrm>
          <a:prstGeom prst="rect">
            <a:avLst/>
          </a:prstGeom>
          <a:noFill/>
          <a:ln>
            <a:noFill/>
          </a:ln>
        </p:spPr>
      </p:pic>
      <p:grpSp>
        <p:nvGrpSpPr>
          <p:cNvPr id="811" name="Google Shape;811;p36"/>
          <p:cNvGrpSpPr/>
          <p:nvPr/>
        </p:nvGrpSpPr>
        <p:grpSpPr>
          <a:xfrm>
            <a:off x="6372084" y="1363001"/>
            <a:ext cx="2351380" cy="499575"/>
            <a:chOff x="399232" y="3858074"/>
            <a:chExt cx="4010541" cy="499575"/>
          </a:xfrm>
        </p:grpSpPr>
        <p:sp>
          <p:nvSpPr>
            <p:cNvPr id="812" name="Google Shape;812;p36"/>
            <p:cNvSpPr/>
            <p:nvPr/>
          </p:nvSpPr>
          <p:spPr>
            <a:xfrm>
              <a:off x="399232" y="3914549"/>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813" name="Google Shape;813;p36"/>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Worms let more air and water get into the soil.</a:t>
              </a:r>
              <a:endParaRPr sz="1000" b="0" i="0" u="none" strike="noStrike" cap="none">
                <a:solidFill>
                  <a:srgbClr val="000000"/>
                </a:solidFill>
                <a:latin typeface="Raleway"/>
                <a:ea typeface="Raleway"/>
                <a:cs typeface="Raleway"/>
                <a:sym typeface="Raleway"/>
              </a:endParaRPr>
            </a:p>
          </p:txBody>
        </p:sp>
      </p:grpSp>
      <p:grpSp>
        <p:nvGrpSpPr>
          <p:cNvPr id="814" name="Google Shape;814;p36"/>
          <p:cNvGrpSpPr/>
          <p:nvPr/>
        </p:nvGrpSpPr>
        <p:grpSpPr>
          <a:xfrm>
            <a:off x="6372084" y="2132626"/>
            <a:ext cx="2351380" cy="499575"/>
            <a:chOff x="399232" y="3858074"/>
            <a:chExt cx="4010541" cy="499575"/>
          </a:xfrm>
        </p:grpSpPr>
        <p:sp>
          <p:nvSpPr>
            <p:cNvPr id="815" name="Google Shape;815;p36"/>
            <p:cNvSpPr/>
            <p:nvPr/>
          </p:nvSpPr>
          <p:spPr>
            <a:xfrm>
              <a:off x="399232" y="3914549"/>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816" name="Google Shape;816;p36"/>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They love eating food scraps. They break this down into compost.</a:t>
              </a:r>
              <a:endParaRPr sz="1000" b="0" i="0" u="none" strike="noStrike" cap="none">
                <a:solidFill>
                  <a:srgbClr val="000000"/>
                </a:solidFill>
                <a:latin typeface="Raleway"/>
                <a:ea typeface="Raleway"/>
                <a:cs typeface="Raleway"/>
                <a:sym typeface="Raleway"/>
              </a:endParaRPr>
            </a:p>
          </p:txBody>
        </p:sp>
      </p:grpSp>
      <p:grpSp>
        <p:nvGrpSpPr>
          <p:cNvPr id="817" name="Google Shape;817;p36"/>
          <p:cNvGrpSpPr/>
          <p:nvPr/>
        </p:nvGrpSpPr>
        <p:grpSpPr>
          <a:xfrm>
            <a:off x="6372076" y="2868140"/>
            <a:ext cx="2351380" cy="648979"/>
            <a:chOff x="399232" y="3858074"/>
            <a:chExt cx="4010541" cy="483195"/>
          </a:xfrm>
        </p:grpSpPr>
        <p:sp>
          <p:nvSpPr>
            <p:cNvPr id="818" name="Google Shape;818;p36"/>
            <p:cNvSpPr/>
            <p:nvPr/>
          </p:nvSpPr>
          <p:spPr>
            <a:xfrm>
              <a:off x="399232" y="3898169"/>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819" name="Google Shape;819;p36"/>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Their poo and wee is full of nutrients which makes the soil healthy.</a:t>
              </a:r>
              <a:endParaRPr sz="1000" b="0" i="0" u="none" strike="noStrike" cap="none">
                <a:solidFill>
                  <a:srgbClr val="000000"/>
                </a:solidFill>
                <a:latin typeface="Raleway"/>
                <a:ea typeface="Raleway"/>
                <a:cs typeface="Raleway"/>
                <a:sym typeface="Raleway"/>
              </a:endParaRPr>
            </a:p>
          </p:txBody>
        </p:sp>
      </p:grpSp>
      <p:grpSp>
        <p:nvGrpSpPr>
          <p:cNvPr id="820" name="Google Shape;820;p36"/>
          <p:cNvGrpSpPr/>
          <p:nvPr/>
        </p:nvGrpSpPr>
        <p:grpSpPr>
          <a:xfrm>
            <a:off x="6372088" y="3753065"/>
            <a:ext cx="2351380" cy="648979"/>
            <a:chOff x="399232" y="3858074"/>
            <a:chExt cx="4010541" cy="483195"/>
          </a:xfrm>
        </p:grpSpPr>
        <p:sp>
          <p:nvSpPr>
            <p:cNvPr id="821" name="Google Shape;821;p36"/>
            <p:cNvSpPr/>
            <p:nvPr/>
          </p:nvSpPr>
          <p:spPr>
            <a:xfrm>
              <a:off x="399232" y="3898169"/>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822" name="Google Shape;822;p36"/>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Worms turn our garden soil into super soil which our fruit and vegetable plants love.</a:t>
              </a:r>
              <a:endParaRPr sz="1000" b="0" i="0" u="none" strike="noStrike" cap="none">
                <a:solidFill>
                  <a:srgbClr val="000000"/>
                </a:solidFill>
                <a:latin typeface="Raleway"/>
                <a:ea typeface="Raleway"/>
                <a:cs typeface="Raleway"/>
                <a:sym typeface="Raleway"/>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11"/>
                                        </p:tgtEl>
                                        <p:attrNameLst>
                                          <p:attrName>style.visibility</p:attrName>
                                        </p:attrNameLst>
                                      </p:cBhvr>
                                      <p:to>
                                        <p:strVal val="visible"/>
                                      </p:to>
                                    </p:set>
                                    <p:anim calcmode="lin" valueType="num">
                                      <p:cBhvr additive="base">
                                        <p:cTn id="7" dur="1"/>
                                        <p:tgtEl>
                                          <p:spTgt spid="81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14"/>
                                        </p:tgtEl>
                                        <p:attrNameLst>
                                          <p:attrName>style.visibility</p:attrName>
                                        </p:attrNameLst>
                                      </p:cBhvr>
                                      <p:to>
                                        <p:strVal val="visible"/>
                                      </p:to>
                                    </p:set>
                                    <p:anim calcmode="lin" valueType="num">
                                      <p:cBhvr additive="base">
                                        <p:cTn id="12" dur="1"/>
                                        <p:tgtEl>
                                          <p:spTgt spid="814"/>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817"/>
                                        </p:tgtEl>
                                        <p:attrNameLst>
                                          <p:attrName>style.visibility</p:attrName>
                                        </p:attrNameLst>
                                      </p:cBhvr>
                                      <p:to>
                                        <p:strVal val="visible"/>
                                      </p:to>
                                    </p:set>
                                    <p:anim calcmode="lin" valueType="num">
                                      <p:cBhvr additive="base">
                                        <p:cTn id="17" dur="1000"/>
                                        <p:tgtEl>
                                          <p:spTgt spid="817"/>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820"/>
                                        </p:tgtEl>
                                        <p:attrNameLst>
                                          <p:attrName>style.visibility</p:attrName>
                                        </p:attrNameLst>
                                      </p:cBhvr>
                                      <p:to>
                                        <p:strVal val="visible"/>
                                      </p:to>
                                    </p:set>
                                    <p:anim calcmode="lin" valueType="num">
                                      <p:cBhvr additive="base">
                                        <p:cTn id="22" dur="1000"/>
                                        <p:tgtEl>
                                          <p:spTgt spid="820"/>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10"/>
                                        </p:tgtEl>
                                        <p:attrNameLst>
                                          <p:attrName>style.visibility</p:attrName>
                                        </p:attrNameLst>
                                      </p:cBhvr>
                                      <p:to>
                                        <p:strVal val="visible"/>
                                      </p:to>
                                    </p:set>
                                    <p:animEffect transition="in" filter="fade">
                                      <p:cBhvr>
                                        <p:cTn id="27" dur="1000"/>
                                        <p:tgtEl>
                                          <p:spTgt spid="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37"/>
          <p:cNvSpPr txBox="1"/>
          <p:nvPr/>
        </p:nvSpPr>
        <p:spPr>
          <a:xfrm>
            <a:off x="431425" y="625250"/>
            <a:ext cx="83253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WORM FARM TOUR</a:t>
            </a:r>
            <a:endParaRPr sz="2300" b="1" i="0" u="none" strike="noStrike" cap="none">
              <a:solidFill>
                <a:schemeClr val="dk1"/>
              </a:solidFill>
              <a:latin typeface="Oswald"/>
              <a:ea typeface="Oswald"/>
              <a:cs typeface="Oswald"/>
              <a:sym typeface="Oswald"/>
            </a:endParaRPr>
          </a:p>
        </p:txBody>
      </p:sp>
      <p:pic>
        <p:nvPicPr>
          <p:cNvPr id="828" name="Google Shape;828;p37" descr="Watch #GardeningAustraliaJr episodes on ABC Kids and ABC iview👉 https://iview.abc.net.au/show/gardening-australia-junior&#10;&#10;Gardening guru #Costa Georgiadis guides the next generation of junior green thumbs through the wonderous world of gardening 🦋🌳  @GardeningAustralia  #GardeningAustralia &#10;___________________________________________&#10;&#10;ABC Kids is Australia's most trusted, safe and fun destination for preschool children. Learn, play and explore with us!&#10;&#10;WATCH MORE ABC KIDS 👉 https://iview.abc.net.au/channel/abc4kids&#10;VISIT US AT 👉 https://www.abc.net.au/abckids/" title="Worm farm tour | Gardening Australia Junior">
            <a:hlinkClick r:id="rId3"/>
          </p:cNvPr>
          <p:cNvPicPr preferRelativeResize="0"/>
          <p:nvPr/>
        </p:nvPicPr>
        <p:blipFill rotWithShape="1">
          <a:blip r:embed="rId4">
            <a:alphaModFix/>
          </a:blip>
          <a:srcRect/>
          <a:stretch/>
        </p:blipFill>
        <p:spPr>
          <a:xfrm>
            <a:off x="541575" y="1264950"/>
            <a:ext cx="5652750" cy="3179675"/>
          </a:xfrm>
          <a:prstGeom prst="rect">
            <a:avLst/>
          </a:prstGeom>
          <a:noFill/>
          <a:ln>
            <a:noFill/>
          </a:ln>
        </p:spPr>
      </p:pic>
      <p:grpSp>
        <p:nvGrpSpPr>
          <p:cNvPr id="829" name="Google Shape;829;p37"/>
          <p:cNvGrpSpPr/>
          <p:nvPr/>
        </p:nvGrpSpPr>
        <p:grpSpPr>
          <a:xfrm>
            <a:off x="6372084" y="1363001"/>
            <a:ext cx="2351380" cy="499575"/>
            <a:chOff x="399232" y="3858074"/>
            <a:chExt cx="4010541" cy="499575"/>
          </a:xfrm>
        </p:grpSpPr>
        <p:sp>
          <p:nvSpPr>
            <p:cNvPr id="830" name="Google Shape;830;p37"/>
            <p:cNvSpPr/>
            <p:nvPr/>
          </p:nvSpPr>
          <p:spPr>
            <a:xfrm>
              <a:off x="399232" y="3914549"/>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831" name="Google Shape;831;p37"/>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rgbClr val="000000"/>
                  </a:solidFill>
                  <a:latin typeface="Raleway"/>
                  <a:ea typeface="Raleway"/>
                  <a:cs typeface="Raleway"/>
                  <a:sym typeface="Raleway"/>
                </a:rPr>
                <a:t>What can you put in a worm farm?</a:t>
              </a:r>
              <a:endParaRPr sz="1000" b="0" i="0" u="none" strike="noStrike" cap="none">
                <a:solidFill>
                  <a:srgbClr val="000000"/>
                </a:solidFill>
                <a:latin typeface="Raleway"/>
                <a:ea typeface="Raleway"/>
                <a:cs typeface="Raleway"/>
                <a:sym typeface="Raleway"/>
              </a:endParaRPr>
            </a:p>
          </p:txBody>
        </p:sp>
      </p:grpSp>
      <p:grpSp>
        <p:nvGrpSpPr>
          <p:cNvPr id="832" name="Google Shape;832;p37"/>
          <p:cNvGrpSpPr/>
          <p:nvPr/>
        </p:nvGrpSpPr>
        <p:grpSpPr>
          <a:xfrm>
            <a:off x="6372084" y="2132626"/>
            <a:ext cx="2351380" cy="499575"/>
            <a:chOff x="399232" y="3858074"/>
            <a:chExt cx="4010541" cy="499575"/>
          </a:xfrm>
        </p:grpSpPr>
        <p:sp>
          <p:nvSpPr>
            <p:cNvPr id="833" name="Google Shape;833;p37"/>
            <p:cNvSpPr/>
            <p:nvPr/>
          </p:nvSpPr>
          <p:spPr>
            <a:xfrm>
              <a:off x="399232" y="3914549"/>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834" name="Google Shape;834;p37"/>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rgbClr val="000000"/>
                  </a:solidFill>
                  <a:latin typeface="Raleway"/>
                  <a:ea typeface="Raleway"/>
                  <a:cs typeface="Raleway"/>
                  <a:sym typeface="Raleway"/>
                </a:rPr>
                <a:t>What should you not put in a worm farm?</a:t>
              </a:r>
              <a:endParaRPr sz="1000" b="0" i="0" u="none" strike="noStrike" cap="none">
                <a:solidFill>
                  <a:srgbClr val="000000"/>
                </a:solidFill>
                <a:latin typeface="Raleway"/>
                <a:ea typeface="Raleway"/>
                <a:cs typeface="Raleway"/>
                <a:sym typeface="Raleway"/>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29"/>
                                        </p:tgtEl>
                                        <p:attrNameLst>
                                          <p:attrName>style.visibility</p:attrName>
                                        </p:attrNameLst>
                                      </p:cBhvr>
                                      <p:to>
                                        <p:strVal val="visible"/>
                                      </p:to>
                                    </p:set>
                                    <p:anim calcmode="lin" valueType="num">
                                      <p:cBhvr additive="base">
                                        <p:cTn id="7" dur="1000"/>
                                        <p:tgtEl>
                                          <p:spTgt spid="829"/>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32"/>
                                        </p:tgtEl>
                                        <p:attrNameLst>
                                          <p:attrName>style.visibility</p:attrName>
                                        </p:attrNameLst>
                                      </p:cBhvr>
                                      <p:to>
                                        <p:strVal val="visible"/>
                                      </p:to>
                                    </p:set>
                                    <p:anim calcmode="lin" valueType="num">
                                      <p:cBhvr additive="base">
                                        <p:cTn id="12" dur="1000"/>
                                        <p:tgtEl>
                                          <p:spTgt spid="832"/>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8"/>
                                        </p:tgtEl>
                                        <p:attrNameLst>
                                          <p:attrName>style.visibility</p:attrName>
                                        </p:attrNameLst>
                                      </p:cBhvr>
                                      <p:to>
                                        <p:strVal val="visible"/>
                                      </p:to>
                                    </p:set>
                                    <p:animEffect transition="in" filter="fade">
                                      <p:cBhvr>
                                        <p:cTn id="17" dur="1000"/>
                                        <p:tgtEl>
                                          <p:spTgt spid="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pic>
        <p:nvPicPr>
          <p:cNvPr id="839" name="Google Shape;839;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6225" y="887600"/>
            <a:ext cx="5209498" cy="3683249"/>
          </a:xfrm>
          <a:prstGeom prst="rect">
            <a:avLst/>
          </a:prstGeom>
          <a:noFill/>
          <a:ln>
            <a:noFill/>
          </a:ln>
          <a:effectLst>
            <a:outerShdw blurRad="57150" dist="19050" dir="5400000" algn="bl" rotWithShape="0">
              <a:srgbClr val="000000">
                <a:alpha val="49803"/>
              </a:srgbClr>
            </a:outerShdw>
          </a:effectLst>
        </p:spPr>
      </p:pic>
      <p:pic>
        <p:nvPicPr>
          <p:cNvPr id="840" name="Google Shape;840;p38"/>
          <p:cNvPicPr preferRelativeResize="0"/>
          <p:nvPr/>
        </p:nvPicPr>
        <p:blipFill rotWithShape="1">
          <a:blip r:embed="rId4" cstate="screen">
            <a:alphaModFix/>
            <a:extLst>
              <a:ext uri="{28A0092B-C50C-407E-A947-70E740481C1C}">
                <a14:useLocalDpi xmlns:a14="http://schemas.microsoft.com/office/drawing/2010/main"/>
              </a:ext>
            </a:extLst>
          </a:blip>
          <a:srcRect l="-5125" r="5791"/>
          <a:stretch/>
        </p:blipFill>
        <p:spPr>
          <a:xfrm>
            <a:off x="5790375" y="1846075"/>
            <a:ext cx="2848650" cy="3419951"/>
          </a:xfrm>
          <a:prstGeom prst="rect">
            <a:avLst/>
          </a:prstGeom>
          <a:noFill/>
          <a:ln>
            <a:noFill/>
          </a:ln>
        </p:spPr>
      </p:pic>
      <p:pic>
        <p:nvPicPr>
          <p:cNvPr id="841" name="Google Shape;841;p3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2825" y="3615850"/>
            <a:ext cx="1242951" cy="13590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pic>
        <p:nvPicPr>
          <p:cNvPr id="846" name="Google Shape;846;p39" descr="A child and child watering plants&#10;&#10;AI-generated content may be incorrect."/>
          <p:cNvPicPr preferRelativeResize="0"/>
          <p:nvPr/>
        </p:nvPicPr>
        <p:blipFill rotWithShape="1">
          <a:blip r:embed="rId3">
            <a:alphaModFix/>
          </a:blip>
          <a:srcRect/>
          <a:stretch/>
        </p:blipFill>
        <p:spPr>
          <a:xfrm>
            <a:off x="5239399" y="259581"/>
            <a:ext cx="3677446" cy="4618923"/>
          </a:xfrm>
          <a:prstGeom prst="rect">
            <a:avLst/>
          </a:prstGeom>
          <a:noFill/>
          <a:ln>
            <a:noFill/>
          </a:ln>
        </p:spPr>
      </p:pic>
      <p:sp>
        <p:nvSpPr>
          <p:cNvPr id="847" name="Google Shape;847;p39"/>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sp>
        <p:nvSpPr>
          <p:cNvPr id="848" name="Google Shape;848;p39"/>
          <p:cNvSpPr txBox="1"/>
          <p:nvPr/>
        </p:nvSpPr>
        <p:spPr>
          <a:xfrm>
            <a:off x="420400" y="1439100"/>
            <a:ext cx="4541100" cy="1387800"/>
          </a:xfrm>
          <a:prstGeom prst="rect">
            <a:avLst/>
          </a:prstGeom>
          <a:noFill/>
          <a:ln>
            <a:noFill/>
          </a:ln>
        </p:spPr>
        <p:txBody>
          <a:bodyPr spcFirstLastPara="1" wrap="square" lIns="91425" tIns="91425" rIns="91425" bIns="91425" anchor="t" anchorCtr="0">
            <a:spAutoFit/>
          </a:bodyPr>
          <a:lstStyle/>
          <a:p>
            <a:pPr marL="457200" marR="0" lvl="0" indent="-292100" algn="l" rtl="0">
              <a:lnSpc>
                <a:spcPct val="100000"/>
              </a:lnSpc>
              <a:spcBef>
                <a:spcPts val="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Design a garden that makes our school look nice and helps everyone eat healthy foods so we have lots of energy to stay active!</a:t>
            </a:r>
            <a:endParaRPr sz="1000" b="0" i="0" u="none" strike="noStrike" cap="none">
              <a:solidFill>
                <a:schemeClr val="dk1"/>
              </a:solidFill>
              <a:latin typeface="Raleway"/>
              <a:ea typeface="Raleway"/>
              <a:cs typeface="Raleway"/>
              <a:sym typeface="Raleway"/>
            </a:endParaRPr>
          </a:p>
          <a:p>
            <a:pPr marL="457200" marR="0" lvl="0" indent="-29210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What do we need to do in the planning stage?</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grpSp>
        <p:nvGrpSpPr>
          <p:cNvPr id="849" name="Google Shape;849;p39"/>
          <p:cNvGrpSpPr/>
          <p:nvPr/>
        </p:nvGrpSpPr>
        <p:grpSpPr>
          <a:xfrm>
            <a:off x="690502" y="2939398"/>
            <a:ext cx="2005152" cy="1077312"/>
            <a:chOff x="5855075" y="1730823"/>
            <a:chExt cx="2060158" cy="1106865"/>
          </a:xfrm>
        </p:grpSpPr>
        <p:grpSp>
          <p:nvGrpSpPr>
            <p:cNvPr id="850" name="Google Shape;850;p39"/>
            <p:cNvGrpSpPr/>
            <p:nvPr/>
          </p:nvGrpSpPr>
          <p:grpSpPr>
            <a:xfrm>
              <a:off x="5855075" y="1730823"/>
              <a:ext cx="2060158" cy="1106865"/>
              <a:chOff x="5855075" y="1730823"/>
              <a:chExt cx="2060158" cy="1106865"/>
            </a:xfrm>
          </p:grpSpPr>
          <p:sp>
            <p:nvSpPr>
              <p:cNvPr id="851" name="Google Shape;851;p39"/>
              <p:cNvSpPr/>
              <p:nvPr/>
            </p:nvSpPr>
            <p:spPr>
              <a:xfrm>
                <a:off x="5855075" y="1913088"/>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39"/>
              <p:cNvSpPr/>
              <p:nvPr/>
            </p:nvSpPr>
            <p:spPr>
              <a:xfrm>
                <a:off x="5910625" y="1847788"/>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39"/>
              <p:cNvSpPr txBox="1"/>
              <p:nvPr/>
            </p:nvSpPr>
            <p:spPr>
              <a:xfrm>
                <a:off x="6158425" y="1835263"/>
                <a:ext cx="1628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PLAN</a:t>
                </a:r>
                <a:endParaRPr sz="2100" b="0" i="0" u="none" strike="noStrike" cap="none">
                  <a:solidFill>
                    <a:schemeClr val="dk1"/>
                  </a:solidFill>
                  <a:latin typeface="Oswald SemiBold"/>
                  <a:ea typeface="Oswald SemiBold"/>
                  <a:cs typeface="Oswald SemiBold"/>
                  <a:sym typeface="Oswald SemiBold"/>
                </a:endParaRPr>
              </a:p>
            </p:txBody>
          </p:sp>
          <p:sp>
            <p:nvSpPr>
              <p:cNvPr id="854" name="Google Shape;854;p39"/>
              <p:cNvSpPr txBox="1"/>
              <p:nvPr/>
            </p:nvSpPr>
            <p:spPr>
              <a:xfrm>
                <a:off x="5910625" y="2187288"/>
                <a:ext cx="1876200" cy="529800"/>
              </a:xfrm>
              <a:prstGeom prst="rect">
                <a:avLst/>
              </a:prstGeom>
              <a:noFill/>
              <a:ln>
                <a:noFill/>
              </a:ln>
            </p:spPr>
            <p:txBody>
              <a:bodyPr spcFirstLastPara="1" wrap="square" lIns="91425" tIns="91425" rIns="91425" bIns="91425" anchor="t" anchorCtr="0">
                <a:spAutoFit/>
              </a:bodyPr>
              <a:lstStyle/>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Draw it!</a:t>
                </a:r>
                <a:endParaRPr sz="1000" b="0" i="0" u="none" strike="noStrike" cap="none">
                  <a:solidFill>
                    <a:schemeClr val="dk1"/>
                  </a:solidFill>
                  <a:latin typeface="Raleway"/>
                  <a:ea typeface="Raleway"/>
                  <a:cs typeface="Raleway"/>
                  <a:sym typeface="Raleway"/>
                </a:endParaRPr>
              </a:p>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Make a materials list.</a:t>
                </a:r>
                <a:endParaRPr sz="1000" b="0" i="0" u="none" strike="noStrike" cap="none">
                  <a:solidFill>
                    <a:schemeClr val="dk1"/>
                  </a:solidFill>
                  <a:latin typeface="Raleway"/>
                  <a:ea typeface="Raleway"/>
                  <a:cs typeface="Raleway"/>
                  <a:sym typeface="Raleway"/>
                </a:endParaRPr>
              </a:p>
            </p:txBody>
          </p:sp>
          <p:pic>
            <p:nvPicPr>
              <p:cNvPr id="855" name="Google Shape;855;p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98033" y="1730823"/>
                <a:ext cx="517200" cy="515707"/>
              </a:xfrm>
              <a:prstGeom prst="rect">
                <a:avLst/>
              </a:prstGeom>
              <a:noFill/>
              <a:ln>
                <a:noFill/>
              </a:ln>
            </p:spPr>
          </p:pic>
        </p:grpSp>
        <p:sp>
          <p:nvSpPr>
            <p:cNvPr id="856" name="Google Shape;856;p39"/>
            <p:cNvSpPr txBox="1"/>
            <p:nvPr/>
          </p:nvSpPr>
          <p:spPr>
            <a:xfrm>
              <a:off x="5966175" y="1835275"/>
              <a:ext cx="389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3.</a:t>
              </a:r>
              <a:endParaRPr sz="2100" b="0" i="0" u="none" strike="noStrike" cap="none">
                <a:solidFill>
                  <a:schemeClr val="dk1"/>
                </a:solidFill>
                <a:latin typeface="Oswald SemiBold"/>
                <a:ea typeface="Oswald SemiBold"/>
                <a:cs typeface="Oswald SemiBold"/>
                <a:sym typeface="Oswald SemiBold"/>
              </a:endParaRPr>
            </a:p>
          </p:txBody>
        </p:sp>
      </p:grpSp>
      <p:pic>
        <p:nvPicPr>
          <p:cNvPr id="857" name="Google Shape;857;p3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858" name="Google Shape;858;p3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569699" y="2820325"/>
            <a:ext cx="2046150" cy="2439998"/>
          </a:xfrm>
          <a:prstGeom prst="rect">
            <a:avLst/>
          </a:prstGeom>
          <a:noFill/>
          <a:ln>
            <a:noFill/>
          </a:ln>
        </p:spPr>
      </p:pic>
      <p:pic>
        <p:nvPicPr>
          <p:cNvPr id="859" name="Google Shape;859;p3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86263" y="407900"/>
            <a:ext cx="1153825" cy="1054850"/>
          </a:xfrm>
          <a:prstGeom prst="rect">
            <a:avLst/>
          </a:prstGeom>
          <a:noFill/>
          <a:ln>
            <a:noFill/>
          </a:ln>
        </p:spPr>
      </p:pic>
      <p:sp>
        <p:nvSpPr>
          <p:cNvPr id="860" name="Google Shape;860;p39"/>
          <p:cNvSpPr txBox="1"/>
          <p:nvPr/>
        </p:nvSpPr>
        <p:spPr>
          <a:xfrm>
            <a:off x="465775" y="1120200"/>
            <a:ext cx="4320900" cy="31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Time to Plan</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49"/>
                                        </p:tgtEl>
                                        <p:attrNameLst>
                                          <p:attrName>style.visibility</p:attrName>
                                        </p:attrNameLst>
                                      </p:cBhvr>
                                      <p:to>
                                        <p:strVal val="visible"/>
                                      </p:to>
                                    </p:set>
                                    <p:anim calcmode="lin" valueType="num">
                                      <p:cBhvr additive="base">
                                        <p:cTn id="7" dur="1000"/>
                                        <p:tgtEl>
                                          <p:spTgt spid="84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p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1325" y="887600"/>
            <a:ext cx="5209498" cy="3683249"/>
          </a:xfrm>
          <a:prstGeom prst="rect">
            <a:avLst/>
          </a:prstGeom>
          <a:noFill/>
          <a:ln>
            <a:noFill/>
          </a:ln>
          <a:effectLst>
            <a:outerShdw blurRad="57150" dist="19050" dir="5400000" algn="bl" rotWithShape="0">
              <a:srgbClr val="000000">
                <a:alpha val="49803"/>
              </a:srgbClr>
            </a:outerShdw>
          </a:effectLst>
        </p:spPr>
      </p:pic>
      <p:pic>
        <p:nvPicPr>
          <p:cNvPr id="866" name="Google Shape;866;p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59075" y="1156525"/>
            <a:ext cx="2464525" cy="3806101"/>
          </a:xfrm>
          <a:prstGeom prst="rect">
            <a:avLst/>
          </a:prstGeom>
          <a:noFill/>
          <a:ln>
            <a:noFill/>
          </a:ln>
        </p:spPr>
      </p:pic>
      <p:pic>
        <p:nvPicPr>
          <p:cNvPr id="867" name="Google Shape;867;p4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81909" y="3809824"/>
            <a:ext cx="1099475" cy="10988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872" name="Google Shape;872;p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6225" y="887600"/>
            <a:ext cx="5209498" cy="3683249"/>
          </a:xfrm>
          <a:prstGeom prst="rect">
            <a:avLst/>
          </a:prstGeom>
          <a:noFill/>
          <a:ln>
            <a:noFill/>
          </a:ln>
          <a:effectLst>
            <a:outerShdw blurRad="57150" dist="19050" dir="5400000" algn="bl" rotWithShape="0">
              <a:srgbClr val="000000">
                <a:alpha val="49803"/>
              </a:srgbClr>
            </a:outerShdw>
          </a:effectLst>
        </p:spPr>
      </p:pic>
      <p:pic>
        <p:nvPicPr>
          <p:cNvPr id="873" name="Google Shape;873;p4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159450" y="1561325"/>
            <a:ext cx="2624150" cy="3224724"/>
          </a:xfrm>
          <a:prstGeom prst="rect">
            <a:avLst/>
          </a:prstGeom>
          <a:noFill/>
          <a:ln>
            <a:noFill/>
          </a:ln>
        </p:spPr>
      </p:pic>
      <p:pic>
        <p:nvPicPr>
          <p:cNvPr id="874" name="Google Shape;874;p4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3928289">
            <a:off x="176982" y="3555226"/>
            <a:ext cx="1255550" cy="10742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pic>
        <p:nvPicPr>
          <p:cNvPr id="879" name="Google Shape;879;p42"/>
          <p:cNvPicPr preferRelativeResize="0"/>
          <p:nvPr/>
        </p:nvPicPr>
        <p:blipFill rotWithShape="1">
          <a:blip r:embed="rId3">
            <a:alphaModFix/>
          </a:blip>
          <a:srcRect/>
          <a:stretch/>
        </p:blipFill>
        <p:spPr>
          <a:xfrm>
            <a:off x="5228435" y="266700"/>
            <a:ext cx="3683440" cy="4618516"/>
          </a:xfrm>
          <a:prstGeom prst="rect">
            <a:avLst/>
          </a:prstGeom>
          <a:noFill/>
          <a:ln>
            <a:noFill/>
          </a:ln>
        </p:spPr>
      </p:pic>
      <p:sp>
        <p:nvSpPr>
          <p:cNvPr id="880" name="Google Shape;880;p42"/>
          <p:cNvSpPr txBox="1"/>
          <p:nvPr/>
        </p:nvSpPr>
        <p:spPr>
          <a:xfrm>
            <a:off x="431425" y="765050"/>
            <a:ext cx="44055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dk1"/>
                </a:solidFill>
                <a:latin typeface="Oswald"/>
                <a:ea typeface="Oswald"/>
                <a:cs typeface="Oswald"/>
                <a:sym typeface="Oswald"/>
              </a:rPr>
              <a:t>LESSON 4: LET’S INVESTIGATE FOOD WASTE</a:t>
            </a:r>
            <a:endParaRPr sz="2700" b="1" i="0" u="none" strike="noStrike" cap="none">
              <a:solidFill>
                <a:schemeClr val="dk1"/>
              </a:solidFill>
              <a:latin typeface="Oswald"/>
              <a:ea typeface="Oswald"/>
              <a:cs typeface="Oswald"/>
              <a:sym typeface="Oswald"/>
            </a:endParaRPr>
          </a:p>
        </p:txBody>
      </p:sp>
      <p:sp>
        <p:nvSpPr>
          <p:cNvPr id="881" name="Google Shape;881;p42"/>
          <p:cNvSpPr txBox="1"/>
          <p:nvPr/>
        </p:nvSpPr>
        <p:spPr>
          <a:xfrm>
            <a:off x="420400" y="2008200"/>
            <a:ext cx="4598100" cy="214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Learning intention</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In this lesson we will  participate in balance exercises and learn why they are important. We will investigate food wastage and sustainability and create a prototype of our garden design.</a:t>
            </a: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Success criteria</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 will know I am successful when I can:</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Participate in balance activities.</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Explain why balance training is important for my body.</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Identify ways to reduce food wastage. </a:t>
            </a:r>
            <a:endParaRPr sz="1100" b="0" i="0" u="none" strike="noStrike" cap="none">
              <a:solidFill>
                <a:schemeClr val="dk1"/>
              </a:solidFill>
              <a:latin typeface="Raleway"/>
              <a:ea typeface="Raleway"/>
              <a:cs typeface="Raleway"/>
              <a:sym typeface="Raleway"/>
            </a:endParaRPr>
          </a:p>
        </p:txBody>
      </p:sp>
      <p:cxnSp>
        <p:nvCxnSpPr>
          <p:cNvPr id="882" name="Google Shape;882;p42"/>
          <p:cNvCxnSpPr/>
          <p:nvPr/>
        </p:nvCxnSpPr>
        <p:spPr>
          <a:xfrm>
            <a:off x="281050" y="1841650"/>
            <a:ext cx="4936800" cy="0"/>
          </a:xfrm>
          <a:prstGeom prst="straightConnector1">
            <a:avLst/>
          </a:prstGeom>
          <a:noFill/>
          <a:ln w="9525" cap="flat" cmpd="sng">
            <a:solidFill>
              <a:schemeClr val="dk1"/>
            </a:solidFill>
            <a:prstDash val="solid"/>
            <a:round/>
            <a:headEnd type="none" w="sm" len="sm"/>
            <a:tailEnd type="none" w="sm" len="sm"/>
          </a:ln>
        </p:spPr>
      </p:cxnSp>
      <p:pic>
        <p:nvPicPr>
          <p:cNvPr id="883" name="Google Shape;883;p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884" name="Google Shape;884;p4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099156">
            <a:off x="4411152" y="2721800"/>
            <a:ext cx="1283726" cy="10683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889" name="Google Shape;889;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0650" y="0"/>
            <a:ext cx="3963800" cy="5143501"/>
          </a:xfrm>
          <a:prstGeom prst="rect">
            <a:avLst/>
          </a:prstGeom>
          <a:noFill/>
          <a:ln>
            <a:noFill/>
          </a:ln>
        </p:spPr>
      </p:pic>
      <p:pic>
        <p:nvPicPr>
          <p:cNvPr id="890" name="Google Shape;890;p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43950" y="3722925"/>
            <a:ext cx="1158575" cy="1124976"/>
          </a:xfrm>
          <a:prstGeom prst="rect">
            <a:avLst/>
          </a:prstGeom>
          <a:noFill/>
          <a:ln>
            <a:noFill/>
          </a:ln>
        </p:spPr>
      </p:pic>
      <p:pic>
        <p:nvPicPr>
          <p:cNvPr id="891" name="Google Shape;891;p4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488459">
            <a:off x="1759228" y="337025"/>
            <a:ext cx="896425" cy="1053575"/>
          </a:xfrm>
          <a:prstGeom prst="rect">
            <a:avLst/>
          </a:prstGeom>
          <a:noFill/>
          <a:ln>
            <a:noFill/>
          </a:ln>
        </p:spPr>
      </p:pic>
      <p:grpSp>
        <p:nvGrpSpPr>
          <p:cNvPr id="892" name="Google Shape;892;p43"/>
          <p:cNvGrpSpPr/>
          <p:nvPr/>
        </p:nvGrpSpPr>
        <p:grpSpPr>
          <a:xfrm>
            <a:off x="1549099" y="679325"/>
            <a:ext cx="6406450" cy="491750"/>
            <a:chOff x="2500274" y="495775"/>
            <a:chExt cx="6406450" cy="491750"/>
          </a:xfrm>
        </p:grpSpPr>
        <p:sp>
          <p:nvSpPr>
            <p:cNvPr id="893" name="Google Shape;893;p43"/>
            <p:cNvSpPr txBox="1"/>
            <p:nvPr/>
          </p:nvSpPr>
          <p:spPr>
            <a:xfrm>
              <a:off x="2500274" y="5198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GUIDING QUESTIONS</a:t>
              </a:r>
              <a:endParaRPr sz="3600" b="1" i="0" u="none" strike="noStrike" cap="none">
                <a:solidFill>
                  <a:schemeClr val="dk1"/>
                </a:solidFill>
                <a:latin typeface="Oswald"/>
                <a:ea typeface="Oswald"/>
                <a:cs typeface="Oswald"/>
                <a:sym typeface="Oswald"/>
              </a:endParaRPr>
            </a:p>
          </p:txBody>
        </p:sp>
        <p:sp>
          <p:nvSpPr>
            <p:cNvPr id="894" name="Google Shape;894;p43"/>
            <p:cNvSpPr txBox="1"/>
            <p:nvPr/>
          </p:nvSpPr>
          <p:spPr>
            <a:xfrm>
              <a:off x="2538024" y="49577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GUIDING QUESTIONS</a:t>
              </a:r>
              <a:endParaRPr sz="3600" b="1" i="0" u="none" strike="noStrike" cap="none">
                <a:solidFill>
                  <a:schemeClr val="lt1"/>
                </a:solidFill>
                <a:latin typeface="Oswald"/>
                <a:ea typeface="Oswald"/>
                <a:cs typeface="Oswald"/>
                <a:sym typeface="Oswald"/>
              </a:endParaRPr>
            </a:p>
          </p:txBody>
        </p:sp>
      </p:grpSp>
      <p:grpSp>
        <p:nvGrpSpPr>
          <p:cNvPr id="895" name="Google Shape;895;p43"/>
          <p:cNvGrpSpPr/>
          <p:nvPr/>
        </p:nvGrpSpPr>
        <p:grpSpPr>
          <a:xfrm>
            <a:off x="2326075" y="2590274"/>
            <a:ext cx="4783088" cy="751414"/>
            <a:chOff x="2466050" y="1628100"/>
            <a:chExt cx="4503425" cy="939150"/>
          </a:xfrm>
        </p:grpSpPr>
        <p:sp>
          <p:nvSpPr>
            <p:cNvPr id="896" name="Google Shape;896;p43"/>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897" name="Google Shape;897;p43"/>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can composting and worm farming reduce food wastage and benefit our garden?</a:t>
              </a:r>
              <a:endParaRPr sz="900" b="0" i="0" u="none" strike="noStrike" cap="none">
                <a:solidFill>
                  <a:schemeClr val="dk1"/>
                </a:solidFill>
                <a:latin typeface="Raleway Medium"/>
                <a:ea typeface="Raleway Medium"/>
                <a:cs typeface="Raleway Medium"/>
                <a:sym typeface="Raleway Medium"/>
              </a:endParaRPr>
            </a:p>
          </p:txBody>
        </p:sp>
      </p:grpSp>
      <p:grpSp>
        <p:nvGrpSpPr>
          <p:cNvPr id="898" name="Google Shape;898;p43"/>
          <p:cNvGrpSpPr/>
          <p:nvPr/>
        </p:nvGrpSpPr>
        <p:grpSpPr>
          <a:xfrm>
            <a:off x="2326075" y="3565828"/>
            <a:ext cx="4783088" cy="751414"/>
            <a:chOff x="2466050" y="1628100"/>
            <a:chExt cx="4503425" cy="939150"/>
          </a:xfrm>
        </p:grpSpPr>
        <p:sp>
          <p:nvSpPr>
            <p:cNvPr id="899" name="Google Shape;899;p43"/>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900" name="Google Shape;900;p43"/>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What do we need to consider when creating a prototype or model of our garden design?</a:t>
              </a:r>
              <a:endParaRPr sz="900" b="0" i="0" u="none" strike="noStrike" cap="none">
                <a:solidFill>
                  <a:schemeClr val="dk1"/>
                </a:solidFill>
                <a:latin typeface="Raleway Medium"/>
                <a:ea typeface="Raleway Medium"/>
                <a:cs typeface="Raleway Medium"/>
                <a:sym typeface="Raleway Medium"/>
              </a:endParaRPr>
            </a:p>
          </p:txBody>
        </p:sp>
      </p:grpSp>
      <p:grpSp>
        <p:nvGrpSpPr>
          <p:cNvPr id="901" name="Google Shape;901;p43"/>
          <p:cNvGrpSpPr/>
          <p:nvPr/>
        </p:nvGrpSpPr>
        <p:grpSpPr>
          <a:xfrm>
            <a:off x="2326075" y="1614720"/>
            <a:ext cx="4783088" cy="751414"/>
            <a:chOff x="2466050" y="1628100"/>
            <a:chExt cx="4503425" cy="939150"/>
          </a:xfrm>
        </p:grpSpPr>
        <p:sp>
          <p:nvSpPr>
            <p:cNvPr id="902" name="Google Shape;902;p43"/>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903" name="Google Shape;903;p43"/>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Why is it important to include balance training when we exercise and play footy?</a:t>
              </a:r>
              <a:endParaRPr sz="900" b="0" i="0" u="none" strike="noStrike" cap="none">
                <a:solidFill>
                  <a:schemeClr val="dk1"/>
                </a:solidFill>
                <a:latin typeface="Raleway Medium"/>
                <a:ea typeface="Raleway Medium"/>
                <a:cs typeface="Raleway Medium"/>
                <a:sym typeface="Raleway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01"/>
                                        </p:tgtEl>
                                        <p:attrNameLst>
                                          <p:attrName>style.visibility</p:attrName>
                                        </p:attrNameLst>
                                      </p:cBhvr>
                                      <p:to>
                                        <p:strVal val="visible"/>
                                      </p:to>
                                    </p:set>
                                    <p:anim calcmode="lin" valueType="num">
                                      <p:cBhvr additive="base">
                                        <p:cTn id="7" dur="1000"/>
                                        <p:tgtEl>
                                          <p:spTgt spid="90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95"/>
                                        </p:tgtEl>
                                        <p:attrNameLst>
                                          <p:attrName>style.visibility</p:attrName>
                                        </p:attrNameLst>
                                      </p:cBhvr>
                                      <p:to>
                                        <p:strVal val="visible"/>
                                      </p:to>
                                    </p:set>
                                    <p:anim calcmode="lin" valueType="num">
                                      <p:cBhvr additive="base">
                                        <p:cTn id="12" dur="1000"/>
                                        <p:tgtEl>
                                          <p:spTgt spid="89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898"/>
                                        </p:tgtEl>
                                        <p:attrNameLst>
                                          <p:attrName>style.visibility</p:attrName>
                                        </p:attrNameLst>
                                      </p:cBhvr>
                                      <p:to>
                                        <p:strVal val="visible"/>
                                      </p:to>
                                    </p:set>
                                    <p:anim calcmode="lin" valueType="num">
                                      <p:cBhvr additive="base">
                                        <p:cTn id="17" dur="1000"/>
                                        <p:tgtEl>
                                          <p:spTgt spid="89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grpSp>
        <p:nvGrpSpPr>
          <p:cNvPr id="908" name="Google Shape;908;p44"/>
          <p:cNvGrpSpPr/>
          <p:nvPr/>
        </p:nvGrpSpPr>
        <p:grpSpPr>
          <a:xfrm>
            <a:off x="784350" y="1152608"/>
            <a:ext cx="3612900" cy="1092449"/>
            <a:chOff x="2156625" y="5532658"/>
            <a:chExt cx="3612900" cy="1092449"/>
          </a:xfrm>
        </p:grpSpPr>
        <p:sp>
          <p:nvSpPr>
            <p:cNvPr id="909" name="Google Shape;909;p44"/>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44"/>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44"/>
            <p:cNvSpPr txBox="1"/>
            <p:nvPr/>
          </p:nvSpPr>
          <p:spPr>
            <a:xfrm>
              <a:off x="2277700" y="5969125"/>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A way to check how much you’ve learned or how well you can do something, like a test or quiz.</a:t>
              </a:r>
              <a:endParaRPr sz="1000" b="0" i="0" u="none" strike="noStrike" cap="none">
                <a:solidFill>
                  <a:schemeClr val="dk1"/>
                </a:solidFill>
                <a:latin typeface="Raleway"/>
                <a:ea typeface="Raleway"/>
                <a:cs typeface="Raleway"/>
                <a:sym typeface="Raleway"/>
              </a:endParaRPr>
            </a:p>
          </p:txBody>
        </p:sp>
        <p:sp>
          <p:nvSpPr>
            <p:cNvPr id="912" name="Google Shape;912;p44"/>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ASSESSMENT</a:t>
              </a:r>
              <a:endParaRPr sz="2200" b="0" i="0" u="none" strike="noStrike" cap="none">
                <a:solidFill>
                  <a:schemeClr val="dk1"/>
                </a:solidFill>
                <a:latin typeface="Oswald SemiBold"/>
                <a:ea typeface="Oswald SemiBold"/>
                <a:cs typeface="Oswald SemiBold"/>
                <a:sym typeface="Oswald SemiBold"/>
              </a:endParaRPr>
            </a:p>
          </p:txBody>
        </p:sp>
      </p:grpSp>
      <p:grpSp>
        <p:nvGrpSpPr>
          <p:cNvPr id="913" name="Google Shape;913;p44"/>
          <p:cNvGrpSpPr/>
          <p:nvPr/>
        </p:nvGrpSpPr>
        <p:grpSpPr>
          <a:xfrm>
            <a:off x="4663625" y="1152608"/>
            <a:ext cx="3612900" cy="1092449"/>
            <a:chOff x="2156625" y="5532658"/>
            <a:chExt cx="3612900" cy="1092449"/>
          </a:xfrm>
        </p:grpSpPr>
        <p:sp>
          <p:nvSpPr>
            <p:cNvPr id="914" name="Google Shape;914;p44"/>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44"/>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44"/>
            <p:cNvSpPr txBox="1"/>
            <p:nvPr/>
          </p:nvSpPr>
          <p:spPr>
            <a:xfrm>
              <a:off x="2277700" y="6057625"/>
              <a:ext cx="33684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When something stays steady and doesn’t fall over.</a:t>
              </a:r>
              <a:endParaRPr sz="1000" b="0" i="0" u="none" strike="noStrike" cap="none">
                <a:solidFill>
                  <a:schemeClr val="dk1"/>
                </a:solidFill>
                <a:latin typeface="Raleway"/>
                <a:ea typeface="Raleway"/>
                <a:cs typeface="Raleway"/>
                <a:sym typeface="Raleway"/>
              </a:endParaRPr>
            </a:p>
          </p:txBody>
        </p:sp>
        <p:sp>
          <p:nvSpPr>
            <p:cNvPr id="917" name="Google Shape;917;p44"/>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BALANCE</a:t>
              </a:r>
              <a:endParaRPr sz="2200" b="0" i="0" u="none" strike="noStrike" cap="none">
                <a:solidFill>
                  <a:schemeClr val="dk1"/>
                </a:solidFill>
                <a:latin typeface="Oswald SemiBold"/>
                <a:ea typeface="Oswald SemiBold"/>
                <a:cs typeface="Oswald SemiBold"/>
                <a:sym typeface="Oswald SemiBold"/>
              </a:endParaRPr>
            </a:p>
          </p:txBody>
        </p:sp>
      </p:grpSp>
      <p:grpSp>
        <p:nvGrpSpPr>
          <p:cNvPr id="918" name="Google Shape;918;p44"/>
          <p:cNvGrpSpPr/>
          <p:nvPr/>
        </p:nvGrpSpPr>
        <p:grpSpPr>
          <a:xfrm>
            <a:off x="784350" y="2361050"/>
            <a:ext cx="3612900" cy="1092457"/>
            <a:chOff x="2156625" y="5532650"/>
            <a:chExt cx="3612900" cy="1092457"/>
          </a:xfrm>
        </p:grpSpPr>
        <p:sp>
          <p:nvSpPr>
            <p:cNvPr id="919" name="Google Shape;919;p44"/>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44"/>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44"/>
            <p:cNvSpPr txBox="1"/>
            <p:nvPr/>
          </p:nvSpPr>
          <p:spPr>
            <a:xfrm>
              <a:off x="2277700" y="5969125"/>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Foods made from milk that help you grow, and make your bones and teeth strong and healthy. E.g. cheese</a:t>
              </a:r>
              <a:endParaRPr sz="1000" b="0" i="0" u="none" strike="noStrike" cap="none">
                <a:solidFill>
                  <a:schemeClr val="dk1"/>
                </a:solidFill>
                <a:latin typeface="Raleway"/>
                <a:ea typeface="Raleway"/>
                <a:cs typeface="Raleway"/>
                <a:sym typeface="Raleway"/>
              </a:endParaRPr>
            </a:p>
          </p:txBody>
        </p:sp>
        <p:sp>
          <p:nvSpPr>
            <p:cNvPr id="922" name="Google Shape;922;p44"/>
            <p:cNvSpPr txBox="1"/>
            <p:nvPr/>
          </p:nvSpPr>
          <p:spPr>
            <a:xfrm>
              <a:off x="2192301" y="5532650"/>
              <a:ext cx="2721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DAIRY</a:t>
              </a:r>
              <a:endParaRPr sz="2200" b="0" i="0" u="none" strike="noStrike" cap="none">
                <a:solidFill>
                  <a:schemeClr val="dk1"/>
                </a:solidFill>
                <a:latin typeface="Oswald SemiBold"/>
                <a:ea typeface="Oswald SemiBold"/>
                <a:cs typeface="Oswald SemiBold"/>
                <a:sym typeface="Oswald SemiBold"/>
              </a:endParaRPr>
            </a:p>
          </p:txBody>
        </p:sp>
      </p:grpSp>
      <p:grpSp>
        <p:nvGrpSpPr>
          <p:cNvPr id="923" name="Google Shape;923;p44"/>
          <p:cNvGrpSpPr/>
          <p:nvPr/>
        </p:nvGrpSpPr>
        <p:grpSpPr>
          <a:xfrm>
            <a:off x="4663625" y="2361058"/>
            <a:ext cx="3612900" cy="1092449"/>
            <a:chOff x="2156625" y="5532658"/>
            <a:chExt cx="3612900" cy="1092449"/>
          </a:xfrm>
        </p:grpSpPr>
        <p:sp>
          <p:nvSpPr>
            <p:cNvPr id="924" name="Google Shape;924;p44"/>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44"/>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44"/>
            <p:cNvSpPr txBox="1"/>
            <p:nvPr/>
          </p:nvSpPr>
          <p:spPr>
            <a:xfrm>
              <a:off x="2277725" y="5969125"/>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Colourful foods that grows on trees or plants. They help you stay healthy and gives you energy. Eg. apple.</a:t>
              </a:r>
              <a:endParaRPr sz="1000" b="0" i="0" u="none" strike="noStrike" cap="none">
                <a:solidFill>
                  <a:schemeClr val="dk1"/>
                </a:solidFill>
                <a:latin typeface="Raleway"/>
                <a:ea typeface="Raleway"/>
                <a:cs typeface="Raleway"/>
                <a:sym typeface="Raleway"/>
              </a:endParaRPr>
            </a:p>
          </p:txBody>
        </p:sp>
        <p:sp>
          <p:nvSpPr>
            <p:cNvPr id="927" name="Google Shape;927;p44"/>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FRUIT</a:t>
              </a:r>
              <a:endParaRPr sz="2200" b="0" i="0" u="none" strike="noStrike" cap="none">
                <a:solidFill>
                  <a:schemeClr val="dk1"/>
                </a:solidFill>
                <a:latin typeface="Oswald SemiBold"/>
                <a:ea typeface="Oswald SemiBold"/>
                <a:cs typeface="Oswald SemiBold"/>
                <a:sym typeface="Oswald SemiBold"/>
              </a:endParaRPr>
            </a:p>
          </p:txBody>
        </p:sp>
      </p:grpSp>
      <p:grpSp>
        <p:nvGrpSpPr>
          <p:cNvPr id="928" name="Google Shape;928;p44"/>
          <p:cNvGrpSpPr/>
          <p:nvPr/>
        </p:nvGrpSpPr>
        <p:grpSpPr>
          <a:xfrm>
            <a:off x="784350" y="3569508"/>
            <a:ext cx="3612900" cy="1092449"/>
            <a:chOff x="2156625" y="5532658"/>
            <a:chExt cx="3612900" cy="1092449"/>
          </a:xfrm>
        </p:grpSpPr>
        <p:sp>
          <p:nvSpPr>
            <p:cNvPr id="929" name="Google Shape;929;p44"/>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44"/>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44"/>
            <p:cNvSpPr txBox="1"/>
            <p:nvPr/>
          </p:nvSpPr>
          <p:spPr>
            <a:xfrm>
              <a:off x="2277700" y="5880625"/>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Small seeds from plants that we can eat. They give your body energy and help you feel full and strong. E.g. rice.</a:t>
              </a:r>
              <a:endParaRPr sz="1000" b="0" i="0" u="none" strike="noStrike" cap="none">
                <a:solidFill>
                  <a:schemeClr val="dk1"/>
                </a:solidFill>
                <a:latin typeface="Raleway"/>
                <a:ea typeface="Raleway"/>
                <a:cs typeface="Raleway"/>
                <a:sym typeface="Raleway"/>
              </a:endParaRPr>
            </a:p>
          </p:txBody>
        </p:sp>
        <p:sp>
          <p:nvSpPr>
            <p:cNvPr id="932" name="Google Shape;932;p44"/>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GRAINS</a:t>
              </a:r>
              <a:endParaRPr sz="2200" b="0" i="0" u="none" strike="noStrike" cap="none">
                <a:solidFill>
                  <a:schemeClr val="dk1"/>
                </a:solidFill>
                <a:latin typeface="Oswald SemiBold"/>
                <a:ea typeface="Oswald SemiBold"/>
                <a:cs typeface="Oswald SemiBold"/>
                <a:sym typeface="Oswald SemiBold"/>
              </a:endParaRPr>
            </a:p>
          </p:txBody>
        </p:sp>
      </p:grpSp>
      <p:grpSp>
        <p:nvGrpSpPr>
          <p:cNvPr id="933" name="Google Shape;933;p44"/>
          <p:cNvGrpSpPr/>
          <p:nvPr/>
        </p:nvGrpSpPr>
        <p:grpSpPr>
          <a:xfrm>
            <a:off x="4663625" y="3569508"/>
            <a:ext cx="3612900" cy="1092449"/>
            <a:chOff x="2156625" y="5532658"/>
            <a:chExt cx="3612900" cy="1092449"/>
          </a:xfrm>
        </p:grpSpPr>
        <p:sp>
          <p:nvSpPr>
            <p:cNvPr id="934" name="Google Shape;934;p44"/>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44"/>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44"/>
            <p:cNvSpPr txBox="1"/>
            <p:nvPr/>
          </p:nvSpPr>
          <p:spPr>
            <a:xfrm>
              <a:off x="2277725" y="5969125"/>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The items needed to make a food. These are also listed on a food label to show what is inside.</a:t>
              </a:r>
              <a:endParaRPr sz="1000" b="0" i="0" u="none" strike="noStrike" cap="none">
                <a:solidFill>
                  <a:schemeClr val="dk1"/>
                </a:solidFill>
                <a:latin typeface="Raleway"/>
                <a:ea typeface="Raleway"/>
                <a:cs typeface="Raleway"/>
                <a:sym typeface="Raleway"/>
              </a:endParaRPr>
            </a:p>
          </p:txBody>
        </p:sp>
        <p:sp>
          <p:nvSpPr>
            <p:cNvPr id="937" name="Google Shape;937;p44"/>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INGREDIENTS</a:t>
              </a:r>
              <a:endParaRPr sz="2200" b="0" i="0" u="none" strike="noStrike" cap="none">
                <a:solidFill>
                  <a:schemeClr val="dk1"/>
                </a:solidFill>
                <a:latin typeface="Oswald SemiBold"/>
                <a:ea typeface="Oswald SemiBold"/>
                <a:cs typeface="Oswald SemiBold"/>
                <a:sym typeface="Oswald SemiBold"/>
              </a:endParaRPr>
            </a:p>
          </p:txBody>
        </p:sp>
      </p:grpSp>
      <p:grpSp>
        <p:nvGrpSpPr>
          <p:cNvPr id="938" name="Google Shape;938;p44"/>
          <p:cNvGrpSpPr/>
          <p:nvPr/>
        </p:nvGrpSpPr>
        <p:grpSpPr>
          <a:xfrm>
            <a:off x="739700" y="2336063"/>
            <a:ext cx="3832200" cy="1052400"/>
            <a:chOff x="4575775" y="2254050"/>
            <a:chExt cx="3832200" cy="1052400"/>
          </a:xfrm>
        </p:grpSpPr>
        <p:pic>
          <p:nvPicPr>
            <p:cNvPr id="939" name="Google Shape;939;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940" name="Google Shape;940;p44"/>
            <p:cNvSpPr/>
            <p:nvPr/>
          </p:nvSpPr>
          <p:spPr>
            <a:xfrm>
              <a:off x="4575775" y="2631888"/>
              <a:ext cx="38322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 sz="3400" b="1" i="0" u="none" strike="noStrike" cap="none">
                  <a:solidFill>
                    <a:schemeClr val="lt1"/>
                  </a:solidFill>
                  <a:latin typeface="Oswald"/>
                  <a:ea typeface="Oswald"/>
                  <a:cs typeface="Oswald"/>
                  <a:sym typeface="Oswald"/>
                </a:rPr>
                <a:t>DAIRY</a:t>
              </a:r>
              <a:endParaRPr sz="3400" b="1" i="0" u="none" strike="noStrike" cap="none">
                <a:solidFill>
                  <a:schemeClr val="lt1"/>
                </a:solidFill>
                <a:latin typeface="Oswald"/>
                <a:ea typeface="Oswald"/>
                <a:cs typeface="Oswald"/>
                <a:sym typeface="Oswald"/>
              </a:endParaRPr>
            </a:p>
          </p:txBody>
        </p:sp>
      </p:grpSp>
      <p:grpSp>
        <p:nvGrpSpPr>
          <p:cNvPr id="941" name="Google Shape;941;p44"/>
          <p:cNvGrpSpPr/>
          <p:nvPr/>
        </p:nvGrpSpPr>
        <p:grpSpPr>
          <a:xfrm>
            <a:off x="853600" y="3544538"/>
            <a:ext cx="3604500" cy="1052400"/>
            <a:chOff x="4689675" y="2254050"/>
            <a:chExt cx="3604500" cy="1052400"/>
          </a:xfrm>
        </p:grpSpPr>
        <p:pic>
          <p:nvPicPr>
            <p:cNvPr id="942" name="Google Shape;942;p4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943" name="Google Shape;943;p44"/>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GRAINS</a:t>
              </a:r>
              <a:endParaRPr sz="3600" b="1" i="0" u="none" strike="noStrike" cap="none">
                <a:solidFill>
                  <a:schemeClr val="lt1"/>
                </a:solidFill>
                <a:latin typeface="Oswald"/>
                <a:ea typeface="Oswald"/>
                <a:cs typeface="Oswald"/>
                <a:sym typeface="Oswald"/>
              </a:endParaRPr>
            </a:p>
          </p:txBody>
        </p:sp>
      </p:grpSp>
      <p:grpSp>
        <p:nvGrpSpPr>
          <p:cNvPr id="944" name="Google Shape;944;p44"/>
          <p:cNvGrpSpPr/>
          <p:nvPr/>
        </p:nvGrpSpPr>
        <p:grpSpPr>
          <a:xfrm>
            <a:off x="853600" y="1127600"/>
            <a:ext cx="3604500" cy="1052400"/>
            <a:chOff x="4689675" y="2254050"/>
            <a:chExt cx="3604500" cy="1052400"/>
          </a:xfrm>
        </p:grpSpPr>
        <p:pic>
          <p:nvPicPr>
            <p:cNvPr id="945" name="Google Shape;945;p4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946" name="Google Shape;946;p44"/>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ASSESSMENT</a:t>
              </a:r>
              <a:endParaRPr sz="3600" b="1" i="0" u="none" strike="noStrike" cap="none">
                <a:solidFill>
                  <a:schemeClr val="lt1"/>
                </a:solidFill>
                <a:latin typeface="Oswald"/>
                <a:ea typeface="Oswald"/>
                <a:cs typeface="Oswald"/>
                <a:sym typeface="Oswald"/>
              </a:endParaRPr>
            </a:p>
          </p:txBody>
        </p:sp>
      </p:grpSp>
      <p:grpSp>
        <p:nvGrpSpPr>
          <p:cNvPr id="947" name="Google Shape;947;p44"/>
          <p:cNvGrpSpPr/>
          <p:nvPr/>
        </p:nvGrpSpPr>
        <p:grpSpPr>
          <a:xfrm>
            <a:off x="4734050" y="1127600"/>
            <a:ext cx="3604500" cy="1052400"/>
            <a:chOff x="4689675" y="2254050"/>
            <a:chExt cx="3604500" cy="1052400"/>
          </a:xfrm>
        </p:grpSpPr>
        <p:pic>
          <p:nvPicPr>
            <p:cNvPr id="948" name="Google Shape;948;p4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949" name="Google Shape;949;p44"/>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BALANCE</a:t>
              </a:r>
              <a:endParaRPr sz="3600" b="1" i="0" u="none" strike="noStrike" cap="none">
                <a:solidFill>
                  <a:schemeClr val="lt1"/>
                </a:solidFill>
                <a:latin typeface="Oswald"/>
                <a:ea typeface="Oswald"/>
                <a:cs typeface="Oswald"/>
                <a:sym typeface="Oswald"/>
              </a:endParaRPr>
            </a:p>
          </p:txBody>
        </p:sp>
      </p:grpSp>
      <p:grpSp>
        <p:nvGrpSpPr>
          <p:cNvPr id="950" name="Google Shape;950;p44"/>
          <p:cNvGrpSpPr/>
          <p:nvPr/>
        </p:nvGrpSpPr>
        <p:grpSpPr>
          <a:xfrm>
            <a:off x="4734050" y="2336050"/>
            <a:ext cx="3604500" cy="1052400"/>
            <a:chOff x="4734050" y="2336050"/>
            <a:chExt cx="3604500" cy="1052400"/>
          </a:xfrm>
        </p:grpSpPr>
        <p:pic>
          <p:nvPicPr>
            <p:cNvPr id="951" name="Google Shape;951;p4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34050" y="2336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952" name="Google Shape;952;p44"/>
            <p:cNvSpPr/>
            <p:nvPr/>
          </p:nvSpPr>
          <p:spPr>
            <a:xfrm>
              <a:off x="4734050" y="2713888"/>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FRUIT</a:t>
              </a:r>
              <a:endParaRPr sz="3600" b="1" i="0" u="none" strike="noStrike" cap="none">
                <a:solidFill>
                  <a:schemeClr val="lt1"/>
                </a:solidFill>
                <a:latin typeface="Oswald"/>
                <a:ea typeface="Oswald"/>
                <a:cs typeface="Oswald"/>
                <a:sym typeface="Oswald"/>
              </a:endParaRPr>
            </a:p>
          </p:txBody>
        </p:sp>
      </p:grpSp>
      <p:grpSp>
        <p:nvGrpSpPr>
          <p:cNvPr id="953" name="Google Shape;953;p44"/>
          <p:cNvGrpSpPr/>
          <p:nvPr/>
        </p:nvGrpSpPr>
        <p:grpSpPr>
          <a:xfrm>
            <a:off x="4734050" y="3544500"/>
            <a:ext cx="3604500" cy="1052400"/>
            <a:chOff x="4734050" y="2336050"/>
            <a:chExt cx="3604500" cy="1052400"/>
          </a:xfrm>
        </p:grpSpPr>
        <p:pic>
          <p:nvPicPr>
            <p:cNvPr id="954" name="Google Shape;954;p4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734050" y="2336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955" name="Google Shape;955;p44"/>
            <p:cNvSpPr/>
            <p:nvPr/>
          </p:nvSpPr>
          <p:spPr>
            <a:xfrm>
              <a:off x="4734050" y="2713888"/>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INGREDIENTS</a:t>
              </a:r>
              <a:endParaRPr sz="3600" b="1" i="0" u="none" strike="noStrike" cap="none">
                <a:solidFill>
                  <a:schemeClr val="lt1"/>
                </a:solidFill>
                <a:latin typeface="Oswald"/>
                <a:ea typeface="Oswald"/>
                <a:cs typeface="Oswald"/>
                <a:sym typeface="Oswald"/>
              </a:endParaRPr>
            </a:p>
          </p:txBody>
        </p:sp>
      </p:grpSp>
      <p:sp>
        <p:nvSpPr>
          <p:cNvPr id="956" name="Google Shape;956;p44"/>
          <p:cNvSpPr txBox="1"/>
          <p:nvPr/>
        </p:nvSpPr>
        <p:spPr>
          <a:xfrm>
            <a:off x="2411550" y="505488"/>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94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94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9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95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9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9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grpSp>
        <p:nvGrpSpPr>
          <p:cNvPr id="961" name="Google Shape;961;p45"/>
          <p:cNvGrpSpPr/>
          <p:nvPr/>
        </p:nvGrpSpPr>
        <p:grpSpPr>
          <a:xfrm>
            <a:off x="784350" y="1152608"/>
            <a:ext cx="3612900" cy="1092449"/>
            <a:chOff x="2156625" y="5532658"/>
            <a:chExt cx="3612900" cy="1092449"/>
          </a:xfrm>
        </p:grpSpPr>
        <p:sp>
          <p:nvSpPr>
            <p:cNvPr id="962" name="Google Shape;962;p45"/>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45"/>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45"/>
            <p:cNvSpPr txBox="1"/>
            <p:nvPr/>
          </p:nvSpPr>
          <p:spPr>
            <a:xfrm>
              <a:off x="2277700" y="5969125"/>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Plant foods that grow in pods. They are high in protein and fibre and help keep your body healthy. E.g. beans.</a:t>
              </a:r>
              <a:endParaRPr sz="1000" b="0" i="0" u="none" strike="noStrike" cap="none">
                <a:solidFill>
                  <a:schemeClr val="dk1"/>
                </a:solidFill>
                <a:latin typeface="Raleway"/>
                <a:ea typeface="Raleway"/>
                <a:cs typeface="Raleway"/>
                <a:sym typeface="Raleway"/>
              </a:endParaRPr>
            </a:p>
          </p:txBody>
        </p:sp>
        <p:sp>
          <p:nvSpPr>
            <p:cNvPr id="965" name="Google Shape;965;p45"/>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LEGUMES</a:t>
              </a:r>
              <a:endParaRPr sz="2200" b="0" i="0" u="none" strike="noStrike" cap="none">
                <a:solidFill>
                  <a:schemeClr val="dk1"/>
                </a:solidFill>
                <a:latin typeface="Oswald SemiBold"/>
                <a:ea typeface="Oswald SemiBold"/>
                <a:cs typeface="Oswald SemiBold"/>
                <a:sym typeface="Oswald SemiBold"/>
              </a:endParaRPr>
            </a:p>
          </p:txBody>
        </p:sp>
      </p:grpSp>
      <p:grpSp>
        <p:nvGrpSpPr>
          <p:cNvPr id="966" name="Google Shape;966;p45"/>
          <p:cNvGrpSpPr/>
          <p:nvPr/>
        </p:nvGrpSpPr>
        <p:grpSpPr>
          <a:xfrm>
            <a:off x="4663625" y="1152608"/>
            <a:ext cx="3612900" cy="1092449"/>
            <a:chOff x="2156625" y="5532658"/>
            <a:chExt cx="3612900" cy="1092449"/>
          </a:xfrm>
        </p:grpSpPr>
        <p:sp>
          <p:nvSpPr>
            <p:cNvPr id="967" name="Google Shape;967;p45"/>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45"/>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45"/>
            <p:cNvSpPr txBox="1"/>
            <p:nvPr/>
          </p:nvSpPr>
          <p:spPr>
            <a:xfrm>
              <a:off x="2277700" y="5969125"/>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The steps and instructions that tell you how to do something.</a:t>
              </a:r>
              <a:endParaRPr sz="1000" b="0" i="0" u="none" strike="noStrike" cap="none">
                <a:solidFill>
                  <a:schemeClr val="dk1"/>
                </a:solidFill>
                <a:latin typeface="Raleway"/>
                <a:ea typeface="Raleway"/>
                <a:cs typeface="Raleway"/>
                <a:sym typeface="Raleway"/>
              </a:endParaRPr>
            </a:p>
          </p:txBody>
        </p:sp>
        <p:sp>
          <p:nvSpPr>
            <p:cNvPr id="970" name="Google Shape;970;p45"/>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METHOD</a:t>
              </a:r>
              <a:endParaRPr sz="2200" b="0" i="0" u="none" strike="noStrike" cap="none">
                <a:solidFill>
                  <a:schemeClr val="dk1"/>
                </a:solidFill>
                <a:latin typeface="Oswald SemiBold"/>
                <a:ea typeface="Oswald SemiBold"/>
                <a:cs typeface="Oswald SemiBold"/>
                <a:sym typeface="Oswald SemiBold"/>
              </a:endParaRPr>
            </a:p>
          </p:txBody>
        </p:sp>
      </p:grpSp>
      <p:grpSp>
        <p:nvGrpSpPr>
          <p:cNvPr id="971" name="Google Shape;971;p45"/>
          <p:cNvGrpSpPr/>
          <p:nvPr/>
        </p:nvGrpSpPr>
        <p:grpSpPr>
          <a:xfrm>
            <a:off x="784350" y="2361058"/>
            <a:ext cx="3612900" cy="1092449"/>
            <a:chOff x="2156625" y="5532658"/>
            <a:chExt cx="3612900" cy="1092449"/>
          </a:xfrm>
        </p:grpSpPr>
        <p:sp>
          <p:nvSpPr>
            <p:cNvPr id="972" name="Google Shape;972;p45"/>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45"/>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45"/>
            <p:cNvSpPr txBox="1"/>
            <p:nvPr/>
          </p:nvSpPr>
          <p:spPr>
            <a:xfrm>
              <a:off x="2277700" y="5880625"/>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Foods that help build and repair your body. They help your muscles grow and are important for staying healthy. E.g. chicken.</a:t>
              </a:r>
              <a:endParaRPr sz="1000" b="0" i="0" u="none" strike="noStrike" cap="none">
                <a:solidFill>
                  <a:schemeClr val="dk1"/>
                </a:solidFill>
                <a:latin typeface="Raleway"/>
                <a:ea typeface="Raleway"/>
                <a:cs typeface="Raleway"/>
                <a:sym typeface="Raleway"/>
              </a:endParaRPr>
            </a:p>
          </p:txBody>
        </p:sp>
        <p:sp>
          <p:nvSpPr>
            <p:cNvPr id="975" name="Google Shape;975;p45"/>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PROTEINS</a:t>
              </a:r>
              <a:endParaRPr sz="2200" b="0" i="0" u="none" strike="noStrike" cap="none">
                <a:solidFill>
                  <a:schemeClr val="dk1"/>
                </a:solidFill>
                <a:latin typeface="Oswald SemiBold"/>
                <a:ea typeface="Oswald SemiBold"/>
                <a:cs typeface="Oswald SemiBold"/>
                <a:sym typeface="Oswald SemiBold"/>
              </a:endParaRPr>
            </a:p>
          </p:txBody>
        </p:sp>
      </p:grpSp>
      <p:grpSp>
        <p:nvGrpSpPr>
          <p:cNvPr id="976" name="Google Shape;976;p45"/>
          <p:cNvGrpSpPr/>
          <p:nvPr/>
        </p:nvGrpSpPr>
        <p:grpSpPr>
          <a:xfrm>
            <a:off x="4663625" y="2361058"/>
            <a:ext cx="3612900" cy="1092449"/>
            <a:chOff x="2156625" y="5532658"/>
            <a:chExt cx="3612900" cy="1092449"/>
          </a:xfrm>
        </p:grpSpPr>
        <p:sp>
          <p:nvSpPr>
            <p:cNvPr id="977" name="Google Shape;977;p45"/>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45"/>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45"/>
            <p:cNvSpPr txBox="1"/>
            <p:nvPr/>
          </p:nvSpPr>
          <p:spPr>
            <a:xfrm>
              <a:off x="2277700" y="5880625"/>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An initial version or model of something used to test and understand how it works before creating the final version.</a:t>
              </a:r>
              <a:endParaRPr sz="1000" b="0" i="0" u="none" strike="noStrike" cap="none">
                <a:solidFill>
                  <a:schemeClr val="dk1"/>
                </a:solidFill>
                <a:latin typeface="Raleway"/>
                <a:ea typeface="Raleway"/>
                <a:cs typeface="Raleway"/>
                <a:sym typeface="Raleway"/>
              </a:endParaRPr>
            </a:p>
          </p:txBody>
        </p:sp>
        <p:sp>
          <p:nvSpPr>
            <p:cNvPr id="980" name="Google Shape;980;p45"/>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PROTOTYPE</a:t>
              </a:r>
              <a:endParaRPr sz="2200" b="0" i="0" u="none" strike="noStrike" cap="none">
                <a:solidFill>
                  <a:schemeClr val="dk1"/>
                </a:solidFill>
                <a:latin typeface="Oswald SemiBold"/>
                <a:ea typeface="Oswald SemiBold"/>
                <a:cs typeface="Oswald SemiBold"/>
                <a:sym typeface="Oswald SemiBold"/>
              </a:endParaRPr>
            </a:p>
          </p:txBody>
        </p:sp>
      </p:grpSp>
      <p:grpSp>
        <p:nvGrpSpPr>
          <p:cNvPr id="981" name="Google Shape;981;p45"/>
          <p:cNvGrpSpPr/>
          <p:nvPr/>
        </p:nvGrpSpPr>
        <p:grpSpPr>
          <a:xfrm>
            <a:off x="784350" y="3569508"/>
            <a:ext cx="3612900" cy="1092449"/>
            <a:chOff x="2156625" y="5532658"/>
            <a:chExt cx="3612900" cy="1092449"/>
          </a:xfrm>
        </p:grpSpPr>
        <p:sp>
          <p:nvSpPr>
            <p:cNvPr id="982" name="Google Shape;982;p45"/>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45"/>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45"/>
            <p:cNvSpPr txBox="1"/>
            <p:nvPr/>
          </p:nvSpPr>
          <p:spPr>
            <a:xfrm>
              <a:off x="2277700" y="5969125"/>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When something stays in place and doesn’t move or fall over, like a chair that doesn’t wobble.</a:t>
              </a:r>
              <a:endParaRPr sz="1000" b="0" i="0" u="none" strike="noStrike" cap="none">
                <a:solidFill>
                  <a:schemeClr val="dk1"/>
                </a:solidFill>
                <a:latin typeface="Raleway"/>
                <a:ea typeface="Raleway"/>
                <a:cs typeface="Raleway"/>
                <a:sym typeface="Raleway"/>
              </a:endParaRPr>
            </a:p>
          </p:txBody>
        </p:sp>
        <p:sp>
          <p:nvSpPr>
            <p:cNvPr id="985" name="Google Shape;985;p45"/>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STABILITY</a:t>
              </a:r>
              <a:endParaRPr sz="2200" b="0" i="0" u="none" strike="noStrike" cap="none">
                <a:solidFill>
                  <a:schemeClr val="dk1"/>
                </a:solidFill>
                <a:latin typeface="Oswald SemiBold"/>
                <a:ea typeface="Oswald SemiBold"/>
                <a:cs typeface="Oswald SemiBold"/>
                <a:sym typeface="Oswald SemiBold"/>
              </a:endParaRPr>
            </a:p>
          </p:txBody>
        </p:sp>
      </p:grpSp>
      <p:grpSp>
        <p:nvGrpSpPr>
          <p:cNvPr id="986" name="Google Shape;986;p45"/>
          <p:cNvGrpSpPr/>
          <p:nvPr/>
        </p:nvGrpSpPr>
        <p:grpSpPr>
          <a:xfrm>
            <a:off x="4663625" y="3569500"/>
            <a:ext cx="3612900" cy="1092457"/>
            <a:chOff x="2156625" y="5532650"/>
            <a:chExt cx="3612900" cy="1092457"/>
          </a:xfrm>
        </p:grpSpPr>
        <p:sp>
          <p:nvSpPr>
            <p:cNvPr id="987" name="Google Shape;987;p45"/>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p45"/>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45"/>
            <p:cNvSpPr txBox="1"/>
            <p:nvPr/>
          </p:nvSpPr>
          <p:spPr>
            <a:xfrm>
              <a:off x="2277700" y="5969125"/>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Healthy plant foods that we can eat raw or cooked. They help your body grow strong. E.g. carrots</a:t>
              </a:r>
              <a:endParaRPr sz="1000" b="0" i="0" u="none" strike="noStrike" cap="none">
                <a:solidFill>
                  <a:schemeClr val="dk1"/>
                </a:solidFill>
                <a:latin typeface="Raleway"/>
                <a:ea typeface="Raleway"/>
                <a:cs typeface="Raleway"/>
                <a:sym typeface="Raleway"/>
              </a:endParaRPr>
            </a:p>
          </p:txBody>
        </p:sp>
        <p:sp>
          <p:nvSpPr>
            <p:cNvPr id="990" name="Google Shape;990;p45"/>
            <p:cNvSpPr txBox="1"/>
            <p:nvPr/>
          </p:nvSpPr>
          <p:spPr>
            <a:xfrm>
              <a:off x="2192301" y="5532650"/>
              <a:ext cx="3368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VEGETABLES</a:t>
              </a:r>
              <a:endParaRPr sz="2200" b="0" i="0" u="none" strike="noStrike" cap="none">
                <a:solidFill>
                  <a:schemeClr val="dk1"/>
                </a:solidFill>
                <a:latin typeface="Oswald SemiBold"/>
                <a:ea typeface="Oswald SemiBold"/>
                <a:cs typeface="Oswald SemiBold"/>
                <a:sym typeface="Oswald SemiBold"/>
              </a:endParaRPr>
            </a:p>
          </p:txBody>
        </p:sp>
      </p:grpSp>
      <p:grpSp>
        <p:nvGrpSpPr>
          <p:cNvPr id="991" name="Google Shape;991;p45"/>
          <p:cNvGrpSpPr/>
          <p:nvPr/>
        </p:nvGrpSpPr>
        <p:grpSpPr>
          <a:xfrm>
            <a:off x="4734050" y="2336063"/>
            <a:ext cx="3604500" cy="1052400"/>
            <a:chOff x="4689675" y="2254050"/>
            <a:chExt cx="3604500" cy="1052400"/>
          </a:xfrm>
        </p:grpSpPr>
        <p:pic>
          <p:nvPicPr>
            <p:cNvPr id="992" name="Google Shape;992;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993" name="Google Shape;993;p45"/>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PROTOTYPE</a:t>
              </a:r>
              <a:endParaRPr sz="3600" b="1" i="0" u="none" strike="noStrike" cap="none">
                <a:solidFill>
                  <a:schemeClr val="lt1"/>
                </a:solidFill>
                <a:latin typeface="Oswald"/>
                <a:ea typeface="Oswald"/>
                <a:cs typeface="Oswald"/>
                <a:sym typeface="Oswald"/>
              </a:endParaRPr>
            </a:p>
          </p:txBody>
        </p:sp>
      </p:grpSp>
      <p:grpSp>
        <p:nvGrpSpPr>
          <p:cNvPr id="994" name="Google Shape;994;p45"/>
          <p:cNvGrpSpPr/>
          <p:nvPr/>
        </p:nvGrpSpPr>
        <p:grpSpPr>
          <a:xfrm>
            <a:off x="853600" y="3544538"/>
            <a:ext cx="3604500" cy="1052400"/>
            <a:chOff x="4689675" y="2254050"/>
            <a:chExt cx="3604500" cy="1052400"/>
          </a:xfrm>
        </p:grpSpPr>
        <p:pic>
          <p:nvPicPr>
            <p:cNvPr id="995" name="Google Shape;995;p4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996" name="Google Shape;996;p45"/>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STABILITY</a:t>
              </a:r>
              <a:endParaRPr sz="3600" b="1" i="0" u="none" strike="noStrike" cap="none">
                <a:solidFill>
                  <a:schemeClr val="lt1"/>
                </a:solidFill>
                <a:latin typeface="Oswald"/>
                <a:ea typeface="Oswald"/>
                <a:cs typeface="Oswald"/>
                <a:sym typeface="Oswald"/>
              </a:endParaRPr>
            </a:p>
          </p:txBody>
        </p:sp>
      </p:grpSp>
      <p:grpSp>
        <p:nvGrpSpPr>
          <p:cNvPr id="997" name="Google Shape;997;p45"/>
          <p:cNvGrpSpPr/>
          <p:nvPr/>
        </p:nvGrpSpPr>
        <p:grpSpPr>
          <a:xfrm>
            <a:off x="853600" y="1127600"/>
            <a:ext cx="3604500" cy="1052400"/>
            <a:chOff x="4689675" y="2254050"/>
            <a:chExt cx="3604500" cy="1052400"/>
          </a:xfrm>
        </p:grpSpPr>
        <p:pic>
          <p:nvPicPr>
            <p:cNvPr id="998" name="Google Shape;998;p4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999" name="Google Shape;999;p45"/>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LEGUMES</a:t>
              </a:r>
              <a:endParaRPr sz="3600" b="1" i="0" u="none" strike="noStrike" cap="none">
                <a:solidFill>
                  <a:schemeClr val="lt1"/>
                </a:solidFill>
                <a:latin typeface="Oswald"/>
                <a:ea typeface="Oswald"/>
                <a:cs typeface="Oswald"/>
                <a:sym typeface="Oswald"/>
              </a:endParaRPr>
            </a:p>
          </p:txBody>
        </p:sp>
      </p:grpSp>
      <p:grpSp>
        <p:nvGrpSpPr>
          <p:cNvPr id="1000" name="Google Shape;1000;p45"/>
          <p:cNvGrpSpPr/>
          <p:nvPr/>
        </p:nvGrpSpPr>
        <p:grpSpPr>
          <a:xfrm>
            <a:off x="4734050" y="1127600"/>
            <a:ext cx="3604500" cy="1052400"/>
            <a:chOff x="4689675" y="2254050"/>
            <a:chExt cx="3604500" cy="1052400"/>
          </a:xfrm>
        </p:grpSpPr>
        <p:pic>
          <p:nvPicPr>
            <p:cNvPr id="1001" name="Google Shape;1001;p4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1002" name="Google Shape;1002;p45"/>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METHOD</a:t>
              </a:r>
              <a:endParaRPr sz="3600" b="1" i="0" u="none" strike="noStrike" cap="none">
                <a:solidFill>
                  <a:schemeClr val="lt1"/>
                </a:solidFill>
                <a:latin typeface="Oswald"/>
                <a:ea typeface="Oswald"/>
                <a:cs typeface="Oswald"/>
                <a:sym typeface="Oswald"/>
              </a:endParaRPr>
            </a:p>
          </p:txBody>
        </p:sp>
      </p:grpSp>
      <p:grpSp>
        <p:nvGrpSpPr>
          <p:cNvPr id="1003" name="Google Shape;1003;p45"/>
          <p:cNvGrpSpPr/>
          <p:nvPr/>
        </p:nvGrpSpPr>
        <p:grpSpPr>
          <a:xfrm>
            <a:off x="853600" y="2336063"/>
            <a:ext cx="3604510" cy="1052400"/>
            <a:chOff x="4676900" y="2837875"/>
            <a:chExt cx="3604510" cy="1052400"/>
          </a:xfrm>
        </p:grpSpPr>
        <p:pic>
          <p:nvPicPr>
            <p:cNvPr id="1004" name="Google Shape;1004;p4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676900" y="2837875"/>
              <a:ext cx="3604500" cy="1052400"/>
            </a:xfrm>
            <a:prstGeom prst="roundRect">
              <a:avLst>
                <a:gd name="adj" fmla="val 11026"/>
              </a:avLst>
            </a:prstGeom>
            <a:noFill/>
            <a:ln w="9525" cap="flat" cmpd="sng">
              <a:solidFill>
                <a:srgbClr val="000000"/>
              </a:solidFill>
              <a:prstDash val="solid"/>
              <a:round/>
              <a:headEnd type="none" w="sm" len="sm"/>
              <a:tailEnd type="none" w="sm" len="sm"/>
            </a:ln>
          </p:spPr>
        </p:pic>
        <p:sp>
          <p:nvSpPr>
            <p:cNvPr id="1005" name="Google Shape;1005;p45"/>
            <p:cNvSpPr/>
            <p:nvPr/>
          </p:nvSpPr>
          <p:spPr>
            <a:xfrm>
              <a:off x="4676910" y="321572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FFFFFF"/>
                  </a:solidFill>
                  <a:latin typeface="Oswald"/>
                  <a:ea typeface="Oswald"/>
                  <a:cs typeface="Oswald"/>
                  <a:sym typeface="Oswald"/>
                </a:rPr>
                <a:t>PROTEINS</a:t>
              </a:r>
              <a:endParaRPr sz="3600" b="1" i="0" u="none" strike="noStrike" cap="none">
                <a:solidFill>
                  <a:srgbClr val="FFFFFF"/>
                </a:solidFill>
                <a:latin typeface="Oswald"/>
                <a:ea typeface="Oswald"/>
                <a:cs typeface="Oswald"/>
                <a:sym typeface="Oswald"/>
              </a:endParaRPr>
            </a:p>
          </p:txBody>
        </p:sp>
      </p:grpSp>
      <p:grpSp>
        <p:nvGrpSpPr>
          <p:cNvPr id="1006" name="Google Shape;1006;p45"/>
          <p:cNvGrpSpPr/>
          <p:nvPr/>
        </p:nvGrpSpPr>
        <p:grpSpPr>
          <a:xfrm>
            <a:off x="4734050" y="3544513"/>
            <a:ext cx="3604500" cy="1052400"/>
            <a:chOff x="4689675" y="2254050"/>
            <a:chExt cx="3604500" cy="1052400"/>
          </a:xfrm>
        </p:grpSpPr>
        <p:pic>
          <p:nvPicPr>
            <p:cNvPr id="1007" name="Google Shape;1007;p4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1008" name="Google Shape;1008;p45"/>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VEGETABLES</a:t>
              </a:r>
              <a:endParaRPr sz="3600" b="1" i="0" u="none" strike="noStrike" cap="none">
                <a:solidFill>
                  <a:schemeClr val="lt1"/>
                </a:solidFill>
                <a:latin typeface="Oswald"/>
                <a:ea typeface="Oswald"/>
                <a:cs typeface="Oswald"/>
                <a:sym typeface="Oswald"/>
              </a:endParaRPr>
            </a:p>
          </p:txBody>
        </p:sp>
      </p:grpSp>
      <p:sp>
        <p:nvSpPr>
          <p:cNvPr id="1009" name="Google Shape;1009;p45"/>
          <p:cNvSpPr txBox="1"/>
          <p:nvPr/>
        </p:nvSpPr>
        <p:spPr>
          <a:xfrm>
            <a:off x="2411550" y="505488"/>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99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00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100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99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99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10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5"/>
          <p:cNvSpPr txBox="1"/>
          <p:nvPr/>
        </p:nvSpPr>
        <p:spPr>
          <a:xfrm>
            <a:off x="431425" y="625250"/>
            <a:ext cx="55983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chemeClr val="dk1"/>
              </a:buClr>
              <a:buSzPts val="1100"/>
              <a:buFont typeface="Arial"/>
              <a:buNone/>
            </a:pPr>
            <a:r>
              <a:rPr lang="en" sz="2300" b="1" i="0" u="none" strike="noStrike" cap="none">
                <a:solidFill>
                  <a:schemeClr val="dk1"/>
                </a:solidFill>
                <a:latin typeface="Oswald"/>
                <a:ea typeface="Oswald"/>
                <a:cs typeface="Oswald"/>
                <a:sym typeface="Oswald"/>
              </a:rPr>
              <a:t>AUSTRALIAN RULES FOOTBALL BALL SKILLS</a:t>
            </a:r>
            <a:endParaRPr sz="2300" b="1" i="0" u="none" strike="noStrike" cap="none">
              <a:solidFill>
                <a:schemeClr val="dk1"/>
              </a:solidFill>
              <a:latin typeface="Oswald"/>
              <a:ea typeface="Oswald"/>
              <a:cs typeface="Oswald"/>
              <a:sym typeface="Oswald"/>
            </a:endParaRPr>
          </a:p>
          <a:p>
            <a:pPr marL="9144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Oswald"/>
              <a:ea typeface="Oswald"/>
              <a:cs typeface="Oswald"/>
              <a:sym typeface="Oswald"/>
            </a:endParaRPr>
          </a:p>
        </p:txBody>
      </p:sp>
      <p:graphicFrame>
        <p:nvGraphicFramePr>
          <p:cNvPr id="104" name="Google Shape;104;p5"/>
          <p:cNvGraphicFramePr/>
          <p:nvPr/>
        </p:nvGraphicFramePr>
        <p:xfrm>
          <a:off x="431425" y="1171525"/>
          <a:ext cx="8292200" cy="3535620"/>
        </p:xfrm>
        <a:graphic>
          <a:graphicData uri="http://schemas.openxmlformats.org/drawingml/2006/table">
            <a:tbl>
              <a:tblPr>
                <a:noFill/>
                <a:tableStyleId>{2C06DA1E-7CDB-4331-AD55-4DFDC0C8034A}</a:tableStyleId>
              </a:tblPr>
              <a:tblGrid>
                <a:gridCol w="1289850">
                  <a:extLst>
                    <a:ext uri="{9D8B030D-6E8A-4147-A177-3AD203B41FA5}">
                      <a16:colId xmlns:a16="http://schemas.microsoft.com/office/drawing/2014/main" val="20000"/>
                    </a:ext>
                  </a:extLst>
                </a:gridCol>
                <a:gridCol w="70023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Raleway"/>
                          <a:ea typeface="Raleway"/>
                          <a:cs typeface="Raleway"/>
                          <a:sym typeface="Raleway"/>
                        </a:rPr>
                        <a:t>Sharks and Islands</a:t>
                      </a:r>
                      <a:endParaRPr sz="800" b="1"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Collection of footballs, cones (x4), bibs (x2), hoops per group (x2).</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Put two hoops inside the playing area. Beside the playing area, mark out the smaller ‘tag zone’ with four cones. Give two students bibs and the others one footy each.</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Students in bibs are the ‘sharks’ and are ‘it’. They tag the others. Students who make it inside the hoops (‘on the islands’) are safe. They can't be tagged by the sharks. But they're only allowed on the island for 3 seconds before they have to leave!</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When a student is tagged, they run to the tag zone (the four cones) and complete a footy skill (e.g. handball to themselves or complete five bounces). Once they complete the footy skill, they can go back to the game.</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For overhead marks: Have one student take a few steps back and hold the ball at shoulder height. Their partner runs forward and grabs it! </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For a ‘spectacular’ (speccy) mark: Have one partner hold the ball out to the side and higher than their shoulders. Have the other student run towards the ball and jump to try to grab it with their knees in the air. </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After a few goes, have one student toss up the football (rather than holding it) for their partner to catch.</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Adjust the number of sharks or hoops so that it works best for your group.</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Swap the sharks every now and then so everyone gets a go at tagging the others.</a:t>
                      </a:r>
                      <a:endParaRPr sz="800" u="none" strike="noStrike" cap="none">
                        <a:solidFill>
                          <a:schemeClr val="dk1"/>
                        </a:solidFill>
                        <a:latin typeface="Raleway"/>
                        <a:ea typeface="Raleway"/>
                        <a:cs typeface="Raleway"/>
                        <a:sym typeface="Raleway"/>
                      </a:endParaRPr>
                    </a:p>
                    <a:p>
                      <a:pPr marL="457200" marR="0" lvl="0" indent="0" algn="l" rtl="0">
                        <a:lnSpc>
                          <a:spcPct val="100000"/>
                        </a:lnSpc>
                        <a:spcBef>
                          <a:spcPts val="0"/>
                        </a:spcBef>
                        <a:spcAft>
                          <a:spcPts val="0"/>
                        </a:spcAft>
                        <a:buClr>
                          <a:srgbClr val="000000"/>
                        </a:buClr>
                        <a:buSzPts val="800"/>
                        <a:buFont typeface="Arial"/>
                        <a:buNone/>
                      </a:pPr>
                      <a:endParaRPr sz="80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Raleway Medium"/>
                          <a:ea typeface="Raleway Medium"/>
                          <a:cs typeface="Raleway Medium"/>
                          <a:sym typeface="Raleway Medium"/>
                        </a:rPr>
                        <a:t>Modified version</a:t>
                      </a:r>
                      <a:endParaRPr sz="800" u="none" strike="noStrike" cap="none">
                        <a:solidFill>
                          <a:schemeClr val="dk1"/>
                        </a:solidFill>
                        <a:latin typeface="Raleway Medium"/>
                        <a:ea typeface="Raleway Medium"/>
                        <a:cs typeface="Raleway Medium"/>
                        <a:sym typeface="Raleway Medium"/>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Have a student confident in ball skills help other students at the tag zone with the skills work.</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Slowly increase the number of sharks by giving out bibs to more students.</a:t>
                      </a:r>
                      <a:endParaRPr sz="800" u="none" strike="noStrike" cap="none">
                        <a:solidFill>
                          <a:schemeClr val="dk1"/>
                        </a:solidFill>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chemeClr val="dk1"/>
                        </a:buClr>
                        <a:buSzPts val="1100"/>
                        <a:buFont typeface="Arial"/>
                        <a:buNone/>
                      </a:pPr>
                      <a:r>
                        <a:rPr lang="en" sz="800" b="1" u="none" strike="noStrike" cap="none">
                          <a:solidFill>
                            <a:schemeClr val="dk1"/>
                          </a:solidFill>
                          <a:latin typeface="Raleway"/>
                          <a:ea typeface="Raleway"/>
                          <a:cs typeface="Raleway"/>
                          <a:sym typeface="Raleway"/>
                        </a:rPr>
                        <a:t>Collect the Coins</a:t>
                      </a:r>
                      <a:endParaRPr sz="800" b="1"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2 footballs per team, 1 set of goal posts and a stack of coloured cones.</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Set up the goals on the edge of the playing area across from four different coloured cones. Each team lines up behind their own coloured cone. Randomly put cones in-between the teams and the goal posts. Make sure it’s the same amount for each team.</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On ‘Go’, the first member of each team kicks the football from their own coloured cone towards goal. If they score a goal, they run and collect one of their team’s coloured cones (their coins). If they don’t score a goal, they don’t collect a coin. </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Once the student has their football back, they run around the outside of the playing area and back to their cone. If they have a coin, they put it down by their cone. Wait until all four students are safely clear before the next four students have their shot for goal. </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The team that kicks all their goals and collects all their coins first, wins!</a:t>
                      </a:r>
                      <a:endParaRPr sz="800" u="none" strike="noStrike" cap="none">
                        <a:solidFill>
                          <a:schemeClr val="dk1"/>
                        </a:solidFill>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pic>
        <p:nvPicPr>
          <p:cNvPr id="1014" name="Google Shape;1014;p46" descr="A child riding a skateboard&#10;&#10;AI-generated content may be incorrect."/>
          <p:cNvPicPr preferRelativeResize="0"/>
          <p:nvPr/>
        </p:nvPicPr>
        <p:blipFill rotWithShape="1">
          <a:blip r:embed="rId3">
            <a:alphaModFix/>
          </a:blip>
          <a:srcRect/>
          <a:stretch/>
        </p:blipFill>
        <p:spPr>
          <a:xfrm>
            <a:off x="6007728" y="251971"/>
            <a:ext cx="2910839" cy="4625703"/>
          </a:xfrm>
          <a:prstGeom prst="rect">
            <a:avLst/>
          </a:prstGeom>
          <a:noFill/>
          <a:ln>
            <a:noFill/>
          </a:ln>
        </p:spPr>
      </p:pic>
      <p:sp>
        <p:nvSpPr>
          <p:cNvPr id="1015" name="Google Shape;1015;p46"/>
          <p:cNvSpPr txBox="1"/>
          <p:nvPr/>
        </p:nvSpPr>
        <p:spPr>
          <a:xfrm>
            <a:off x="524700" y="625250"/>
            <a:ext cx="43209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BALANCE TRAINING</a:t>
            </a:r>
            <a:endParaRPr sz="2300" b="1" i="0" u="none" strike="noStrike" cap="none">
              <a:solidFill>
                <a:schemeClr val="dk1"/>
              </a:solidFill>
              <a:latin typeface="Oswald"/>
              <a:ea typeface="Oswald"/>
              <a:cs typeface="Oswald"/>
              <a:sym typeface="Oswald"/>
            </a:endParaRPr>
          </a:p>
        </p:txBody>
      </p:sp>
      <p:pic>
        <p:nvPicPr>
          <p:cNvPr id="1016" name="Google Shape;1016;p4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
        <p:nvSpPr>
          <p:cNvPr id="1017" name="Google Shape;1017;p46"/>
          <p:cNvSpPr txBox="1"/>
          <p:nvPr/>
        </p:nvSpPr>
        <p:spPr>
          <a:xfrm>
            <a:off x="465775" y="1068400"/>
            <a:ext cx="4926600" cy="31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rgbClr val="00ABFF"/>
                </a:solidFill>
                <a:latin typeface="Raleway"/>
                <a:ea typeface="Raleway"/>
                <a:cs typeface="Raleway"/>
                <a:sym typeface="Raleway"/>
              </a:rPr>
              <a:t>Why is it important to include balance training when we exercise and play footy?</a:t>
            </a:r>
            <a:endParaRPr sz="12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2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2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ABFF"/>
              </a:solidFill>
              <a:latin typeface="Raleway"/>
              <a:ea typeface="Raleway"/>
              <a:cs typeface="Raleway"/>
              <a:sym typeface="Raleway"/>
            </a:endParaRPr>
          </a:p>
        </p:txBody>
      </p:sp>
      <p:grpSp>
        <p:nvGrpSpPr>
          <p:cNvPr id="1018" name="Google Shape;1018;p46"/>
          <p:cNvGrpSpPr/>
          <p:nvPr/>
        </p:nvGrpSpPr>
        <p:grpSpPr>
          <a:xfrm>
            <a:off x="505050" y="1651525"/>
            <a:ext cx="5292368" cy="566084"/>
            <a:chOff x="431431" y="3961217"/>
            <a:chExt cx="3959871" cy="396445"/>
          </a:xfrm>
        </p:grpSpPr>
        <p:sp>
          <p:nvSpPr>
            <p:cNvPr id="1019" name="Google Shape;1019;p46"/>
            <p:cNvSpPr/>
            <p:nvPr/>
          </p:nvSpPr>
          <p:spPr>
            <a:xfrm>
              <a:off x="431431" y="3989562"/>
              <a:ext cx="3929400" cy="368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1020" name="Google Shape;1020;p46"/>
            <p:cNvSpPr/>
            <p:nvPr/>
          </p:nvSpPr>
          <p:spPr>
            <a:xfrm>
              <a:off x="461902" y="3961217"/>
              <a:ext cx="3929400" cy="368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rgbClr val="000000"/>
                  </a:solidFill>
                  <a:latin typeface="Raleway"/>
                  <a:ea typeface="Raleway"/>
                  <a:cs typeface="Raleway"/>
                  <a:sym typeface="Raleway"/>
                </a:rPr>
                <a:t>Balance training means doing exercises that make the muscles in your legs and tummy stronger so you can stay steady and not fall over.</a:t>
              </a:r>
              <a:endParaRPr sz="1000" b="0" i="0" u="none" strike="noStrike" cap="none">
                <a:solidFill>
                  <a:srgbClr val="000000"/>
                </a:solidFill>
                <a:latin typeface="Raleway"/>
                <a:ea typeface="Raleway"/>
                <a:cs typeface="Raleway"/>
                <a:sym typeface="Raleway"/>
              </a:endParaRPr>
            </a:p>
          </p:txBody>
        </p:sp>
      </p:grpSp>
      <p:grpSp>
        <p:nvGrpSpPr>
          <p:cNvPr id="1021" name="Google Shape;1021;p46"/>
          <p:cNvGrpSpPr/>
          <p:nvPr/>
        </p:nvGrpSpPr>
        <p:grpSpPr>
          <a:xfrm>
            <a:off x="505042" y="2377210"/>
            <a:ext cx="5292387" cy="673018"/>
            <a:chOff x="431425" y="3886315"/>
            <a:chExt cx="3959886" cy="471334"/>
          </a:xfrm>
        </p:grpSpPr>
        <p:sp>
          <p:nvSpPr>
            <p:cNvPr id="1022" name="Google Shape;1022;p46"/>
            <p:cNvSpPr/>
            <p:nvPr/>
          </p:nvSpPr>
          <p:spPr>
            <a:xfrm>
              <a:off x="431425" y="3914549"/>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1023" name="Google Shape;1023;p46"/>
            <p:cNvSpPr/>
            <p:nvPr/>
          </p:nvSpPr>
          <p:spPr>
            <a:xfrm>
              <a:off x="461911" y="3886315"/>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rgbClr val="000000"/>
                  </a:solidFill>
                  <a:latin typeface="Raleway"/>
                  <a:ea typeface="Raleway"/>
                  <a:cs typeface="Raleway"/>
                  <a:sym typeface="Raleway"/>
                </a:rPr>
                <a:t>Balance is really important because it helps your body know where it is in space, controls how you move, and helps stop injuries, especially to your ankles and knees. It’s also super helpful when playing sports!</a:t>
              </a:r>
              <a:endParaRPr sz="1000" b="0" i="0" u="none" strike="noStrike" cap="none">
                <a:solidFill>
                  <a:srgbClr val="000000"/>
                </a:solidFill>
                <a:latin typeface="Raleway"/>
                <a:ea typeface="Raleway"/>
                <a:cs typeface="Raleway"/>
                <a:sym typeface="Raleway"/>
              </a:endParaRPr>
            </a:p>
          </p:txBody>
        </p:sp>
      </p:grpSp>
      <p:grpSp>
        <p:nvGrpSpPr>
          <p:cNvPr id="1024" name="Google Shape;1024;p46"/>
          <p:cNvGrpSpPr/>
          <p:nvPr/>
        </p:nvGrpSpPr>
        <p:grpSpPr>
          <a:xfrm>
            <a:off x="505050" y="3911387"/>
            <a:ext cx="5292368" cy="566084"/>
            <a:chOff x="431431" y="3961217"/>
            <a:chExt cx="3959871" cy="396445"/>
          </a:xfrm>
        </p:grpSpPr>
        <p:sp>
          <p:nvSpPr>
            <p:cNvPr id="1025" name="Google Shape;1025;p46"/>
            <p:cNvSpPr/>
            <p:nvPr/>
          </p:nvSpPr>
          <p:spPr>
            <a:xfrm>
              <a:off x="431431" y="3989562"/>
              <a:ext cx="3929400" cy="368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1026" name="Google Shape;1026;p46"/>
            <p:cNvSpPr/>
            <p:nvPr/>
          </p:nvSpPr>
          <p:spPr>
            <a:xfrm>
              <a:off x="461902" y="3961217"/>
              <a:ext cx="3929400" cy="368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rgbClr val="000000"/>
                  </a:solidFill>
                  <a:latin typeface="Raleway"/>
                  <a:ea typeface="Raleway"/>
                  <a:cs typeface="Raleway"/>
                  <a:sym typeface="Raleway"/>
                </a:rPr>
                <a:t>Your brain has a special part at the back called the cerebellum. It helps you keep your balance, move your body well, and stay steady when you walk or stand.</a:t>
              </a:r>
              <a:endParaRPr sz="1000" b="0" i="0" u="none" strike="noStrike" cap="none">
                <a:solidFill>
                  <a:srgbClr val="000000"/>
                </a:solidFill>
                <a:latin typeface="Raleway"/>
                <a:ea typeface="Raleway"/>
                <a:cs typeface="Raleway"/>
                <a:sym typeface="Raleway"/>
              </a:endParaRPr>
            </a:p>
          </p:txBody>
        </p:sp>
      </p:grpSp>
      <p:grpSp>
        <p:nvGrpSpPr>
          <p:cNvPr id="1027" name="Google Shape;1027;p46"/>
          <p:cNvGrpSpPr/>
          <p:nvPr/>
        </p:nvGrpSpPr>
        <p:grpSpPr>
          <a:xfrm>
            <a:off x="505050" y="3209837"/>
            <a:ext cx="5292368" cy="566084"/>
            <a:chOff x="431431" y="3961217"/>
            <a:chExt cx="3959871" cy="396445"/>
          </a:xfrm>
        </p:grpSpPr>
        <p:sp>
          <p:nvSpPr>
            <p:cNvPr id="1028" name="Google Shape;1028;p46"/>
            <p:cNvSpPr/>
            <p:nvPr/>
          </p:nvSpPr>
          <p:spPr>
            <a:xfrm>
              <a:off x="431431" y="3989562"/>
              <a:ext cx="3929400" cy="368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1029" name="Google Shape;1029;p46"/>
            <p:cNvSpPr/>
            <p:nvPr/>
          </p:nvSpPr>
          <p:spPr>
            <a:xfrm>
              <a:off x="461902" y="3961217"/>
              <a:ext cx="3929400" cy="368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rgbClr val="000000"/>
                  </a:solidFill>
                  <a:latin typeface="Raleway"/>
                  <a:ea typeface="Raleway"/>
                  <a:cs typeface="Raleway"/>
                  <a:sym typeface="Raleway"/>
                </a:rPr>
                <a:t>Balance exercises can be tough sometimes, like tricky yoga poses that make you work hard.</a:t>
              </a:r>
              <a:endParaRPr sz="1000" b="0" i="0" u="none" strike="noStrike" cap="none">
                <a:solidFill>
                  <a:srgbClr val="000000"/>
                </a:solidFill>
                <a:latin typeface="Raleway"/>
                <a:ea typeface="Raleway"/>
                <a:cs typeface="Raleway"/>
                <a:sym typeface="Raleway"/>
              </a:endParaRPr>
            </a:p>
          </p:txBody>
        </p:sp>
      </p:grpSp>
      <p:pic>
        <p:nvPicPr>
          <p:cNvPr id="1030" name="Google Shape;1030;p4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967637" y="675500"/>
            <a:ext cx="367200" cy="3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18"/>
                                        </p:tgtEl>
                                        <p:attrNameLst>
                                          <p:attrName>style.visibility</p:attrName>
                                        </p:attrNameLst>
                                      </p:cBhvr>
                                      <p:to>
                                        <p:strVal val="visible"/>
                                      </p:to>
                                    </p:set>
                                    <p:anim calcmode="lin" valueType="num">
                                      <p:cBhvr additive="base">
                                        <p:cTn id="7" dur="1000"/>
                                        <p:tgtEl>
                                          <p:spTgt spid="101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21"/>
                                        </p:tgtEl>
                                        <p:attrNameLst>
                                          <p:attrName>style.visibility</p:attrName>
                                        </p:attrNameLst>
                                      </p:cBhvr>
                                      <p:to>
                                        <p:strVal val="visible"/>
                                      </p:to>
                                    </p:set>
                                    <p:anim calcmode="lin" valueType="num">
                                      <p:cBhvr additive="base">
                                        <p:cTn id="12" dur="1000"/>
                                        <p:tgtEl>
                                          <p:spTgt spid="1021"/>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1000"/>
                                        <p:tgtEl>
                                          <p:spTgt spid="1027"/>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24"/>
                                        </p:tgtEl>
                                        <p:attrNameLst>
                                          <p:attrName>style.visibility</p:attrName>
                                        </p:attrNameLst>
                                      </p:cBhvr>
                                      <p:to>
                                        <p:strVal val="visible"/>
                                      </p:to>
                                    </p:set>
                                    <p:anim calcmode="lin" valueType="num">
                                      <p:cBhvr additive="base">
                                        <p:cTn id="22" dur="1000"/>
                                        <p:tgtEl>
                                          <p:spTgt spid="102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35" name="Google Shape;1035;p47"/>
          <p:cNvGrpSpPr/>
          <p:nvPr/>
        </p:nvGrpSpPr>
        <p:grpSpPr>
          <a:xfrm>
            <a:off x="2985773" y="2400900"/>
            <a:ext cx="2231952" cy="1041745"/>
            <a:chOff x="2985773" y="2454675"/>
            <a:chExt cx="2231952" cy="1041745"/>
          </a:xfrm>
        </p:grpSpPr>
        <p:grpSp>
          <p:nvGrpSpPr>
            <p:cNvPr id="1036" name="Google Shape;1036;p47"/>
            <p:cNvGrpSpPr/>
            <p:nvPr/>
          </p:nvGrpSpPr>
          <p:grpSpPr>
            <a:xfrm>
              <a:off x="2985773" y="2477520"/>
              <a:ext cx="2231943" cy="1018900"/>
              <a:chOff x="5944038" y="4114359"/>
              <a:chExt cx="1922432" cy="353049"/>
            </a:xfrm>
          </p:grpSpPr>
          <p:sp>
            <p:nvSpPr>
              <p:cNvPr id="1037" name="Google Shape;1037;p47"/>
              <p:cNvSpPr/>
              <p:nvPr/>
            </p:nvSpPr>
            <p:spPr>
              <a:xfrm>
                <a:off x="5944038" y="4131408"/>
                <a:ext cx="1878900" cy="336000"/>
              </a:xfrm>
              <a:prstGeom prst="roundRect">
                <a:avLst>
                  <a:gd name="adj" fmla="val 107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38" name="Google Shape;1038;p47"/>
              <p:cNvSpPr/>
              <p:nvPr/>
            </p:nvSpPr>
            <p:spPr>
              <a:xfrm>
                <a:off x="5987870" y="4114359"/>
                <a:ext cx="1878600" cy="336000"/>
              </a:xfrm>
              <a:prstGeom prst="roundRect">
                <a:avLst>
                  <a:gd name="adj" fmla="val 868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grpSp>
        <p:sp>
          <p:nvSpPr>
            <p:cNvPr id="1039" name="Google Shape;1039;p47"/>
            <p:cNvSpPr txBox="1"/>
            <p:nvPr/>
          </p:nvSpPr>
          <p:spPr>
            <a:xfrm>
              <a:off x="3121623" y="2454675"/>
              <a:ext cx="17568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Oswald SemiBold"/>
                  <a:ea typeface="Oswald SemiBold"/>
                  <a:cs typeface="Oswald SemiBold"/>
                  <a:sym typeface="Oswald SemiBold"/>
                </a:rPr>
                <a:t>FRUIT</a:t>
              </a:r>
              <a:endParaRPr sz="1300" b="0" i="0" u="none" strike="noStrike" cap="none">
                <a:solidFill>
                  <a:srgbClr val="000000"/>
                </a:solidFill>
                <a:latin typeface="Oswald SemiBold"/>
                <a:ea typeface="Oswald SemiBold"/>
                <a:cs typeface="Oswald SemiBold"/>
                <a:sym typeface="Oswald SemiBold"/>
              </a:endParaRPr>
            </a:p>
          </p:txBody>
        </p:sp>
        <p:sp>
          <p:nvSpPr>
            <p:cNvPr id="1040" name="Google Shape;1040;p47"/>
            <p:cNvSpPr txBox="1"/>
            <p:nvPr/>
          </p:nvSpPr>
          <p:spPr>
            <a:xfrm>
              <a:off x="3121625" y="2659138"/>
              <a:ext cx="1237200" cy="801000"/>
            </a:xfrm>
            <a:prstGeom prst="rect">
              <a:avLst/>
            </a:prstGeom>
            <a:noFill/>
            <a:ln>
              <a:noFill/>
            </a:ln>
          </p:spPr>
          <p:txBody>
            <a:bodyPr spcFirstLastPara="1" wrap="square" lIns="0"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latin typeface="Raleway"/>
                  <a:ea typeface="Raleway"/>
                  <a:cs typeface="Raleway"/>
                  <a:sym typeface="Raleway"/>
                </a:rPr>
                <a:t>Abundant phyto - chemicals, which help prevent chronic disease.</a:t>
              </a:r>
              <a:endParaRPr sz="900" b="0" i="0" u="none" strike="noStrike" cap="none">
                <a:solidFill>
                  <a:srgbClr val="000000"/>
                </a:solidFill>
                <a:latin typeface="Raleway"/>
                <a:ea typeface="Raleway"/>
                <a:cs typeface="Raleway"/>
                <a:sym typeface="Raleway"/>
              </a:endParaRPr>
            </a:p>
          </p:txBody>
        </p:sp>
        <p:pic>
          <p:nvPicPr>
            <p:cNvPr id="1041" name="Google Shape;1041;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4288475" y="2512375"/>
              <a:ext cx="958500" cy="900000"/>
            </a:xfrm>
            <a:prstGeom prst="round2SameRect">
              <a:avLst>
                <a:gd name="adj1" fmla="val 9589"/>
                <a:gd name="adj2" fmla="val 0"/>
              </a:avLst>
            </a:prstGeom>
            <a:noFill/>
            <a:ln w="9525" cap="flat" cmpd="sng">
              <a:solidFill>
                <a:schemeClr val="dk1"/>
              </a:solidFill>
              <a:prstDash val="solid"/>
              <a:round/>
              <a:headEnd type="none" w="sm" len="sm"/>
              <a:tailEnd type="none" w="sm" len="sm"/>
            </a:ln>
          </p:spPr>
        </p:pic>
      </p:grpSp>
      <p:sp>
        <p:nvSpPr>
          <p:cNvPr id="1042" name="Google Shape;1042;p47"/>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THE FIVE MAJOR FOOD GROUPS</a:t>
            </a:r>
            <a:endParaRPr sz="2300" b="1" i="0" u="none" strike="noStrike" cap="none">
              <a:solidFill>
                <a:schemeClr val="dk1"/>
              </a:solidFill>
              <a:latin typeface="Oswald"/>
              <a:ea typeface="Oswald"/>
              <a:cs typeface="Oswald"/>
              <a:sym typeface="Oswald"/>
            </a:endParaRPr>
          </a:p>
        </p:txBody>
      </p:sp>
      <p:pic>
        <p:nvPicPr>
          <p:cNvPr id="1043" name="Google Shape;1043;p4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91150" y="892950"/>
            <a:ext cx="3232451" cy="3841176"/>
          </a:xfrm>
          <a:prstGeom prst="rect">
            <a:avLst/>
          </a:prstGeom>
          <a:noFill/>
          <a:ln>
            <a:noFill/>
          </a:ln>
        </p:spPr>
      </p:pic>
      <p:grpSp>
        <p:nvGrpSpPr>
          <p:cNvPr id="1044" name="Google Shape;1044;p47"/>
          <p:cNvGrpSpPr/>
          <p:nvPr/>
        </p:nvGrpSpPr>
        <p:grpSpPr>
          <a:xfrm>
            <a:off x="525936" y="1194725"/>
            <a:ext cx="2231964" cy="1041745"/>
            <a:chOff x="525936" y="1248500"/>
            <a:chExt cx="2231964" cy="1041745"/>
          </a:xfrm>
        </p:grpSpPr>
        <p:grpSp>
          <p:nvGrpSpPr>
            <p:cNvPr id="1045" name="Google Shape;1045;p47"/>
            <p:cNvGrpSpPr/>
            <p:nvPr/>
          </p:nvGrpSpPr>
          <p:grpSpPr>
            <a:xfrm>
              <a:off x="525936" y="1271345"/>
              <a:ext cx="2231943" cy="1018900"/>
              <a:chOff x="5944038" y="4114359"/>
              <a:chExt cx="1922432" cy="353049"/>
            </a:xfrm>
          </p:grpSpPr>
          <p:sp>
            <p:nvSpPr>
              <p:cNvPr id="1046" name="Google Shape;1046;p47"/>
              <p:cNvSpPr/>
              <p:nvPr/>
            </p:nvSpPr>
            <p:spPr>
              <a:xfrm>
                <a:off x="5944038" y="4131408"/>
                <a:ext cx="1878900" cy="336000"/>
              </a:xfrm>
              <a:prstGeom prst="roundRect">
                <a:avLst>
                  <a:gd name="adj" fmla="val 107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47" name="Google Shape;1047;p47"/>
              <p:cNvSpPr/>
              <p:nvPr/>
            </p:nvSpPr>
            <p:spPr>
              <a:xfrm>
                <a:off x="5987870" y="4114359"/>
                <a:ext cx="1878600" cy="336000"/>
              </a:xfrm>
              <a:prstGeom prst="roundRect">
                <a:avLst>
                  <a:gd name="adj" fmla="val 868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grpSp>
        <p:sp>
          <p:nvSpPr>
            <p:cNvPr id="1048" name="Google Shape;1048;p47"/>
            <p:cNvSpPr txBox="1"/>
            <p:nvPr/>
          </p:nvSpPr>
          <p:spPr>
            <a:xfrm>
              <a:off x="661648" y="1248500"/>
              <a:ext cx="17568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Oswald SemiBold"/>
                  <a:ea typeface="Oswald SemiBold"/>
                  <a:cs typeface="Oswald SemiBold"/>
                  <a:sym typeface="Oswald SemiBold"/>
                </a:rPr>
                <a:t>VEGETABLES</a:t>
              </a:r>
              <a:endParaRPr sz="1300" b="0" i="0" u="none" strike="noStrike" cap="none">
                <a:solidFill>
                  <a:srgbClr val="000000"/>
                </a:solidFill>
                <a:latin typeface="Oswald SemiBold"/>
                <a:ea typeface="Oswald SemiBold"/>
                <a:cs typeface="Oswald SemiBold"/>
                <a:sym typeface="Oswald SemiBold"/>
              </a:endParaRPr>
            </a:p>
          </p:txBody>
        </p:sp>
        <p:sp>
          <p:nvSpPr>
            <p:cNvPr id="1049" name="Google Shape;1049;p47"/>
            <p:cNvSpPr txBox="1"/>
            <p:nvPr/>
          </p:nvSpPr>
          <p:spPr>
            <a:xfrm>
              <a:off x="661650" y="1452963"/>
              <a:ext cx="1237200" cy="641700"/>
            </a:xfrm>
            <a:prstGeom prst="rect">
              <a:avLst/>
            </a:prstGeom>
            <a:noFill/>
            <a:ln>
              <a:noFill/>
            </a:ln>
          </p:spPr>
          <p:txBody>
            <a:bodyPr spcFirstLastPara="1" wrap="square" lIns="0"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latin typeface="Raleway"/>
                  <a:ea typeface="Raleway"/>
                  <a:cs typeface="Raleway"/>
                  <a:sym typeface="Raleway"/>
                </a:rPr>
                <a:t>Low in kilojoules but rich in nutrients and dietary fibre.</a:t>
              </a:r>
              <a:endParaRPr sz="900" b="0" i="0" u="none" strike="noStrike" cap="none">
                <a:solidFill>
                  <a:srgbClr val="000000"/>
                </a:solidFill>
                <a:latin typeface="Raleway"/>
                <a:ea typeface="Raleway"/>
                <a:cs typeface="Raleway"/>
                <a:sym typeface="Raleway"/>
              </a:endParaRPr>
            </a:p>
          </p:txBody>
        </p:sp>
        <p:pic>
          <p:nvPicPr>
            <p:cNvPr id="1050" name="Google Shape;1050;p4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828650" y="1306200"/>
              <a:ext cx="958500" cy="900000"/>
            </a:xfrm>
            <a:prstGeom prst="round2SameRect">
              <a:avLst>
                <a:gd name="adj1" fmla="val 9589"/>
                <a:gd name="adj2" fmla="val 0"/>
              </a:avLst>
            </a:prstGeom>
            <a:noFill/>
            <a:ln w="9525" cap="flat" cmpd="sng">
              <a:solidFill>
                <a:schemeClr val="dk1"/>
              </a:solidFill>
              <a:prstDash val="solid"/>
              <a:round/>
              <a:headEnd type="none" w="sm" len="sm"/>
              <a:tailEnd type="none" w="sm" len="sm"/>
            </a:ln>
          </p:spPr>
        </p:pic>
      </p:grpSp>
      <p:grpSp>
        <p:nvGrpSpPr>
          <p:cNvPr id="1051" name="Google Shape;1051;p47"/>
          <p:cNvGrpSpPr/>
          <p:nvPr/>
        </p:nvGrpSpPr>
        <p:grpSpPr>
          <a:xfrm>
            <a:off x="2985773" y="1194725"/>
            <a:ext cx="2231952" cy="1041745"/>
            <a:chOff x="2985773" y="1248500"/>
            <a:chExt cx="2231952" cy="1041745"/>
          </a:xfrm>
        </p:grpSpPr>
        <p:grpSp>
          <p:nvGrpSpPr>
            <p:cNvPr id="1052" name="Google Shape;1052;p47"/>
            <p:cNvGrpSpPr/>
            <p:nvPr/>
          </p:nvGrpSpPr>
          <p:grpSpPr>
            <a:xfrm>
              <a:off x="2985773" y="1271345"/>
              <a:ext cx="2231943" cy="1018900"/>
              <a:chOff x="5944038" y="4114359"/>
              <a:chExt cx="1922432" cy="353049"/>
            </a:xfrm>
          </p:grpSpPr>
          <p:sp>
            <p:nvSpPr>
              <p:cNvPr id="1053" name="Google Shape;1053;p47"/>
              <p:cNvSpPr/>
              <p:nvPr/>
            </p:nvSpPr>
            <p:spPr>
              <a:xfrm>
                <a:off x="5944038" y="4131408"/>
                <a:ext cx="1878900" cy="336000"/>
              </a:xfrm>
              <a:prstGeom prst="roundRect">
                <a:avLst>
                  <a:gd name="adj" fmla="val 107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54" name="Google Shape;1054;p47"/>
              <p:cNvSpPr/>
              <p:nvPr/>
            </p:nvSpPr>
            <p:spPr>
              <a:xfrm>
                <a:off x="5987870" y="4114359"/>
                <a:ext cx="1878600" cy="336000"/>
              </a:xfrm>
              <a:prstGeom prst="roundRect">
                <a:avLst>
                  <a:gd name="adj" fmla="val 868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grpSp>
        <p:sp>
          <p:nvSpPr>
            <p:cNvPr id="1055" name="Google Shape;1055;p47"/>
            <p:cNvSpPr txBox="1"/>
            <p:nvPr/>
          </p:nvSpPr>
          <p:spPr>
            <a:xfrm>
              <a:off x="3121623" y="1248500"/>
              <a:ext cx="17568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Oswald SemiBold"/>
                  <a:ea typeface="Oswald SemiBold"/>
                  <a:cs typeface="Oswald SemiBold"/>
                  <a:sym typeface="Oswald SemiBold"/>
                </a:rPr>
                <a:t>GRAINS</a:t>
              </a:r>
              <a:endParaRPr sz="1300" b="0" i="0" u="none" strike="noStrike" cap="none">
                <a:solidFill>
                  <a:srgbClr val="000000"/>
                </a:solidFill>
                <a:latin typeface="Oswald SemiBold"/>
                <a:ea typeface="Oswald SemiBold"/>
                <a:cs typeface="Oswald SemiBold"/>
                <a:sym typeface="Oswald SemiBold"/>
              </a:endParaRPr>
            </a:p>
          </p:txBody>
        </p:sp>
        <p:sp>
          <p:nvSpPr>
            <p:cNvPr id="1056" name="Google Shape;1056;p47"/>
            <p:cNvSpPr txBox="1"/>
            <p:nvPr/>
          </p:nvSpPr>
          <p:spPr>
            <a:xfrm>
              <a:off x="3121625" y="1452963"/>
              <a:ext cx="1237200" cy="801000"/>
            </a:xfrm>
            <a:prstGeom prst="rect">
              <a:avLst/>
            </a:prstGeom>
            <a:noFill/>
            <a:ln>
              <a:noFill/>
            </a:ln>
          </p:spPr>
          <p:txBody>
            <a:bodyPr spcFirstLastPara="1" wrap="square" lIns="0"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latin typeface="Raleway"/>
                  <a:ea typeface="Raleway"/>
                  <a:cs typeface="Raleway"/>
                  <a:sym typeface="Raleway"/>
                </a:rPr>
                <a:t>Keep us fuller for longer while supporting healthy digestion.</a:t>
              </a:r>
              <a:endParaRPr sz="900" b="0" i="0" u="none" strike="noStrike" cap="none">
                <a:solidFill>
                  <a:srgbClr val="000000"/>
                </a:solidFill>
                <a:latin typeface="Raleway"/>
                <a:ea typeface="Raleway"/>
                <a:cs typeface="Raleway"/>
                <a:sym typeface="Raleway"/>
              </a:endParaRPr>
            </a:p>
          </p:txBody>
        </p:sp>
        <p:pic>
          <p:nvPicPr>
            <p:cNvPr id="1057" name="Google Shape;1057;p4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4288475" y="1306200"/>
              <a:ext cx="958500" cy="900000"/>
            </a:xfrm>
            <a:prstGeom prst="round2SameRect">
              <a:avLst>
                <a:gd name="adj1" fmla="val 9589"/>
                <a:gd name="adj2" fmla="val 0"/>
              </a:avLst>
            </a:prstGeom>
            <a:noFill/>
            <a:ln w="9525" cap="flat" cmpd="sng">
              <a:solidFill>
                <a:schemeClr val="dk1"/>
              </a:solidFill>
              <a:prstDash val="solid"/>
              <a:round/>
              <a:headEnd type="none" w="sm" len="sm"/>
              <a:tailEnd type="none" w="sm" len="sm"/>
            </a:ln>
          </p:spPr>
        </p:pic>
      </p:grpSp>
      <p:grpSp>
        <p:nvGrpSpPr>
          <p:cNvPr id="1058" name="Google Shape;1058;p47"/>
          <p:cNvGrpSpPr/>
          <p:nvPr/>
        </p:nvGrpSpPr>
        <p:grpSpPr>
          <a:xfrm>
            <a:off x="525936" y="2400912"/>
            <a:ext cx="2231964" cy="1037858"/>
            <a:chOff x="525936" y="2454687"/>
            <a:chExt cx="2231964" cy="1037858"/>
          </a:xfrm>
        </p:grpSpPr>
        <p:grpSp>
          <p:nvGrpSpPr>
            <p:cNvPr id="1059" name="Google Shape;1059;p47"/>
            <p:cNvGrpSpPr/>
            <p:nvPr/>
          </p:nvGrpSpPr>
          <p:grpSpPr>
            <a:xfrm>
              <a:off x="525936" y="2473645"/>
              <a:ext cx="2231943" cy="1018900"/>
              <a:chOff x="5944038" y="4114359"/>
              <a:chExt cx="1922432" cy="353049"/>
            </a:xfrm>
          </p:grpSpPr>
          <p:sp>
            <p:nvSpPr>
              <p:cNvPr id="1060" name="Google Shape;1060;p47"/>
              <p:cNvSpPr/>
              <p:nvPr/>
            </p:nvSpPr>
            <p:spPr>
              <a:xfrm>
                <a:off x="5944038" y="4131408"/>
                <a:ext cx="1878900" cy="336000"/>
              </a:xfrm>
              <a:prstGeom prst="roundRect">
                <a:avLst>
                  <a:gd name="adj" fmla="val 107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61" name="Google Shape;1061;p47"/>
              <p:cNvSpPr/>
              <p:nvPr/>
            </p:nvSpPr>
            <p:spPr>
              <a:xfrm>
                <a:off x="5987870" y="4114359"/>
                <a:ext cx="1878600" cy="336000"/>
              </a:xfrm>
              <a:prstGeom prst="roundRect">
                <a:avLst>
                  <a:gd name="adj" fmla="val 868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grpSp>
        <p:sp>
          <p:nvSpPr>
            <p:cNvPr id="1062" name="Google Shape;1062;p47"/>
            <p:cNvSpPr txBox="1"/>
            <p:nvPr/>
          </p:nvSpPr>
          <p:spPr>
            <a:xfrm>
              <a:off x="661648" y="2454687"/>
              <a:ext cx="17568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Oswald SemiBold"/>
                  <a:ea typeface="Oswald SemiBold"/>
                  <a:cs typeface="Oswald SemiBold"/>
                  <a:sym typeface="Oswald SemiBold"/>
                </a:rPr>
                <a:t>PROTEINS</a:t>
              </a:r>
              <a:endParaRPr sz="1300" b="0" i="0" u="none" strike="noStrike" cap="none">
                <a:solidFill>
                  <a:srgbClr val="000000"/>
                </a:solidFill>
                <a:latin typeface="Oswald SemiBold"/>
                <a:ea typeface="Oswald SemiBold"/>
                <a:cs typeface="Oswald SemiBold"/>
                <a:sym typeface="Oswald SemiBold"/>
              </a:endParaRPr>
            </a:p>
          </p:txBody>
        </p:sp>
        <p:sp>
          <p:nvSpPr>
            <p:cNvPr id="1063" name="Google Shape;1063;p47"/>
            <p:cNvSpPr txBox="1"/>
            <p:nvPr/>
          </p:nvSpPr>
          <p:spPr>
            <a:xfrm>
              <a:off x="661650" y="2659150"/>
              <a:ext cx="1237200" cy="801000"/>
            </a:xfrm>
            <a:prstGeom prst="rect">
              <a:avLst/>
            </a:prstGeom>
            <a:noFill/>
            <a:ln>
              <a:noFill/>
            </a:ln>
          </p:spPr>
          <p:txBody>
            <a:bodyPr spcFirstLastPara="1" wrap="square" lIns="0"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latin typeface="Raleway"/>
                  <a:ea typeface="Raleway"/>
                  <a:cs typeface="Raleway"/>
                  <a:sym typeface="Raleway"/>
                </a:rPr>
                <a:t>Contains amino acids that help the body repair and generate cells.</a:t>
              </a:r>
              <a:endParaRPr sz="900" b="0" i="0" u="none" strike="noStrike" cap="none">
                <a:solidFill>
                  <a:srgbClr val="000000"/>
                </a:solidFill>
                <a:latin typeface="Raleway"/>
                <a:ea typeface="Raleway"/>
                <a:cs typeface="Raleway"/>
                <a:sym typeface="Raleway"/>
              </a:endParaRPr>
            </a:p>
          </p:txBody>
        </p:sp>
        <p:pic>
          <p:nvPicPr>
            <p:cNvPr id="1064" name="Google Shape;1064;p4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5400000">
              <a:off x="1828650" y="2506763"/>
              <a:ext cx="958500" cy="900000"/>
            </a:xfrm>
            <a:prstGeom prst="round2SameRect">
              <a:avLst>
                <a:gd name="adj1" fmla="val 9589"/>
                <a:gd name="adj2" fmla="val 0"/>
              </a:avLst>
            </a:prstGeom>
            <a:noFill/>
            <a:ln w="9525" cap="flat" cmpd="sng">
              <a:solidFill>
                <a:schemeClr val="dk1"/>
              </a:solidFill>
              <a:prstDash val="solid"/>
              <a:round/>
              <a:headEnd type="none" w="sm" len="sm"/>
              <a:tailEnd type="none" w="sm" len="sm"/>
            </a:ln>
          </p:spPr>
        </p:pic>
      </p:grpSp>
      <p:grpSp>
        <p:nvGrpSpPr>
          <p:cNvPr id="1065" name="Google Shape;1065;p47"/>
          <p:cNvGrpSpPr/>
          <p:nvPr/>
        </p:nvGrpSpPr>
        <p:grpSpPr>
          <a:xfrm>
            <a:off x="525936" y="3585637"/>
            <a:ext cx="2231964" cy="1040358"/>
            <a:chOff x="525936" y="3639412"/>
            <a:chExt cx="2231964" cy="1040358"/>
          </a:xfrm>
        </p:grpSpPr>
        <p:grpSp>
          <p:nvGrpSpPr>
            <p:cNvPr id="1066" name="Google Shape;1066;p47"/>
            <p:cNvGrpSpPr/>
            <p:nvPr/>
          </p:nvGrpSpPr>
          <p:grpSpPr>
            <a:xfrm>
              <a:off x="525936" y="3660870"/>
              <a:ext cx="2231943" cy="1018900"/>
              <a:chOff x="5944038" y="4114359"/>
              <a:chExt cx="1922432" cy="353049"/>
            </a:xfrm>
          </p:grpSpPr>
          <p:sp>
            <p:nvSpPr>
              <p:cNvPr id="1067" name="Google Shape;1067;p47"/>
              <p:cNvSpPr/>
              <p:nvPr/>
            </p:nvSpPr>
            <p:spPr>
              <a:xfrm>
                <a:off x="5944038" y="4131408"/>
                <a:ext cx="1878900" cy="336000"/>
              </a:xfrm>
              <a:prstGeom prst="roundRect">
                <a:avLst>
                  <a:gd name="adj" fmla="val 107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68" name="Google Shape;1068;p47"/>
              <p:cNvSpPr/>
              <p:nvPr/>
            </p:nvSpPr>
            <p:spPr>
              <a:xfrm>
                <a:off x="5987870" y="4114359"/>
                <a:ext cx="1878600" cy="336000"/>
              </a:xfrm>
              <a:prstGeom prst="roundRect">
                <a:avLst>
                  <a:gd name="adj" fmla="val 8684"/>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grpSp>
        <p:sp>
          <p:nvSpPr>
            <p:cNvPr id="1069" name="Google Shape;1069;p47"/>
            <p:cNvSpPr txBox="1"/>
            <p:nvPr/>
          </p:nvSpPr>
          <p:spPr>
            <a:xfrm>
              <a:off x="661648" y="3639412"/>
              <a:ext cx="17568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Oswald SemiBold"/>
                  <a:ea typeface="Oswald SemiBold"/>
                  <a:cs typeface="Oswald SemiBold"/>
                  <a:sym typeface="Oswald SemiBold"/>
                </a:rPr>
                <a:t>DAIRY</a:t>
              </a:r>
              <a:endParaRPr sz="1300" b="0" i="0" u="none" strike="noStrike" cap="none">
                <a:solidFill>
                  <a:srgbClr val="000000"/>
                </a:solidFill>
                <a:latin typeface="Oswald SemiBold"/>
                <a:ea typeface="Oswald SemiBold"/>
                <a:cs typeface="Oswald SemiBold"/>
                <a:sym typeface="Oswald SemiBold"/>
              </a:endParaRPr>
            </a:p>
          </p:txBody>
        </p:sp>
        <p:sp>
          <p:nvSpPr>
            <p:cNvPr id="1070" name="Google Shape;1070;p47"/>
            <p:cNvSpPr txBox="1"/>
            <p:nvPr/>
          </p:nvSpPr>
          <p:spPr>
            <a:xfrm>
              <a:off x="661650" y="3846113"/>
              <a:ext cx="1237200" cy="801000"/>
            </a:xfrm>
            <a:prstGeom prst="rect">
              <a:avLst/>
            </a:prstGeom>
            <a:noFill/>
            <a:ln>
              <a:noFill/>
            </a:ln>
          </p:spPr>
          <p:txBody>
            <a:bodyPr spcFirstLastPara="1" wrap="square" lIns="0"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rgbClr val="000000"/>
                  </a:solidFill>
                  <a:latin typeface="Raleway"/>
                  <a:ea typeface="Raleway"/>
                  <a:cs typeface="Raleway"/>
                  <a:sym typeface="Raleway"/>
                </a:rPr>
                <a:t>Contains calcium. Which helps to build and maintain strong bones.</a:t>
              </a:r>
              <a:endParaRPr sz="900" b="0" i="0" u="none" strike="noStrike" cap="none">
                <a:solidFill>
                  <a:srgbClr val="000000"/>
                </a:solidFill>
                <a:latin typeface="Raleway"/>
                <a:ea typeface="Raleway"/>
                <a:cs typeface="Raleway"/>
                <a:sym typeface="Raleway"/>
              </a:endParaRPr>
            </a:p>
          </p:txBody>
        </p:sp>
        <p:pic>
          <p:nvPicPr>
            <p:cNvPr id="1071" name="Google Shape;1071;p4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5400000">
              <a:off x="1828650" y="3697175"/>
              <a:ext cx="958500" cy="900000"/>
            </a:xfrm>
            <a:prstGeom prst="round2SameRect">
              <a:avLst>
                <a:gd name="adj1" fmla="val 9589"/>
                <a:gd name="adj2" fmla="val 0"/>
              </a:avLst>
            </a:prstGeom>
            <a:noFill/>
            <a:ln w="9525" cap="flat" cmpd="sng">
              <a:solidFill>
                <a:schemeClr val="dk1"/>
              </a:solidFill>
              <a:prstDash val="solid"/>
              <a:round/>
              <a:headEnd type="none" w="sm" len="sm"/>
              <a:tailEnd type="none" w="sm" len="sm"/>
            </a:ln>
          </p:spPr>
        </p:pic>
      </p:grpSp>
      <p:pic>
        <p:nvPicPr>
          <p:cNvPr id="1072" name="Google Shape;1072;p4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279174" y="3469225"/>
            <a:ext cx="1872752" cy="15117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48"/>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WHAT IS FOOD WASTE?</a:t>
            </a:r>
            <a:endParaRPr sz="2300" b="1" i="0" u="none" strike="noStrike" cap="none">
              <a:solidFill>
                <a:schemeClr val="dk1"/>
              </a:solidFill>
              <a:latin typeface="Oswald"/>
              <a:ea typeface="Oswald"/>
              <a:cs typeface="Oswald"/>
              <a:sym typeface="Oswald"/>
            </a:endParaRPr>
          </a:p>
        </p:txBody>
      </p:sp>
      <p:sp>
        <p:nvSpPr>
          <p:cNvPr id="1078" name="Google Shape;1078;p48"/>
          <p:cNvSpPr/>
          <p:nvPr/>
        </p:nvSpPr>
        <p:spPr>
          <a:xfrm>
            <a:off x="554550" y="1323075"/>
            <a:ext cx="3348000" cy="3297600"/>
          </a:xfrm>
          <a:prstGeom prst="roundRect">
            <a:avLst>
              <a:gd name="adj" fmla="val 3003"/>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C0FF00"/>
              </a:solidFill>
              <a:latin typeface="Raleway"/>
              <a:ea typeface="Raleway"/>
              <a:cs typeface="Raleway"/>
              <a:sym typeface="Raleway"/>
            </a:endParaRPr>
          </a:p>
        </p:txBody>
      </p:sp>
      <p:sp>
        <p:nvSpPr>
          <p:cNvPr id="1079" name="Google Shape;1079;p48"/>
          <p:cNvSpPr/>
          <p:nvPr/>
        </p:nvSpPr>
        <p:spPr>
          <a:xfrm>
            <a:off x="614225" y="1261350"/>
            <a:ext cx="3348000" cy="3280800"/>
          </a:xfrm>
          <a:prstGeom prst="roundRect">
            <a:avLst>
              <a:gd name="adj" fmla="val 2485"/>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sp>
        <p:nvSpPr>
          <p:cNvPr id="1080" name="Google Shape;1080;p48"/>
          <p:cNvSpPr txBox="1"/>
          <p:nvPr/>
        </p:nvSpPr>
        <p:spPr>
          <a:xfrm>
            <a:off x="614225" y="1261350"/>
            <a:ext cx="3348000" cy="338700"/>
          </a:xfrm>
          <a:prstGeom prst="rect">
            <a:avLst/>
          </a:prstGeom>
          <a:noFill/>
          <a:ln>
            <a:noFill/>
          </a:ln>
        </p:spPr>
        <p:txBody>
          <a:bodyPr spcFirstLastPara="1" wrap="square" lIns="91425" tIns="91425" rIns="91425" bIns="91425" anchor="t" anchorCtr="0">
            <a:spAutoFit/>
          </a:bodyPr>
          <a:lstStyle/>
          <a:p>
            <a:pPr marL="228600" marR="0" lvl="0" indent="-137160" algn="l" rtl="0">
              <a:lnSpc>
                <a:spcPct val="115000"/>
              </a:lnSpc>
              <a:spcBef>
                <a:spcPts val="0"/>
              </a:spcBef>
              <a:spcAft>
                <a:spcPts val="0"/>
              </a:spcAft>
              <a:buClr>
                <a:schemeClr val="dk1"/>
              </a:buClr>
              <a:buSzPts val="800"/>
              <a:buFont typeface="Raleway"/>
              <a:buNone/>
            </a:pPr>
            <a:endParaRPr sz="1000" b="0" i="0" u="none" strike="noStrike" cap="none">
              <a:solidFill>
                <a:schemeClr val="dk1"/>
              </a:solidFill>
              <a:latin typeface="Raleway"/>
              <a:ea typeface="Raleway"/>
              <a:cs typeface="Raleway"/>
              <a:sym typeface="Raleway"/>
            </a:endParaRPr>
          </a:p>
        </p:txBody>
      </p:sp>
      <p:sp>
        <p:nvSpPr>
          <p:cNvPr id="1081" name="Google Shape;1081;p48"/>
          <p:cNvSpPr txBox="1"/>
          <p:nvPr/>
        </p:nvSpPr>
        <p:spPr>
          <a:xfrm>
            <a:off x="4284875" y="1103995"/>
            <a:ext cx="4188900" cy="653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ABFF"/>
                </a:solidFill>
                <a:latin typeface="Raleway"/>
                <a:ea typeface="Raleway"/>
                <a:cs typeface="Raleway"/>
                <a:sym typeface="Raleway"/>
              </a:rPr>
              <a:t>Group task</a:t>
            </a:r>
            <a:endParaRPr sz="14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chemeClr val="dk1"/>
                </a:solidFill>
                <a:latin typeface="Raleway"/>
                <a:ea typeface="Raleway"/>
                <a:cs typeface="Raleway"/>
                <a:sym typeface="Raleway"/>
              </a:rPr>
              <a:t>In groups investigate one of the questions below.</a:t>
            </a:r>
            <a:endParaRPr sz="1200" b="0" i="0" u="none" strike="noStrike" cap="none">
              <a:solidFill>
                <a:schemeClr val="dk1"/>
              </a:solidFill>
              <a:latin typeface="Raleway"/>
              <a:ea typeface="Raleway"/>
              <a:cs typeface="Raleway"/>
              <a:sym typeface="Raleway"/>
            </a:endParaRPr>
          </a:p>
        </p:txBody>
      </p:sp>
      <p:grpSp>
        <p:nvGrpSpPr>
          <p:cNvPr id="1082" name="Google Shape;1082;p48"/>
          <p:cNvGrpSpPr/>
          <p:nvPr/>
        </p:nvGrpSpPr>
        <p:grpSpPr>
          <a:xfrm>
            <a:off x="4329073" y="1815338"/>
            <a:ext cx="4267157" cy="603984"/>
            <a:chOff x="431431" y="3961217"/>
            <a:chExt cx="3959871" cy="396445"/>
          </a:xfrm>
        </p:grpSpPr>
        <p:sp>
          <p:nvSpPr>
            <p:cNvPr id="1083" name="Google Shape;1083;p48"/>
            <p:cNvSpPr/>
            <p:nvPr/>
          </p:nvSpPr>
          <p:spPr>
            <a:xfrm>
              <a:off x="431431" y="3989562"/>
              <a:ext cx="3929400" cy="368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Raleway"/>
                  <a:ea typeface="Raleway"/>
                  <a:cs typeface="Raleway"/>
                  <a:sym typeface="Raleway"/>
                </a:rPr>
                <a:t>How can our garden encourage us to make healthy food choices? </a:t>
              </a:r>
              <a:endParaRPr sz="1200" b="0" i="0" u="none" strike="noStrike" cap="none">
                <a:solidFill>
                  <a:srgbClr val="000000"/>
                </a:solidFill>
                <a:latin typeface="Raleway"/>
                <a:ea typeface="Raleway"/>
                <a:cs typeface="Raleway"/>
                <a:sym typeface="Raleway"/>
              </a:endParaRPr>
            </a:p>
          </p:txBody>
        </p:sp>
        <p:sp>
          <p:nvSpPr>
            <p:cNvPr id="1084" name="Google Shape;1084;p48"/>
            <p:cNvSpPr/>
            <p:nvPr/>
          </p:nvSpPr>
          <p:spPr>
            <a:xfrm>
              <a:off x="461902" y="3961217"/>
              <a:ext cx="3929400" cy="368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000000"/>
                  </a:solidFill>
                  <a:latin typeface="Raleway"/>
                  <a:ea typeface="Raleway"/>
                  <a:cs typeface="Raleway"/>
                  <a:sym typeface="Raleway"/>
                </a:rPr>
                <a:t>Why does food waste happen?</a:t>
              </a:r>
              <a:endParaRPr sz="1200" b="0" i="0" u="none" strike="noStrike" cap="none">
                <a:solidFill>
                  <a:srgbClr val="000000"/>
                </a:solidFill>
                <a:latin typeface="Raleway"/>
                <a:ea typeface="Raleway"/>
                <a:cs typeface="Raleway"/>
                <a:sym typeface="Raleway"/>
              </a:endParaRPr>
            </a:p>
          </p:txBody>
        </p:sp>
      </p:grpSp>
      <p:grpSp>
        <p:nvGrpSpPr>
          <p:cNvPr id="1085" name="Google Shape;1085;p48"/>
          <p:cNvGrpSpPr/>
          <p:nvPr/>
        </p:nvGrpSpPr>
        <p:grpSpPr>
          <a:xfrm>
            <a:off x="4329073" y="2569679"/>
            <a:ext cx="4267157" cy="603984"/>
            <a:chOff x="431431" y="3961217"/>
            <a:chExt cx="3959871" cy="396445"/>
          </a:xfrm>
        </p:grpSpPr>
        <p:sp>
          <p:nvSpPr>
            <p:cNvPr id="1086" name="Google Shape;1086;p48"/>
            <p:cNvSpPr/>
            <p:nvPr/>
          </p:nvSpPr>
          <p:spPr>
            <a:xfrm>
              <a:off x="431431" y="3989562"/>
              <a:ext cx="3929400" cy="368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Raleway"/>
                  <a:ea typeface="Raleway"/>
                  <a:cs typeface="Raleway"/>
                  <a:sym typeface="Raleway"/>
                </a:rPr>
                <a:t>How can our garden encourage us to make healthy food choices? </a:t>
              </a:r>
              <a:endParaRPr sz="1200" b="0" i="0" u="none" strike="noStrike" cap="none">
                <a:solidFill>
                  <a:srgbClr val="000000"/>
                </a:solidFill>
                <a:latin typeface="Raleway"/>
                <a:ea typeface="Raleway"/>
                <a:cs typeface="Raleway"/>
                <a:sym typeface="Raleway"/>
              </a:endParaRPr>
            </a:p>
          </p:txBody>
        </p:sp>
        <p:sp>
          <p:nvSpPr>
            <p:cNvPr id="1087" name="Google Shape;1087;p48"/>
            <p:cNvSpPr/>
            <p:nvPr/>
          </p:nvSpPr>
          <p:spPr>
            <a:xfrm>
              <a:off x="461902" y="3961217"/>
              <a:ext cx="3929400" cy="368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000000"/>
                  </a:solidFill>
                  <a:latin typeface="Raleway"/>
                  <a:ea typeface="Raleway"/>
                  <a:cs typeface="Raleway"/>
                  <a:sym typeface="Raleway"/>
                </a:rPr>
                <a:t>Why is food waste a problem?</a:t>
              </a:r>
              <a:endParaRPr sz="1200" b="0" i="0" u="none" strike="noStrike" cap="none">
                <a:solidFill>
                  <a:srgbClr val="000000"/>
                </a:solidFill>
                <a:latin typeface="Raleway"/>
                <a:ea typeface="Raleway"/>
                <a:cs typeface="Raleway"/>
                <a:sym typeface="Raleway"/>
              </a:endParaRPr>
            </a:p>
          </p:txBody>
        </p:sp>
      </p:grpSp>
      <p:grpSp>
        <p:nvGrpSpPr>
          <p:cNvPr id="1088" name="Google Shape;1088;p48"/>
          <p:cNvGrpSpPr/>
          <p:nvPr/>
        </p:nvGrpSpPr>
        <p:grpSpPr>
          <a:xfrm>
            <a:off x="4329073" y="3324020"/>
            <a:ext cx="4267157" cy="603984"/>
            <a:chOff x="431431" y="3961217"/>
            <a:chExt cx="3959871" cy="396445"/>
          </a:xfrm>
        </p:grpSpPr>
        <p:sp>
          <p:nvSpPr>
            <p:cNvPr id="1089" name="Google Shape;1089;p48"/>
            <p:cNvSpPr/>
            <p:nvPr/>
          </p:nvSpPr>
          <p:spPr>
            <a:xfrm>
              <a:off x="431431" y="3989562"/>
              <a:ext cx="3929400" cy="368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Raleway"/>
                  <a:ea typeface="Raleway"/>
                  <a:cs typeface="Raleway"/>
                  <a:sym typeface="Raleway"/>
                </a:rPr>
                <a:t>How can our garden encourage us to make healthy food choices? </a:t>
              </a:r>
              <a:endParaRPr sz="1200" b="0" i="0" u="none" strike="noStrike" cap="none">
                <a:solidFill>
                  <a:srgbClr val="000000"/>
                </a:solidFill>
                <a:latin typeface="Raleway"/>
                <a:ea typeface="Raleway"/>
                <a:cs typeface="Raleway"/>
                <a:sym typeface="Raleway"/>
              </a:endParaRPr>
            </a:p>
          </p:txBody>
        </p:sp>
        <p:sp>
          <p:nvSpPr>
            <p:cNvPr id="1090" name="Google Shape;1090;p48"/>
            <p:cNvSpPr/>
            <p:nvPr/>
          </p:nvSpPr>
          <p:spPr>
            <a:xfrm>
              <a:off x="461902" y="3961217"/>
              <a:ext cx="3929400" cy="368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000000"/>
                  </a:solidFill>
                  <a:latin typeface="Raleway"/>
                  <a:ea typeface="Raleway"/>
                  <a:cs typeface="Raleway"/>
                  <a:sym typeface="Raleway"/>
                </a:rPr>
                <a:t>What food wastage do you think occurs at big footy stadiums?</a:t>
              </a:r>
              <a:endParaRPr sz="1200" b="0" i="0" u="none" strike="noStrike" cap="none">
                <a:solidFill>
                  <a:srgbClr val="000000"/>
                </a:solidFill>
                <a:latin typeface="Raleway"/>
                <a:ea typeface="Raleway"/>
                <a:cs typeface="Raleway"/>
                <a:sym typeface="Raleway"/>
              </a:endParaRPr>
            </a:p>
          </p:txBody>
        </p:sp>
      </p:grpSp>
      <p:sp>
        <p:nvSpPr>
          <p:cNvPr id="1091" name="Google Shape;1091;p48"/>
          <p:cNvSpPr txBox="1"/>
          <p:nvPr/>
        </p:nvSpPr>
        <p:spPr>
          <a:xfrm>
            <a:off x="4284875" y="4078345"/>
            <a:ext cx="4188900" cy="653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Share your findings with the class.</a:t>
            </a:r>
            <a:endParaRPr sz="1000" b="0" i="0" u="none" strike="noStrike" cap="none">
              <a:solidFill>
                <a:schemeClr val="dk1"/>
              </a:solidFill>
              <a:latin typeface="Raleway"/>
              <a:ea typeface="Raleway"/>
              <a:cs typeface="Raleway"/>
              <a:sym typeface="Raleway"/>
            </a:endParaRPr>
          </a:p>
        </p:txBody>
      </p:sp>
      <p:pic>
        <p:nvPicPr>
          <p:cNvPr id="1092" name="Google Shape;1092;p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88475" y="3905757"/>
            <a:ext cx="1235125" cy="1199344"/>
          </a:xfrm>
          <a:prstGeom prst="rect">
            <a:avLst/>
          </a:prstGeom>
          <a:noFill/>
          <a:ln>
            <a:noFill/>
          </a:ln>
        </p:spPr>
      </p:pic>
      <p:pic>
        <p:nvPicPr>
          <p:cNvPr id="1093" name="Google Shape;1093;p4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21225" y="675500"/>
            <a:ext cx="367200" cy="367200"/>
          </a:xfrm>
          <a:prstGeom prst="rect">
            <a:avLst/>
          </a:prstGeom>
          <a:noFill/>
          <a:ln>
            <a:noFill/>
          </a:ln>
        </p:spPr>
      </p:pic>
      <p:pic>
        <p:nvPicPr>
          <p:cNvPr id="1094" name="Google Shape;1094;p4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725900" y="675500"/>
            <a:ext cx="367200" cy="3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1"/>
                                        </p:tgtEl>
                                        <p:attrNameLst>
                                          <p:attrName>style.visibility</p:attrName>
                                        </p:attrNameLst>
                                      </p:cBhvr>
                                      <p:to>
                                        <p:strVal val="visible"/>
                                      </p:to>
                                    </p:set>
                                    <p:animEffect transition="in" filter="fade">
                                      <p:cBhvr>
                                        <p:cTn id="7" dur="1000"/>
                                        <p:tgtEl>
                                          <p:spTgt spid="108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82"/>
                                        </p:tgtEl>
                                        <p:attrNameLst>
                                          <p:attrName>style.visibility</p:attrName>
                                        </p:attrNameLst>
                                      </p:cBhvr>
                                      <p:to>
                                        <p:strVal val="visible"/>
                                      </p:to>
                                    </p:set>
                                    <p:anim calcmode="lin" valueType="num">
                                      <p:cBhvr additive="base">
                                        <p:cTn id="12" dur="500" fill="hold"/>
                                        <p:tgtEl>
                                          <p:spTgt spid="1082"/>
                                        </p:tgtEl>
                                        <p:attrNameLst>
                                          <p:attrName>ppt_x</p:attrName>
                                        </p:attrNameLst>
                                      </p:cBhvr>
                                      <p:tavLst>
                                        <p:tav tm="0">
                                          <p:val>
                                            <p:strVal val="1+#ppt_w/2"/>
                                          </p:val>
                                        </p:tav>
                                        <p:tav tm="100000">
                                          <p:val>
                                            <p:strVal val="#ppt_x"/>
                                          </p:val>
                                        </p:tav>
                                      </p:tavLst>
                                    </p:anim>
                                    <p:anim calcmode="lin" valueType="num">
                                      <p:cBhvr additive="base">
                                        <p:cTn id="13" dur="500" fill="hold"/>
                                        <p:tgtEl>
                                          <p:spTgt spid="108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085"/>
                                        </p:tgtEl>
                                        <p:attrNameLst>
                                          <p:attrName>style.visibility</p:attrName>
                                        </p:attrNameLst>
                                      </p:cBhvr>
                                      <p:to>
                                        <p:strVal val="visible"/>
                                      </p:to>
                                    </p:set>
                                    <p:anim calcmode="lin" valueType="num">
                                      <p:cBhvr additive="base">
                                        <p:cTn id="18" dur="1000"/>
                                        <p:tgtEl>
                                          <p:spTgt spid="1085"/>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088"/>
                                        </p:tgtEl>
                                        <p:attrNameLst>
                                          <p:attrName>style.visibility</p:attrName>
                                        </p:attrNameLst>
                                      </p:cBhvr>
                                      <p:to>
                                        <p:strVal val="visible"/>
                                      </p:to>
                                    </p:set>
                                    <p:anim calcmode="lin" valueType="num">
                                      <p:cBhvr additive="base">
                                        <p:cTn id="23" dur="1000"/>
                                        <p:tgtEl>
                                          <p:spTgt spid="1088"/>
                                        </p:tgtEl>
                                        <p:attrNameLst>
                                          <p:attrName>ppt_x</p:attrName>
                                        </p:attrNameLst>
                                      </p:cBhvr>
                                      <p:tavLst>
                                        <p:tav tm="0">
                                          <p:val>
                                            <p:strVal val="#ppt_x+1"/>
                                          </p:val>
                                        </p:tav>
                                        <p:tav tm="100000">
                                          <p:val>
                                            <p:strVal val="#ppt_x"/>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91"/>
                                        </p:tgtEl>
                                        <p:attrNameLst>
                                          <p:attrName>style.visibility</p:attrName>
                                        </p:attrNameLst>
                                      </p:cBhvr>
                                      <p:to>
                                        <p:strVal val="visible"/>
                                      </p:to>
                                    </p:set>
                                    <p:animEffect transition="in" filter="fade">
                                      <p:cBhvr>
                                        <p:cTn id="28" dur="10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p49" descr="A bag of food on a table&#10;&#10;AI-generated content may be incorrect."/>
          <p:cNvPicPr preferRelativeResize="0"/>
          <p:nvPr/>
        </p:nvPicPr>
        <p:blipFill rotWithShape="1">
          <a:blip r:embed="rId3">
            <a:alphaModFix/>
          </a:blip>
          <a:srcRect/>
          <a:stretch/>
        </p:blipFill>
        <p:spPr>
          <a:xfrm>
            <a:off x="5492431" y="258521"/>
            <a:ext cx="3437510" cy="4619153"/>
          </a:xfrm>
          <a:prstGeom prst="rect">
            <a:avLst/>
          </a:prstGeom>
          <a:noFill/>
          <a:ln>
            <a:noFill/>
          </a:ln>
        </p:spPr>
      </p:pic>
      <p:sp>
        <p:nvSpPr>
          <p:cNvPr id="1100" name="Google Shape;1100;p49"/>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FOOD WASTE FACTS</a:t>
            </a:r>
            <a:endParaRPr sz="2300" b="1" i="0" u="none" strike="noStrike" cap="none">
              <a:solidFill>
                <a:schemeClr val="dk1"/>
              </a:solidFill>
              <a:latin typeface="Oswald"/>
              <a:ea typeface="Oswald"/>
              <a:cs typeface="Oswald"/>
              <a:sym typeface="Oswald"/>
            </a:endParaRPr>
          </a:p>
        </p:txBody>
      </p:sp>
      <p:pic>
        <p:nvPicPr>
          <p:cNvPr id="1101" name="Google Shape;1101;p4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
        <p:nvSpPr>
          <p:cNvPr id="1102" name="Google Shape;1102;p49"/>
          <p:cNvSpPr txBox="1"/>
          <p:nvPr/>
        </p:nvSpPr>
        <p:spPr>
          <a:xfrm>
            <a:off x="431425" y="1068400"/>
            <a:ext cx="4926600" cy="31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rgbClr val="00ABFF"/>
                </a:solidFill>
                <a:latin typeface="Raleway"/>
                <a:ea typeface="Raleway"/>
                <a:cs typeface="Raleway"/>
                <a:sym typeface="Raleway"/>
              </a:rPr>
              <a:t>Food waste refers to edible food that is thrown away or not used.</a:t>
            </a:r>
            <a:endParaRPr sz="1200" b="1" i="0" u="none" strike="noStrike" cap="none">
              <a:solidFill>
                <a:srgbClr val="00ABFF"/>
              </a:solidFill>
              <a:latin typeface="Raleway"/>
              <a:ea typeface="Raleway"/>
              <a:cs typeface="Raleway"/>
              <a:sym typeface="Raleway"/>
            </a:endParaRPr>
          </a:p>
        </p:txBody>
      </p:sp>
      <p:grpSp>
        <p:nvGrpSpPr>
          <p:cNvPr id="1103" name="Google Shape;1103;p49"/>
          <p:cNvGrpSpPr/>
          <p:nvPr/>
        </p:nvGrpSpPr>
        <p:grpSpPr>
          <a:xfrm>
            <a:off x="505069" y="1563213"/>
            <a:ext cx="4738778" cy="566084"/>
            <a:chOff x="431431" y="3961217"/>
            <a:chExt cx="3959871" cy="396445"/>
          </a:xfrm>
        </p:grpSpPr>
        <p:sp>
          <p:nvSpPr>
            <p:cNvPr id="1104" name="Google Shape;1104;p49"/>
            <p:cNvSpPr/>
            <p:nvPr/>
          </p:nvSpPr>
          <p:spPr>
            <a:xfrm>
              <a:off x="431431" y="3989562"/>
              <a:ext cx="3929400" cy="368100"/>
            </a:xfrm>
            <a:prstGeom prst="roundRect">
              <a:avLst>
                <a:gd name="adj" fmla="val 13252"/>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1105" name="Google Shape;1105;p49"/>
            <p:cNvSpPr/>
            <p:nvPr/>
          </p:nvSpPr>
          <p:spPr>
            <a:xfrm>
              <a:off x="461902" y="3961217"/>
              <a:ext cx="3929400" cy="368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rgbClr val="000000"/>
                  </a:solidFill>
                  <a:latin typeface="Raleway"/>
                  <a:ea typeface="Raleway"/>
                  <a:cs typeface="Raleway"/>
                  <a:sym typeface="Raleway"/>
                </a:rPr>
                <a:t>In Australia, people throw away up to 20% of the food they buy, which is like throwing away 1 in 5 bags of groceries!</a:t>
              </a:r>
              <a:endParaRPr sz="1100" b="0" i="0" u="none" strike="noStrike" cap="none">
                <a:solidFill>
                  <a:srgbClr val="000000"/>
                </a:solidFill>
                <a:latin typeface="Raleway"/>
                <a:ea typeface="Raleway"/>
                <a:cs typeface="Raleway"/>
                <a:sym typeface="Raleway"/>
              </a:endParaRPr>
            </a:p>
          </p:txBody>
        </p:sp>
      </p:grpSp>
      <p:sp>
        <p:nvSpPr>
          <p:cNvPr id="1106" name="Google Shape;1106;p49"/>
          <p:cNvSpPr txBox="1"/>
          <p:nvPr/>
        </p:nvSpPr>
        <p:spPr>
          <a:xfrm>
            <a:off x="431425" y="2261053"/>
            <a:ext cx="4188900" cy="10101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In schools, food waste often happens because:</a:t>
            </a:r>
            <a:endParaRPr sz="1200" b="1" i="0" u="none" strike="noStrike" cap="none">
              <a:solidFill>
                <a:srgbClr val="00ABFF"/>
              </a:solidFill>
              <a:latin typeface="Raleway"/>
              <a:ea typeface="Raleway"/>
              <a:cs typeface="Raleway"/>
              <a:sym typeface="Raleway"/>
            </a:endParaRPr>
          </a:p>
          <a:p>
            <a:pPr marL="182880" marR="0" lvl="0" indent="-181609" algn="l" rtl="0">
              <a:lnSpc>
                <a:spcPct val="150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Students don't like the food in their lunchbox.</a:t>
            </a:r>
            <a:endParaRPr sz="1000" b="0" i="0" u="none" strike="noStrike" cap="none">
              <a:solidFill>
                <a:schemeClr val="dk1"/>
              </a:solidFill>
              <a:latin typeface="Raleway"/>
              <a:ea typeface="Raleway"/>
              <a:cs typeface="Raleway"/>
              <a:sym typeface="Raleway"/>
            </a:endParaRPr>
          </a:p>
          <a:p>
            <a:pPr marL="182880" marR="0" lvl="0" indent="-181609" algn="l" rtl="0">
              <a:lnSpc>
                <a:spcPct val="150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They're afraid of getting in trouble for not eating.</a:t>
            </a:r>
            <a:endParaRPr sz="1000" b="0" i="0" u="none" strike="noStrike" cap="none">
              <a:solidFill>
                <a:schemeClr val="dk1"/>
              </a:solidFill>
              <a:latin typeface="Raleway"/>
              <a:ea typeface="Raleway"/>
              <a:cs typeface="Raleway"/>
              <a:sym typeface="Raleway"/>
            </a:endParaRPr>
          </a:p>
          <a:p>
            <a:pPr marL="182880" marR="0" lvl="0" indent="-181609" algn="l" rtl="0">
              <a:lnSpc>
                <a:spcPct val="150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They're given too much food and can't finish it all.</a:t>
            </a:r>
            <a:endParaRPr sz="1000" b="0" i="0" u="none" strike="noStrike" cap="none">
              <a:solidFill>
                <a:schemeClr val="dk1"/>
              </a:solidFill>
              <a:latin typeface="Raleway"/>
              <a:ea typeface="Raleway"/>
              <a:cs typeface="Raleway"/>
              <a:sym typeface="Raleway"/>
            </a:endParaRPr>
          </a:p>
        </p:txBody>
      </p:sp>
      <p:sp>
        <p:nvSpPr>
          <p:cNvPr id="1107" name="Google Shape;1107;p49"/>
          <p:cNvSpPr txBox="1"/>
          <p:nvPr/>
        </p:nvSpPr>
        <p:spPr>
          <a:xfrm>
            <a:off x="431425" y="3402900"/>
            <a:ext cx="4876200" cy="10101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Food waste is a problem because:</a:t>
            </a:r>
            <a:endParaRPr sz="1200" b="1" i="0" u="none" strike="noStrike" cap="none">
              <a:solidFill>
                <a:srgbClr val="00ABFF"/>
              </a:solidFill>
              <a:latin typeface="Raleway"/>
              <a:ea typeface="Raleway"/>
              <a:cs typeface="Raleway"/>
              <a:sym typeface="Raleway"/>
            </a:endParaRPr>
          </a:p>
          <a:p>
            <a:pPr marL="182880" marR="0" lvl="0" indent="-181609" algn="l" rtl="0">
              <a:lnSpc>
                <a:spcPct val="150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It wastes money, resources, and energy used to produce and transport food.</a:t>
            </a:r>
            <a:endParaRPr sz="1000" b="0" i="0" u="none" strike="noStrike" cap="none">
              <a:solidFill>
                <a:schemeClr val="dk1"/>
              </a:solidFill>
              <a:latin typeface="Raleway"/>
              <a:ea typeface="Raleway"/>
              <a:cs typeface="Raleway"/>
              <a:sym typeface="Raleway"/>
            </a:endParaRPr>
          </a:p>
          <a:p>
            <a:pPr marL="182880" marR="0" lvl="0" indent="-181609" algn="l" rtl="0">
              <a:lnSpc>
                <a:spcPct val="150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Food waste is responsible for 10% of global greenhouse gas emissions.</a:t>
            </a:r>
            <a:endParaRPr sz="1000" b="0" i="0" u="none" strike="noStrike" cap="none">
              <a:solidFill>
                <a:schemeClr val="dk1"/>
              </a:solidFill>
              <a:latin typeface="Raleway"/>
              <a:ea typeface="Raleway"/>
              <a:cs typeface="Raleway"/>
              <a:sym typeface="Raleway"/>
            </a:endParaRPr>
          </a:p>
          <a:p>
            <a:pPr marL="182880" marR="0" lvl="0" indent="-181609"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While we waste food, over 800 million people in the world don't have enough to eat.</a:t>
            </a:r>
            <a:endParaRPr sz="1000" b="0" i="0" u="none" strike="noStrike" cap="none">
              <a:solidFill>
                <a:schemeClr val="dk1"/>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03"/>
                                        </p:tgtEl>
                                        <p:attrNameLst>
                                          <p:attrName>style.visibility</p:attrName>
                                        </p:attrNameLst>
                                      </p:cBhvr>
                                      <p:to>
                                        <p:strVal val="visible"/>
                                      </p:to>
                                    </p:set>
                                    <p:anim calcmode="lin" valueType="num">
                                      <p:cBhvr additive="base">
                                        <p:cTn id="7" dur="1000"/>
                                        <p:tgtEl>
                                          <p:spTgt spid="110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6"/>
                                        </p:tgtEl>
                                        <p:attrNameLst>
                                          <p:attrName>style.visibility</p:attrName>
                                        </p:attrNameLst>
                                      </p:cBhvr>
                                      <p:to>
                                        <p:strVal val="visible"/>
                                      </p:to>
                                    </p:set>
                                    <p:animEffect transition="in" filter="fade">
                                      <p:cBhvr>
                                        <p:cTn id="12" dur="1000"/>
                                        <p:tgtEl>
                                          <p:spTgt spid="1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07"/>
                                        </p:tgtEl>
                                        <p:attrNameLst>
                                          <p:attrName>style.visibility</p:attrName>
                                        </p:attrNameLst>
                                      </p:cBhvr>
                                      <p:to>
                                        <p:strVal val="visible"/>
                                      </p:to>
                                    </p:set>
                                    <p:animEffect transition="in" filter="fade">
                                      <p:cBhvr>
                                        <p:cTn id="17" dur="1000"/>
                                        <p:tgtEl>
                                          <p:spTgt spid="1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pic>
        <p:nvPicPr>
          <p:cNvPr id="1112" name="Google Shape;1112;p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1500" y="887600"/>
            <a:ext cx="5209498" cy="3683249"/>
          </a:xfrm>
          <a:prstGeom prst="rect">
            <a:avLst/>
          </a:prstGeom>
          <a:noFill/>
          <a:ln>
            <a:noFill/>
          </a:ln>
          <a:effectLst>
            <a:outerShdw blurRad="57150" dist="19050" dir="5400000" algn="bl" rotWithShape="0">
              <a:srgbClr val="000000">
                <a:alpha val="49803"/>
              </a:srgbClr>
            </a:outerShdw>
          </a:effectLst>
        </p:spPr>
      </p:pic>
      <p:pic>
        <p:nvPicPr>
          <p:cNvPr id="1113" name="Google Shape;1113;p5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92426" y="1071175"/>
            <a:ext cx="2371551" cy="4126126"/>
          </a:xfrm>
          <a:prstGeom prst="rect">
            <a:avLst/>
          </a:prstGeom>
          <a:noFill/>
          <a:ln>
            <a:noFill/>
          </a:ln>
        </p:spPr>
      </p:pic>
      <p:pic>
        <p:nvPicPr>
          <p:cNvPr id="1114" name="Google Shape;1114;p5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307549">
            <a:off x="744378" y="3868925"/>
            <a:ext cx="1137426" cy="9466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51"/>
          <p:cNvSpPr txBox="1"/>
          <p:nvPr/>
        </p:nvSpPr>
        <p:spPr>
          <a:xfrm>
            <a:off x="1549099" y="7675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THINK PAIR SHARE</a:t>
            </a:r>
            <a:endParaRPr sz="3600" b="1" i="0" u="none" strike="noStrike" cap="none">
              <a:solidFill>
                <a:schemeClr val="dk1"/>
              </a:solidFill>
              <a:latin typeface="Oswald"/>
              <a:ea typeface="Oswald"/>
              <a:cs typeface="Oswald"/>
              <a:sym typeface="Oswald"/>
            </a:endParaRPr>
          </a:p>
        </p:txBody>
      </p:sp>
      <p:sp>
        <p:nvSpPr>
          <p:cNvPr id="1120" name="Google Shape;1120;p51"/>
          <p:cNvSpPr txBox="1"/>
          <p:nvPr/>
        </p:nvSpPr>
        <p:spPr>
          <a:xfrm>
            <a:off x="1586849" y="74347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THINK PAIR SHARE</a:t>
            </a:r>
            <a:endParaRPr sz="3600" b="1" i="0" u="none" strike="noStrike" cap="none">
              <a:solidFill>
                <a:schemeClr val="lt1"/>
              </a:solidFill>
              <a:latin typeface="Oswald"/>
              <a:ea typeface="Oswald"/>
              <a:cs typeface="Oswald"/>
              <a:sym typeface="Oswald"/>
            </a:endParaRPr>
          </a:p>
        </p:txBody>
      </p:sp>
      <p:grpSp>
        <p:nvGrpSpPr>
          <p:cNvPr id="1121" name="Google Shape;1121;p51"/>
          <p:cNvGrpSpPr/>
          <p:nvPr/>
        </p:nvGrpSpPr>
        <p:grpSpPr>
          <a:xfrm>
            <a:off x="2297201" y="1530458"/>
            <a:ext cx="4854301" cy="771550"/>
            <a:chOff x="2477663" y="1668665"/>
            <a:chExt cx="4491812" cy="1141853"/>
          </a:xfrm>
        </p:grpSpPr>
        <p:sp>
          <p:nvSpPr>
            <p:cNvPr id="1122" name="Google Shape;1122;p51"/>
            <p:cNvSpPr/>
            <p:nvPr/>
          </p:nvSpPr>
          <p:spPr>
            <a:xfrm>
              <a:off x="2477663" y="1736818"/>
              <a:ext cx="4434300" cy="10737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1123" name="Google Shape;1123;p51"/>
            <p:cNvSpPr/>
            <p:nvPr/>
          </p:nvSpPr>
          <p:spPr>
            <a:xfrm>
              <a:off x="2535175" y="1668665"/>
              <a:ext cx="4434300" cy="10737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can composting and worm farming reduce food wastage and benefit our garden?</a:t>
              </a:r>
              <a:endParaRPr sz="900" b="0" i="0" u="none" strike="noStrike" cap="none">
                <a:solidFill>
                  <a:schemeClr val="dk1"/>
                </a:solidFill>
                <a:latin typeface="Raleway Medium"/>
                <a:ea typeface="Raleway Medium"/>
                <a:cs typeface="Raleway Medium"/>
                <a:sym typeface="Raleway Medium"/>
              </a:endParaRPr>
            </a:p>
          </p:txBody>
        </p:sp>
      </p:grpSp>
      <p:sp>
        <p:nvSpPr>
          <p:cNvPr id="1124" name="Google Shape;1124;p51"/>
          <p:cNvSpPr/>
          <p:nvPr/>
        </p:nvSpPr>
        <p:spPr>
          <a:xfrm>
            <a:off x="2297199" y="2517062"/>
            <a:ext cx="4756146" cy="1923230"/>
          </a:xfrm>
          <a:prstGeom prst="roundRect">
            <a:avLst>
              <a:gd name="adj" fmla="val 6132"/>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1125" name="Google Shape;1125;p51"/>
          <p:cNvSpPr/>
          <p:nvPr/>
        </p:nvSpPr>
        <p:spPr>
          <a:xfrm>
            <a:off x="2355374" y="2425264"/>
            <a:ext cx="4796089" cy="1950969"/>
          </a:xfrm>
          <a:prstGeom prst="roundRect">
            <a:avLst>
              <a:gd name="adj" fmla="val 6875"/>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274320" marR="0" lvl="0" indent="-137160" algn="l" rtl="0">
              <a:lnSpc>
                <a:spcPct val="100000"/>
              </a:lnSpc>
              <a:spcBef>
                <a:spcPts val="0"/>
              </a:spcBef>
              <a:spcAft>
                <a:spcPts val="0"/>
              </a:spcAft>
              <a:buClr>
                <a:srgbClr val="000000"/>
              </a:buClr>
              <a:buSzPts val="800"/>
              <a:buFont typeface="Raleway"/>
              <a:buNone/>
            </a:pPr>
            <a:endParaRPr sz="1000" b="0" i="0" u="none" strike="noStrike" cap="none">
              <a:solidFill>
                <a:srgbClr val="000000"/>
              </a:solidFill>
              <a:latin typeface="Raleway"/>
              <a:ea typeface="Raleway"/>
              <a:cs typeface="Raleway"/>
              <a:sym typeface="Raleway"/>
            </a:endParaRPr>
          </a:p>
        </p:txBody>
      </p:sp>
      <p:pic>
        <p:nvPicPr>
          <p:cNvPr id="1126" name="Google Shape;1126;p5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419232">
            <a:off x="-91632" y="740571"/>
            <a:ext cx="2373563" cy="4442857"/>
          </a:xfrm>
          <a:prstGeom prst="rect">
            <a:avLst/>
          </a:prstGeom>
          <a:noFill/>
          <a:ln>
            <a:noFill/>
          </a:ln>
        </p:spPr>
      </p:pic>
      <p:pic>
        <p:nvPicPr>
          <p:cNvPr id="1127" name="Google Shape;1127;p5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41375" y="295625"/>
            <a:ext cx="882250" cy="1038125"/>
          </a:xfrm>
          <a:prstGeom prst="rect">
            <a:avLst/>
          </a:prstGeom>
          <a:noFill/>
          <a:ln>
            <a:noFill/>
          </a:ln>
        </p:spPr>
      </p:pic>
      <p:pic>
        <p:nvPicPr>
          <p:cNvPr id="1128" name="Google Shape;1128;p5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433275" y="3243400"/>
            <a:ext cx="1158575" cy="11249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2"/>
        <p:cNvGrpSpPr/>
        <p:nvPr/>
      </p:nvGrpSpPr>
      <p:grpSpPr>
        <a:xfrm>
          <a:off x="0" y="0"/>
          <a:ext cx="0" cy="0"/>
          <a:chOff x="0" y="0"/>
          <a:chExt cx="0" cy="0"/>
        </a:xfrm>
      </p:grpSpPr>
      <p:pic>
        <p:nvPicPr>
          <p:cNvPr id="1133" name="Google Shape;1133;p52" descr="A group of kids working in a garden&#10;&#10;AI-generated content may be incorrect."/>
          <p:cNvPicPr preferRelativeResize="0"/>
          <p:nvPr/>
        </p:nvPicPr>
        <p:blipFill rotWithShape="1">
          <a:blip r:embed="rId4">
            <a:alphaModFix/>
          </a:blip>
          <a:srcRect/>
          <a:stretch/>
        </p:blipFill>
        <p:spPr>
          <a:xfrm>
            <a:off x="5243995" y="266325"/>
            <a:ext cx="3687596" cy="4623727"/>
          </a:xfrm>
          <a:prstGeom prst="rect">
            <a:avLst/>
          </a:prstGeom>
          <a:noFill/>
          <a:ln>
            <a:noFill/>
          </a:ln>
        </p:spPr>
      </p:pic>
      <p:sp>
        <p:nvSpPr>
          <p:cNvPr id="1134" name="Google Shape;1134;p52"/>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sp>
        <p:nvSpPr>
          <p:cNvPr id="1135" name="Google Shape;1135;p52"/>
          <p:cNvSpPr txBox="1"/>
          <p:nvPr/>
        </p:nvSpPr>
        <p:spPr>
          <a:xfrm>
            <a:off x="465775" y="1466350"/>
            <a:ext cx="4541100" cy="2090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Design a garden that makes our school look nice and helps everyone eat healthy foods so we have lots of energy to stay active!</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How can you test or try out your design to see if it solves the original problem?</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chemeClr val="dk1"/>
              </a:buClr>
              <a:buSzPts val="11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grpSp>
        <p:nvGrpSpPr>
          <p:cNvPr id="1136" name="Google Shape;1136;p52"/>
          <p:cNvGrpSpPr/>
          <p:nvPr/>
        </p:nvGrpSpPr>
        <p:grpSpPr>
          <a:xfrm>
            <a:off x="523628" y="2552187"/>
            <a:ext cx="2005152" cy="1077312"/>
            <a:chOff x="2113125" y="3188548"/>
            <a:chExt cx="2060158" cy="1106865"/>
          </a:xfrm>
        </p:grpSpPr>
        <p:grpSp>
          <p:nvGrpSpPr>
            <p:cNvPr id="1137" name="Google Shape;1137;p52"/>
            <p:cNvGrpSpPr/>
            <p:nvPr/>
          </p:nvGrpSpPr>
          <p:grpSpPr>
            <a:xfrm>
              <a:off x="2113125" y="3188548"/>
              <a:ext cx="2060158" cy="1106865"/>
              <a:chOff x="1853775" y="3188548"/>
              <a:chExt cx="2060158" cy="1106865"/>
            </a:xfrm>
          </p:grpSpPr>
          <p:sp>
            <p:nvSpPr>
              <p:cNvPr id="1138" name="Google Shape;1138;p52"/>
              <p:cNvSpPr/>
              <p:nvPr/>
            </p:nvSpPr>
            <p:spPr>
              <a:xfrm>
                <a:off x="1853775" y="3370813"/>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52"/>
              <p:cNvSpPr/>
              <p:nvPr/>
            </p:nvSpPr>
            <p:spPr>
              <a:xfrm>
                <a:off x="1909325" y="3305513"/>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52"/>
              <p:cNvSpPr txBox="1"/>
              <p:nvPr/>
            </p:nvSpPr>
            <p:spPr>
              <a:xfrm>
                <a:off x="2157125" y="3292988"/>
                <a:ext cx="1628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CREATE</a:t>
                </a:r>
                <a:endParaRPr sz="2100" b="0" i="0" u="none" strike="noStrike" cap="none">
                  <a:solidFill>
                    <a:schemeClr val="dk1"/>
                  </a:solidFill>
                  <a:latin typeface="Oswald SemiBold"/>
                  <a:ea typeface="Oswald SemiBold"/>
                  <a:cs typeface="Oswald SemiBold"/>
                  <a:sym typeface="Oswald SemiBold"/>
                </a:endParaRPr>
              </a:p>
            </p:txBody>
          </p:sp>
          <p:sp>
            <p:nvSpPr>
              <p:cNvPr id="1141" name="Google Shape;1141;p52"/>
              <p:cNvSpPr txBox="1"/>
              <p:nvPr/>
            </p:nvSpPr>
            <p:spPr>
              <a:xfrm>
                <a:off x="1909325" y="3645013"/>
                <a:ext cx="1876200" cy="529800"/>
              </a:xfrm>
              <a:prstGeom prst="rect">
                <a:avLst/>
              </a:prstGeom>
              <a:noFill/>
              <a:ln>
                <a:noFill/>
              </a:ln>
            </p:spPr>
            <p:txBody>
              <a:bodyPr spcFirstLastPara="1" wrap="square" lIns="91425" tIns="91425" rIns="91425" bIns="91425" anchor="t" anchorCtr="0">
                <a:spAutoFit/>
              </a:bodyPr>
              <a:lstStyle/>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Make it!</a:t>
                </a:r>
                <a:endParaRPr sz="1000" b="0" i="0" u="none" strike="noStrike" cap="none">
                  <a:solidFill>
                    <a:schemeClr val="dk1"/>
                  </a:solidFill>
                  <a:latin typeface="Raleway"/>
                  <a:ea typeface="Raleway"/>
                  <a:cs typeface="Raleway"/>
                  <a:sym typeface="Raleway"/>
                </a:endParaRPr>
              </a:p>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Try it out.</a:t>
                </a:r>
                <a:endParaRPr sz="1000" b="0" i="0" u="none" strike="noStrike" cap="none">
                  <a:solidFill>
                    <a:schemeClr val="dk1"/>
                  </a:solidFill>
                  <a:latin typeface="Raleway"/>
                  <a:ea typeface="Raleway"/>
                  <a:cs typeface="Raleway"/>
                  <a:sym typeface="Raleway"/>
                </a:endParaRPr>
              </a:p>
            </p:txBody>
          </p:sp>
          <p:pic>
            <p:nvPicPr>
              <p:cNvPr id="1142" name="Google Shape;1142;p5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396733" y="3188548"/>
                <a:ext cx="517200" cy="515707"/>
              </a:xfrm>
              <a:prstGeom prst="rect">
                <a:avLst/>
              </a:prstGeom>
              <a:noFill/>
              <a:ln>
                <a:noFill/>
              </a:ln>
            </p:spPr>
          </p:pic>
        </p:grpSp>
        <p:sp>
          <p:nvSpPr>
            <p:cNvPr id="1143" name="Google Shape;1143;p52"/>
            <p:cNvSpPr txBox="1"/>
            <p:nvPr/>
          </p:nvSpPr>
          <p:spPr>
            <a:xfrm>
              <a:off x="2214425" y="3293000"/>
              <a:ext cx="389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4.</a:t>
              </a:r>
              <a:endParaRPr sz="2100" b="0" i="0" u="none" strike="noStrike" cap="none">
                <a:solidFill>
                  <a:schemeClr val="dk1"/>
                </a:solidFill>
                <a:latin typeface="Oswald SemiBold"/>
                <a:ea typeface="Oswald SemiBold"/>
                <a:cs typeface="Oswald SemiBold"/>
                <a:sym typeface="Oswald SemiBold"/>
              </a:endParaRPr>
            </a:p>
          </p:txBody>
        </p:sp>
      </p:grpSp>
      <p:pic>
        <p:nvPicPr>
          <p:cNvPr id="1144" name="Google Shape;1144;p5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965425" y="2343675"/>
            <a:ext cx="2547125" cy="3037375"/>
          </a:xfrm>
          <a:prstGeom prst="rect">
            <a:avLst/>
          </a:prstGeom>
          <a:noFill/>
          <a:ln>
            <a:noFill/>
          </a:ln>
        </p:spPr>
      </p:pic>
      <p:pic>
        <p:nvPicPr>
          <p:cNvPr id="1145" name="Google Shape;1145;p5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86263" y="407900"/>
            <a:ext cx="1153825" cy="1054850"/>
          </a:xfrm>
          <a:prstGeom prst="rect">
            <a:avLst/>
          </a:prstGeom>
          <a:noFill/>
          <a:ln>
            <a:noFill/>
          </a:ln>
        </p:spPr>
      </p:pic>
      <p:pic>
        <p:nvPicPr>
          <p:cNvPr id="1146" name="Google Shape;1146;p5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
        <p:nvSpPr>
          <p:cNvPr id="1147" name="Google Shape;1147;p52"/>
          <p:cNvSpPr txBox="1"/>
          <p:nvPr/>
        </p:nvSpPr>
        <p:spPr>
          <a:xfrm>
            <a:off x="465775" y="1120200"/>
            <a:ext cx="4320900" cy="31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Let’s create our prototype</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36"/>
                                        </p:tgtEl>
                                        <p:attrNameLst>
                                          <p:attrName>style.visibility</p:attrName>
                                        </p:attrNameLst>
                                      </p:cBhvr>
                                      <p:to>
                                        <p:strVal val="visible"/>
                                      </p:to>
                                    </p:set>
                                    <p:anim calcmode="lin" valueType="num">
                                      <p:cBhvr additive="base">
                                        <p:cTn id="7" dur="1000"/>
                                        <p:tgtEl>
                                          <p:spTgt spid="113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152" name="Google Shape;1152;p53" descr="A garden with plants in it&#10;&#10;AI-generated content may be incorrect."/>
          <p:cNvPicPr preferRelativeResize="0"/>
          <p:nvPr/>
        </p:nvPicPr>
        <p:blipFill rotWithShape="1">
          <a:blip r:embed="rId3">
            <a:alphaModFix/>
          </a:blip>
          <a:srcRect/>
          <a:stretch/>
        </p:blipFill>
        <p:spPr>
          <a:xfrm>
            <a:off x="5231936" y="258521"/>
            <a:ext cx="3688371" cy="4624699"/>
          </a:xfrm>
          <a:prstGeom prst="rect">
            <a:avLst/>
          </a:prstGeom>
          <a:noFill/>
          <a:ln>
            <a:noFill/>
          </a:ln>
        </p:spPr>
      </p:pic>
      <p:sp>
        <p:nvSpPr>
          <p:cNvPr id="1153" name="Google Shape;1153;p53"/>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pic>
        <p:nvPicPr>
          <p:cNvPr id="1154" name="Google Shape;1154;p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
        <p:nvSpPr>
          <p:cNvPr id="1155" name="Google Shape;1155;p53"/>
          <p:cNvSpPr txBox="1"/>
          <p:nvPr/>
        </p:nvSpPr>
        <p:spPr>
          <a:xfrm>
            <a:off x="465775" y="1618550"/>
            <a:ext cx="4320900" cy="1351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Remember to include the following in your prototype:</a:t>
            </a:r>
            <a:endParaRPr sz="1000" b="0" i="0" u="none" strike="noStrike" cap="none">
              <a:solidFill>
                <a:schemeClr val="dk1"/>
              </a:solidFill>
              <a:latin typeface="Raleway"/>
              <a:ea typeface="Raleway"/>
              <a:cs typeface="Raleway"/>
              <a:sym typeface="Raleway"/>
            </a:endParaRPr>
          </a:p>
          <a:p>
            <a:pPr marL="365760" marR="0" lvl="0" indent="-279400" algn="l" rtl="0">
              <a:lnSpc>
                <a:spcPct val="115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Layout of garden beds</a:t>
            </a:r>
            <a:endParaRPr sz="1000" b="0" i="0" u="none" strike="noStrike" cap="none">
              <a:solidFill>
                <a:schemeClr val="dk1"/>
              </a:solidFill>
              <a:latin typeface="Raleway"/>
              <a:ea typeface="Raleway"/>
              <a:cs typeface="Raleway"/>
              <a:sym typeface="Raleway"/>
            </a:endParaRPr>
          </a:p>
          <a:p>
            <a:pPr marL="365760" marR="0" lvl="0" indent="-279400" algn="l" rtl="0">
              <a:lnSpc>
                <a:spcPct val="115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Types of plants to grow (vegetables, herbs, native plants)</a:t>
            </a:r>
            <a:endParaRPr sz="1000" b="0" i="0" u="none" strike="noStrike" cap="none">
              <a:solidFill>
                <a:schemeClr val="dk1"/>
              </a:solidFill>
              <a:latin typeface="Raleway"/>
              <a:ea typeface="Raleway"/>
              <a:cs typeface="Raleway"/>
              <a:sym typeface="Raleway"/>
            </a:endParaRPr>
          </a:p>
          <a:p>
            <a:pPr marL="365760" marR="0" lvl="0" indent="-279400" algn="l" rtl="0">
              <a:lnSpc>
                <a:spcPct val="115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Sustainability features (e.g. compost bins, rainwater collection, solar panels)</a:t>
            </a:r>
            <a:endParaRPr sz="1000" b="0" i="0" u="none" strike="noStrike" cap="none">
              <a:solidFill>
                <a:schemeClr val="dk1"/>
              </a:solidFill>
              <a:latin typeface="Raleway"/>
              <a:ea typeface="Raleway"/>
              <a:cs typeface="Raleway"/>
              <a:sym typeface="Raleway"/>
            </a:endParaRPr>
          </a:p>
          <a:p>
            <a:pPr marL="365760" marR="0" lvl="0" indent="-279400" algn="l" rtl="0">
              <a:lnSpc>
                <a:spcPct val="115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Labels and explanations for key elements.</a:t>
            </a:r>
            <a:endParaRPr sz="1000" b="0" i="0" u="none" strike="noStrike" cap="none">
              <a:solidFill>
                <a:schemeClr val="dk1"/>
              </a:solidFill>
              <a:latin typeface="Raleway"/>
              <a:ea typeface="Raleway"/>
              <a:cs typeface="Raleway"/>
              <a:sym typeface="Raleway"/>
            </a:endParaRPr>
          </a:p>
        </p:txBody>
      </p:sp>
      <p:sp>
        <p:nvSpPr>
          <p:cNvPr id="1156" name="Google Shape;1156;p53"/>
          <p:cNvSpPr txBox="1"/>
          <p:nvPr/>
        </p:nvSpPr>
        <p:spPr>
          <a:xfrm>
            <a:off x="465775" y="1120200"/>
            <a:ext cx="4320900" cy="49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What do we need to consider when creating a prototype or model of our garden design?</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pic>
        <p:nvPicPr>
          <p:cNvPr id="1157" name="Google Shape;1157;p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957505" y="2076725"/>
            <a:ext cx="3442350" cy="29092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pic>
        <p:nvPicPr>
          <p:cNvPr id="1162" name="Google Shape;1162;p5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5467" y="923150"/>
            <a:ext cx="4428319" cy="3130956"/>
          </a:xfrm>
          <a:prstGeom prst="rect">
            <a:avLst/>
          </a:prstGeom>
          <a:noFill/>
          <a:ln>
            <a:noFill/>
          </a:ln>
          <a:effectLst>
            <a:outerShdw blurRad="57150" dist="19050" dir="5400000" algn="bl" rotWithShape="0">
              <a:srgbClr val="000000">
                <a:alpha val="49803"/>
              </a:srgbClr>
            </a:outerShdw>
          </a:effectLst>
        </p:spPr>
      </p:pic>
      <p:pic>
        <p:nvPicPr>
          <p:cNvPr id="1163" name="Google Shape;1163;p5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07312" y="1275932"/>
            <a:ext cx="4428319" cy="3130967"/>
          </a:xfrm>
          <a:prstGeom prst="rect">
            <a:avLst/>
          </a:prstGeom>
          <a:noFill/>
          <a:ln>
            <a:noFill/>
          </a:ln>
          <a:effectLst>
            <a:outerShdw blurRad="57150" dist="19050" dir="5400000" algn="bl" rotWithShape="0">
              <a:srgbClr val="000000">
                <a:alpha val="49803"/>
              </a:srgbClr>
            </a:outerShdw>
          </a:effectLst>
        </p:spPr>
      </p:pic>
      <p:pic>
        <p:nvPicPr>
          <p:cNvPr id="1164" name="Google Shape;1164;p5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87262" y="3648300"/>
            <a:ext cx="996774" cy="94522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pic>
        <p:nvPicPr>
          <p:cNvPr id="1169" name="Google Shape;1169;p55" descr="A group of girls in uniform&#10;&#10;AI-generated content may be incorrect."/>
          <p:cNvPicPr preferRelativeResize="0"/>
          <p:nvPr/>
        </p:nvPicPr>
        <p:blipFill rotWithShape="1">
          <a:blip r:embed="rId3">
            <a:alphaModFix/>
          </a:blip>
          <a:srcRect/>
          <a:stretch/>
        </p:blipFill>
        <p:spPr>
          <a:xfrm>
            <a:off x="5224164" y="252350"/>
            <a:ext cx="3693000" cy="4630504"/>
          </a:xfrm>
          <a:prstGeom prst="rect">
            <a:avLst/>
          </a:prstGeom>
          <a:noFill/>
          <a:ln>
            <a:noFill/>
          </a:ln>
        </p:spPr>
      </p:pic>
      <p:sp>
        <p:nvSpPr>
          <p:cNvPr id="1170" name="Google Shape;1170;p55"/>
          <p:cNvSpPr txBox="1"/>
          <p:nvPr/>
        </p:nvSpPr>
        <p:spPr>
          <a:xfrm>
            <a:off x="431425" y="765050"/>
            <a:ext cx="55302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dk1"/>
                </a:solidFill>
                <a:latin typeface="Oswald"/>
                <a:ea typeface="Oswald"/>
                <a:cs typeface="Oswald"/>
                <a:sym typeface="Oswald"/>
              </a:rPr>
              <a:t>LESSON 5: SNACK ATTACK</a:t>
            </a:r>
            <a:endParaRPr sz="2700" b="1" i="0" u="none" strike="noStrike" cap="none">
              <a:solidFill>
                <a:schemeClr val="dk1"/>
              </a:solidFill>
              <a:latin typeface="Oswald"/>
              <a:ea typeface="Oswald"/>
              <a:cs typeface="Oswald"/>
              <a:sym typeface="Oswald"/>
            </a:endParaRPr>
          </a:p>
        </p:txBody>
      </p:sp>
      <p:sp>
        <p:nvSpPr>
          <p:cNvPr id="1171" name="Google Shape;1171;p55"/>
          <p:cNvSpPr txBox="1"/>
          <p:nvPr/>
        </p:nvSpPr>
        <p:spPr>
          <a:xfrm>
            <a:off x="420400" y="1606100"/>
            <a:ext cx="4598100" cy="2920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Learning intention</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In this lesson we will participate in a fun fitness circuit and discuss the importance of physical exercise and healthy eating. We will complete and present our garden designs.</a:t>
            </a: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Success criteria</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 will know I am successful when I can:</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Participate in a fun fitness circuit</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Discuss ways to make fitness fun</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Set fitness goals that help to keep me motivated.</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Create a food plate that is visually appealing, nutritious and healthy.</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Refine my design using peer feedback.</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Present my garden design to the class.</a:t>
            </a:r>
            <a:endParaRPr sz="1100" b="0" i="0" u="none" strike="noStrike" cap="none">
              <a:solidFill>
                <a:schemeClr val="dk1"/>
              </a:solidFill>
              <a:latin typeface="Raleway"/>
              <a:ea typeface="Raleway"/>
              <a:cs typeface="Raleway"/>
              <a:sym typeface="Raleway"/>
            </a:endParaRPr>
          </a:p>
        </p:txBody>
      </p:sp>
      <p:cxnSp>
        <p:nvCxnSpPr>
          <p:cNvPr id="1172" name="Google Shape;1172;p55"/>
          <p:cNvCxnSpPr/>
          <p:nvPr/>
        </p:nvCxnSpPr>
        <p:spPr>
          <a:xfrm>
            <a:off x="281050" y="1439550"/>
            <a:ext cx="4936800" cy="0"/>
          </a:xfrm>
          <a:prstGeom prst="straightConnector1">
            <a:avLst/>
          </a:prstGeom>
          <a:noFill/>
          <a:ln w="9525" cap="flat" cmpd="sng">
            <a:solidFill>
              <a:schemeClr val="dk1"/>
            </a:solidFill>
            <a:prstDash val="solid"/>
            <a:round/>
            <a:headEnd type="none" w="sm" len="sm"/>
            <a:tailEnd type="none" w="sm" len="sm"/>
          </a:ln>
        </p:spPr>
      </p:cxnSp>
      <p:pic>
        <p:nvPicPr>
          <p:cNvPr id="1173" name="Google Shape;1173;p5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31550" y="3934575"/>
            <a:ext cx="1893900" cy="1235600"/>
          </a:xfrm>
          <a:prstGeom prst="rect">
            <a:avLst/>
          </a:prstGeom>
          <a:noFill/>
          <a:ln>
            <a:noFill/>
          </a:ln>
        </p:spPr>
      </p:pic>
      <p:pic>
        <p:nvPicPr>
          <p:cNvPr id="1174" name="Google Shape;1174;p5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1175" name="Google Shape;1175;p5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0" name="Google Shape;118;p6">
            <a:extLst>
              <a:ext uri="{FF2B5EF4-FFF2-40B4-BE49-F238E27FC236}">
                <a16:creationId xmlns:a16="http://schemas.microsoft.com/office/drawing/2014/main" id="{CD67EE62-059B-CDF5-F97A-BB5FE88D9C5B}"/>
              </a:ext>
            </a:extLst>
          </p:cNvPr>
          <p:cNvSpPr txBox="1"/>
          <p:nvPr/>
        </p:nvSpPr>
        <p:spPr>
          <a:xfrm>
            <a:off x="431425" y="625250"/>
            <a:ext cx="5328806"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dirty="0">
                <a:solidFill>
                  <a:schemeClr val="dk1"/>
                </a:solidFill>
                <a:latin typeface="Oswald"/>
                <a:ea typeface="Oswald"/>
                <a:cs typeface="Oswald"/>
                <a:sym typeface="Oswald"/>
              </a:rPr>
              <a:t>CHK VIDEOS : THE FIVE FOOD GROUPS</a:t>
            </a:r>
            <a:endParaRPr sz="2300" b="1" i="0" u="none" strike="noStrike" cap="none" dirty="0">
              <a:solidFill>
                <a:schemeClr val="dk1"/>
              </a:solidFill>
              <a:latin typeface="Oswald"/>
              <a:ea typeface="Oswald"/>
              <a:cs typeface="Oswald"/>
              <a:sym typeface="Oswald"/>
            </a:endParaRPr>
          </a:p>
        </p:txBody>
      </p:sp>
      <p:pic>
        <p:nvPicPr>
          <p:cNvPr id="3" name="Picture 2" descr="A cartoon of a child holding a ball&#10;&#10;AI-generated content may be incorrect.">
            <a:extLst>
              <a:ext uri="{FF2B5EF4-FFF2-40B4-BE49-F238E27FC236}">
                <a16:creationId xmlns:a16="http://schemas.microsoft.com/office/drawing/2014/main" id="{FC100F10-A756-25C0-7BF5-7CC0389680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4808" y="738367"/>
            <a:ext cx="2647080" cy="4214430"/>
          </a:xfrm>
          <a:prstGeom prst="rect">
            <a:avLst/>
          </a:prstGeom>
        </p:spPr>
      </p:pic>
      <p:pic>
        <p:nvPicPr>
          <p:cNvPr id="2" name="Online Media 12" descr="Coles Healthy Kicks - Five for the Win">
            <a:hlinkClick r:id="rId5"/>
            <a:extLst>
              <a:ext uri="{FF2B5EF4-FFF2-40B4-BE49-F238E27FC236}">
                <a16:creationId xmlns:a16="http://schemas.microsoft.com/office/drawing/2014/main" id="{F7F1EBC2-4BB7-CD46-3E2D-2390AFC56B38}"/>
              </a:ext>
            </a:extLst>
          </p:cNvPr>
          <p:cNvPicPr>
            <a:picLocks noRot="1" noChangeAspect="1"/>
          </p:cNvPicPr>
          <p:nvPr>
            <a:videoFile r:link="rId1"/>
          </p:nvPr>
        </p:nvPicPr>
        <p:blipFill>
          <a:blip r:embed="rId6"/>
          <a:stretch>
            <a:fillRect/>
          </a:stretch>
        </p:blipFill>
        <p:spPr>
          <a:xfrm>
            <a:off x="527499" y="1222460"/>
            <a:ext cx="5971721" cy="3364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grpSp>
        <p:nvGrpSpPr>
          <p:cNvPr id="1180" name="Google Shape;1180;p56"/>
          <p:cNvGrpSpPr/>
          <p:nvPr/>
        </p:nvGrpSpPr>
        <p:grpSpPr>
          <a:xfrm>
            <a:off x="1189086" y="610200"/>
            <a:ext cx="6406450" cy="491750"/>
            <a:chOff x="2500274" y="495775"/>
            <a:chExt cx="6406450" cy="491750"/>
          </a:xfrm>
        </p:grpSpPr>
        <p:sp>
          <p:nvSpPr>
            <p:cNvPr id="1181" name="Google Shape;1181;p56"/>
            <p:cNvSpPr txBox="1"/>
            <p:nvPr/>
          </p:nvSpPr>
          <p:spPr>
            <a:xfrm>
              <a:off x="2500274" y="5198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GUIDING QUESTIONS</a:t>
              </a:r>
              <a:endParaRPr sz="3600" b="1" i="0" u="none" strike="noStrike" cap="none">
                <a:solidFill>
                  <a:schemeClr val="dk1"/>
                </a:solidFill>
                <a:latin typeface="Oswald"/>
                <a:ea typeface="Oswald"/>
                <a:cs typeface="Oswald"/>
                <a:sym typeface="Oswald"/>
              </a:endParaRPr>
            </a:p>
          </p:txBody>
        </p:sp>
        <p:sp>
          <p:nvSpPr>
            <p:cNvPr id="1182" name="Google Shape;1182;p56"/>
            <p:cNvSpPr txBox="1"/>
            <p:nvPr/>
          </p:nvSpPr>
          <p:spPr>
            <a:xfrm>
              <a:off x="2538024" y="49577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GUIDING QUESTIONS</a:t>
              </a:r>
              <a:endParaRPr sz="3600" b="1" i="0" u="none" strike="noStrike" cap="none">
                <a:solidFill>
                  <a:schemeClr val="lt1"/>
                </a:solidFill>
                <a:latin typeface="Oswald"/>
                <a:ea typeface="Oswald"/>
                <a:cs typeface="Oswald"/>
                <a:sym typeface="Oswald"/>
              </a:endParaRPr>
            </a:p>
          </p:txBody>
        </p:sp>
      </p:grpSp>
      <p:pic>
        <p:nvPicPr>
          <p:cNvPr id="1183" name="Google Shape;1183;p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488459" flipH="1">
            <a:off x="28553" y="418675"/>
            <a:ext cx="896425" cy="1053575"/>
          </a:xfrm>
          <a:prstGeom prst="rect">
            <a:avLst/>
          </a:prstGeom>
          <a:noFill/>
          <a:ln>
            <a:noFill/>
          </a:ln>
        </p:spPr>
      </p:pic>
      <p:grpSp>
        <p:nvGrpSpPr>
          <p:cNvPr id="1184" name="Google Shape;1184;p56"/>
          <p:cNvGrpSpPr/>
          <p:nvPr/>
        </p:nvGrpSpPr>
        <p:grpSpPr>
          <a:xfrm>
            <a:off x="2373173" y="2180790"/>
            <a:ext cx="5382043" cy="935841"/>
            <a:chOff x="2466050" y="1628100"/>
            <a:chExt cx="4503425" cy="919836"/>
          </a:xfrm>
        </p:grpSpPr>
        <p:sp>
          <p:nvSpPr>
            <p:cNvPr id="1185" name="Google Shape;1185;p56"/>
            <p:cNvSpPr/>
            <p:nvPr/>
          </p:nvSpPr>
          <p:spPr>
            <a:xfrm>
              <a:off x="2466050" y="1689936"/>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l"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1186" name="Google Shape;1186;p56"/>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can we create a food plate that is visually appealing, nutritious, healthy and in the colours of your favourite footy team?</a:t>
              </a:r>
              <a:endParaRPr sz="1600" b="0" i="0" u="none" strike="noStrike" cap="none">
                <a:solidFill>
                  <a:schemeClr val="dk1"/>
                </a:solidFill>
                <a:latin typeface="Raleway Medium"/>
                <a:ea typeface="Raleway Medium"/>
                <a:cs typeface="Raleway Medium"/>
                <a:sym typeface="Raleway Medium"/>
              </a:endParaRPr>
            </a:p>
          </p:txBody>
        </p:sp>
      </p:grpSp>
      <p:grpSp>
        <p:nvGrpSpPr>
          <p:cNvPr id="1187" name="Google Shape;1187;p56"/>
          <p:cNvGrpSpPr/>
          <p:nvPr/>
        </p:nvGrpSpPr>
        <p:grpSpPr>
          <a:xfrm>
            <a:off x="2373165" y="3230935"/>
            <a:ext cx="5382043" cy="751414"/>
            <a:chOff x="2466050" y="1628100"/>
            <a:chExt cx="4503425" cy="939150"/>
          </a:xfrm>
        </p:grpSpPr>
        <p:sp>
          <p:nvSpPr>
            <p:cNvPr id="1188" name="Google Shape;1188;p56"/>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l"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1189" name="Google Shape;1189;p56"/>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Why do you think good sleep is important when playing footy or undertaking exercise?</a:t>
              </a:r>
              <a:endParaRPr sz="1600" b="0" i="0" u="none" strike="noStrike" cap="none">
                <a:solidFill>
                  <a:schemeClr val="dk1"/>
                </a:solidFill>
                <a:latin typeface="Raleway Medium"/>
                <a:ea typeface="Raleway Medium"/>
                <a:cs typeface="Raleway Medium"/>
                <a:sym typeface="Raleway Medium"/>
              </a:endParaRPr>
            </a:p>
          </p:txBody>
        </p:sp>
      </p:grpSp>
      <p:grpSp>
        <p:nvGrpSpPr>
          <p:cNvPr id="1190" name="Google Shape;1190;p56"/>
          <p:cNvGrpSpPr/>
          <p:nvPr/>
        </p:nvGrpSpPr>
        <p:grpSpPr>
          <a:xfrm>
            <a:off x="2373165" y="1348575"/>
            <a:ext cx="5382043" cy="751414"/>
            <a:chOff x="2466050" y="1628100"/>
            <a:chExt cx="4503425" cy="939150"/>
          </a:xfrm>
        </p:grpSpPr>
        <p:sp>
          <p:nvSpPr>
            <p:cNvPr id="1191" name="Google Shape;1191;p56"/>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1192" name="Google Shape;1192;p56"/>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does exercise make you feel and why is it important for you?</a:t>
              </a:r>
              <a:endParaRPr sz="900" b="0" i="0" u="none" strike="noStrike" cap="none">
                <a:solidFill>
                  <a:schemeClr val="dk1"/>
                </a:solidFill>
                <a:latin typeface="Raleway Medium"/>
                <a:ea typeface="Raleway Medium"/>
                <a:cs typeface="Raleway Medium"/>
                <a:sym typeface="Raleway Medium"/>
              </a:endParaRPr>
            </a:p>
          </p:txBody>
        </p:sp>
      </p:grpSp>
      <p:grpSp>
        <p:nvGrpSpPr>
          <p:cNvPr id="1193" name="Google Shape;1193;p56"/>
          <p:cNvGrpSpPr/>
          <p:nvPr/>
        </p:nvGrpSpPr>
        <p:grpSpPr>
          <a:xfrm>
            <a:off x="2373159" y="4096662"/>
            <a:ext cx="5382043" cy="576781"/>
            <a:chOff x="2466050" y="1628100"/>
            <a:chExt cx="4503425" cy="964355"/>
          </a:xfrm>
        </p:grpSpPr>
        <p:sp>
          <p:nvSpPr>
            <p:cNvPr id="1194" name="Google Shape;1194;p56"/>
            <p:cNvSpPr/>
            <p:nvPr/>
          </p:nvSpPr>
          <p:spPr>
            <a:xfrm>
              <a:off x="2466050" y="1734455"/>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l" rtl="0">
                <a:lnSpc>
                  <a:spcPct val="115000"/>
                </a:lnSpc>
                <a:spcBef>
                  <a:spcPts val="0"/>
                </a:spcBef>
                <a:spcAft>
                  <a:spcPts val="0"/>
                </a:spcAft>
                <a:buClr>
                  <a:schemeClr val="dk1"/>
                </a:buClr>
                <a:buSzPts val="1100"/>
                <a:buFont typeface="Arial"/>
                <a:buNone/>
              </a:pPr>
              <a:endParaRPr sz="900" b="0" i="0" u="none" strike="noStrike" cap="none">
                <a:solidFill>
                  <a:schemeClr val="dk1"/>
                </a:solidFill>
                <a:latin typeface="Raleway Medium"/>
                <a:ea typeface="Raleway Medium"/>
                <a:cs typeface="Raleway Medium"/>
                <a:sym typeface="Raleway Medium"/>
              </a:endParaRPr>
            </a:p>
          </p:txBody>
        </p:sp>
        <p:sp>
          <p:nvSpPr>
            <p:cNvPr id="1195" name="Google Shape;1195;p56"/>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What changes can you make to your garden design?</a:t>
              </a:r>
              <a:endParaRPr sz="1600" b="0" i="0" u="none" strike="noStrike" cap="none">
                <a:solidFill>
                  <a:schemeClr val="dk1"/>
                </a:solidFill>
                <a:latin typeface="Raleway Medium"/>
                <a:ea typeface="Raleway Medium"/>
                <a:cs typeface="Raleway Medium"/>
                <a:sym typeface="Raleway Medium"/>
              </a:endParaRPr>
            </a:p>
          </p:txBody>
        </p:sp>
      </p:grpSp>
      <p:pic>
        <p:nvPicPr>
          <p:cNvPr id="1196" name="Google Shape;1196;p5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3925" y="273825"/>
            <a:ext cx="3245649" cy="4869673"/>
          </a:xfrm>
          <a:prstGeom prst="rect">
            <a:avLst/>
          </a:prstGeom>
          <a:noFill/>
          <a:ln>
            <a:noFill/>
          </a:ln>
        </p:spPr>
      </p:pic>
      <p:pic>
        <p:nvPicPr>
          <p:cNvPr id="1197" name="Google Shape;1197;p5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848000" y="1315800"/>
            <a:ext cx="1158575" cy="11249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90"/>
                                        </p:tgtEl>
                                        <p:attrNameLst>
                                          <p:attrName>style.visibility</p:attrName>
                                        </p:attrNameLst>
                                      </p:cBhvr>
                                      <p:to>
                                        <p:strVal val="visible"/>
                                      </p:to>
                                    </p:set>
                                    <p:anim calcmode="lin" valueType="num">
                                      <p:cBhvr additive="base">
                                        <p:cTn id="7" dur="1000"/>
                                        <p:tgtEl>
                                          <p:spTgt spid="1190"/>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84"/>
                                        </p:tgtEl>
                                        <p:attrNameLst>
                                          <p:attrName>style.visibility</p:attrName>
                                        </p:attrNameLst>
                                      </p:cBhvr>
                                      <p:to>
                                        <p:strVal val="visible"/>
                                      </p:to>
                                    </p:set>
                                    <p:anim calcmode="lin" valueType="num">
                                      <p:cBhvr additive="base">
                                        <p:cTn id="12" dur="1000"/>
                                        <p:tgtEl>
                                          <p:spTgt spid="1184"/>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187"/>
                                        </p:tgtEl>
                                        <p:attrNameLst>
                                          <p:attrName>style.visibility</p:attrName>
                                        </p:attrNameLst>
                                      </p:cBhvr>
                                      <p:to>
                                        <p:strVal val="visible"/>
                                      </p:to>
                                    </p:set>
                                    <p:anim calcmode="lin" valueType="num">
                                      <p:cBhvr additive="base">
                                        <p:cTn id="17" dur="1000"/>
                                        <p:tgtEl>
                                          <p:spTgt spid="1187"/>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193"/>
                                        </p:tgtEl>
                                        <p:attrNameLst>
                                          <p:attrName>style.visibility</p:attrName>
                                        </p:attrNameLst>
                                      </p:cBhvr>
                                      <p:to>
                                        <p:strVal val="visible"/>
                                      </p:to>
                                    </p:set>
                                    <p:anim calcmode="lin" valueType="num">
                                      <p:cBhvr additive="base">
                                        <p:cTn id="22" dur="1000"/>
                                        <p:tgtEl>
                                          <p:spTgt spid="119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grpSp>
        <p:nvGrpSpPr>
          <p:cNvPr id="1202" name="Google Shape;1202;p57"/>
          <p:cNvGrpSpPr/>
          <p:nvPr/>
        </p:nvGrpSpPr>
        <p:grpSpPr>
          <a:xfrm>
            <a:off x="4663625" y="3569500"/>
            <a:ext cx="3612900" cy="1092457"/>
            <a:chOff x="2156625" y="5532650"/>
            <a:chExt cx="3612900" cy="1092457"/>
          </a:xfrm>
        </p:grpSpPr>
        <p:sp>
          <p:nvSpPr>
            <p:cNvPr id="1203" name="Google Shape;1203;p57"/>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57"/>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57"/>
            <p:cNvSpPr txBox="1"/>
            <p:nvPr/>
          </p:nvSpPr>
          <p:spPr>
            <a:xfrm>
              <a:off x="2277700" y="6057625"/>
              <a:ext cx="33684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When you feel worried, nervous, or too busy.</a:t>
              </a:r>
              <a:endParaRPr sz="1000" b="0" i="0" u="none" strike="noStrike" cap="none">
                <a:solidFill>
                  <a:schemeClr val="dk1"/>
                </a:solidFill>
                <a:latin typeface="Raleway"/>
                <a:ea typeface="Raleway"/>
                <a:cs typeface="Raleway"/>
                <a:sym typeface="Raleway"/>
              </a:endParaRPr>
            </a:p>
          </p:txBody>
        </p:sp>
        <p:sp>
          <p:nvSpPr>
            <p:cNvPr id="1206" name="Google Shape;1206;p57"/>
            <p:cNvSpPr txBox="1"/>
            <p:nvPr/>
          </p:nvSpPr>
          <p:spPr>
            <a:xfrm>
              <a:off x="2192301" y="5532650"/>
              <a:ext cx="3368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STRESS</a:t>
              </a:r>
              <a:endParaRPr sz="2200" b="0" i="0" u="none" strike="noStrike" cap="none">
                <a:solidFill>
                  <a:schemeClr val="dk1"/>
                </a:solidFill>
                <a:latin typeface="Oswald SemiBold"/>
                <a:ea typeface="Oswald SemiBold"/>
                <a:cs typeface="Oswald SemiBold"/>
                <a:sym typeface="Oswald SemiBold"/>
              </a:endParaRPr>
            </a:p>
          </p:txBody>
        </p:sp>
      </p:grpSp>
      <p:grpSp>
        <p:nvGrpSpPr>
          <p:cNvPr id="1207" name="Google Shape;1207;p57"/>
          <p:cNvGrpSpPr/>
          <p:nvPr/>
        </p:nvGrpSpPr>
        <p:grpSpPr>
          <a:xfrm>
            <a:off x="4734050" y="3544513"/>
            <a:ext cx="3604500" cy="1052400"/>
            <a:chOff x="4689675" y="2254050"/>
            <a:chExt cx="3604500" cy="1052400"/>
          </a:xfrm>
        </p:grpSpPr>
        <p:pic>
          <p:nvPicPr>
            <p:cNvPr id="1208" name="Google Shape;1208;p5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1209" name="Google Shape;1209;p57"/>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STRESS</a:t>
              </a:r>
              <a:endParaRPr sz="3600" b="1" i="0" u="none" strike="noStrike" cap="none">
                <a:solidFill>
                  <a:schemeClr val="lt1"/>
                </a:solidFill>
                <a:latin typeface="Oswald"/>
                <a:ea typeface="Oswald"/>
                <a:cs typeface="Oswald"/>
                <a:sym typeface="Oswald"/>
              </a:endParaRPr>
            </a:p>
          </p:txBody>
        </p:sp>
      </p:grpSp>
      <p:grpSp>
        <p:nvGrpSpPr>
          <p:cNvPr id="1210" name="Google Shape;1210;p57"/>
          <p:cNvGrpSpPr/>
          <p:nvPr/>
        </p:nvGrpSpPr>
        <p:grpSpPr>
          <a:xfrm>
            <a:off x="784350" y="1152608"/>
            <a:ext cx="3612900" cy="1092449"/>
            <a:chOff x="2156625" y="5532658"/>
            <a:chExt cx="3612900" cy="1092449"/>
          </a:xfrm>
        </p:grpSpPr>
        <p:sp>
          <p:nvSpPr>
            <p:cNvPr id="1211" name="Google Shape;1211;p57"/>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57"/>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57"/>
            <p:cNvSpPr txBox="1"/>
            <p:nvPr/>
          </p:nvSpPr>
          <p:spPr>
            <a:xfrm>
              <a:off x="2277700" y="5880625"/>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A special exercise route where you do different activities in order, like jumping, running, and stretching.</a:t>
              </a:r>
              <a:endParaRPr sz="1000" b="0" i="0" u="none" strike="noStrike" cap="none">
                <a:solidFill>
                  <a:schemeClr val="dk1"/>
                </a:solidFill>
                <a:latin typeface="Raleway"/>
                <a:ea typeface="Raleway"/>
                <a:cs typeface="Raleway"/>
                <a:sym typeface="Raleway"/>
              </a:endParaRPr>
            </a:p>
          </p:txBody>
        </p:sp>
        <p:sp>
          <p:nvSpPr>
            <p:cNvPr id="1214" name="Google Shape;1214;p57"/>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CIRCUIT</a:t>
              </a:r>
              <a:endParaRPr sz="2200" b="0" i="0" u="none" strike="noStrike" cap="none">
                <a:solidFill>
                  <a:schemeClr val="dk1"/>
                </a:solidFill>
                <a:latin typeface="Oswald SemiBold"/>
                <a:ea typeface="Oswald SemiBold"/>
                <a:cs typeface="Oswald SemiBold"/>
                <a:sym typeface="Oswald SemiBold"/>
              </a:endParaRPr>
            </a:p>
          </p:txBody>
        </p:sp>
      </p:grpSp>
      <p:grpSp>
        <p:nvGrpSpPr>
          <p:cNvPr id="1215" name="Google Shape;1215;p57"/>
          <p:cNvGrpSpPr/>
          <p:nvPr/>
        </p:nvGrpSpPr>
        <p:grpSpPr>
          <a:xfrm>
            <a:off x="4663625" y="1152608"/>
            <a:ext cx="3612900" cy="1092449"/>
            <a:chOff x="2156625" y="5532658"/>
            <a:chExt cx="3612900" cy="1092449"/>
          </a:xfrm>
        </p:grpSpPr>
        <p:sp>
          <p:nvSpPr>
            <p:cNvPr id="1216" name="Google Shape;1216;p57"/>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57"/>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57"/>
            <p:cNvSpPr txBox="1"/>
            <p:nvPr/>
          </p:nvSpPr>
          <p:spPr>
            <a:xfrm>
              <a:off x="2277700" y="5880625"/>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Working together with others to get something done. It's like being part of a team where everyone helps each other to finish a task.</a:t>
              </a:r>
              <a:endParaRPr sz="1000" b="0" i="0" u="none" strike="noStrike" cap="none">
                <a:solidFill>
                  <a:schemeClr val="dk1"/>
                </a:solidFill>
                <a:latin typeface="Raleway"/>
                <a:ea typeface="Raleway"/>
                <a:cs typeface="Raleway"/>
                <a:sym typeface="Raleway"/>
              </a:endParaRPr>
            </a:p>
          </p:txBody>
        </p:sp>
        <p:sp>
          <p:nvSpPr>
            <p:cNvPr id="1219" name="Google Shape;1219;p57"/>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COLLABORATION</a:t>
              </a:r>
              <a:endParaRPr sz="2200" b="0" i="0" u="none" strike="noStrike" cap="none">
                <a:solidFill>
                  <a:schemeClr val="dk1"/>
                </a:solidFill>
                <a:latin typeface="Oswald SemiBold"/>
                <a:ea typeface="Oswald SemiBold"/>
                <a:cs typeface="Oswald SemiBold"/>
                <a:sym typeface="Oswald SemiBold"/>
              </a:endParaRPr>
            </a:p>
          </p:txBody>
        </p:sp>
      </p:grpSp>
      <p:grpSp>
        <p:nvGrpSpPr>
          <p:cNvPr id="1220" name="Google Shape;1220;p57"/>
          <p:cNvGrpSpPr/>
          <p:nvPr/>
        </p:nvGrpSpPr>
        <p:grpSpPr>
          <a:xfrm>
            <a:off x="784350" y="2361058"/>
            <a:ext cx="3612900" cy="1092449"/>
            <a:chOff x="2156625" y="5532658"/>
            <a:chExt cx="3612900" cy="1092449"/>
          </a:xfrm>
        </p:grpSpPr>
        <p:sp>
          <p:nvSpPr>
            <p:cNvPr id="1221" name="Google Shape;1221;p57"/>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57"/>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57"/>
            <p:cNvSpPr txBox="1"/>
            <p:nvPr/>
          </p:nvSpPr>
          <p:spPr>
            <a:xfrm>
              <a:off x="2277700" y="5880625"/>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The feelings we have inside, like being happy, sad, angry, or excited. Emotions can change depending on what happens around us.</a:t>
              </a:r>
              <a:endParaRPr sz="1000" b="0" i="0" u="none" strike="noStrike" cap="none">
                <a:solidFill>
                  <a:schemeClr val="dk1"/>
                </a:solidFill>
                <a:latin typeface="Raleway"/>
                <a:ea typeface="Raleway"/>
                <a:cs typeface="Raleway"/>
                <a:sym typeface="Raleway"/>
              </a:endParaRPr>
            </a:p>
          </p:txBody>
        </p:sp>
        <p:sp>
          <p:nvSpPr>
            <p:cNvPr id="1224" name="Google Shape;1224;p57"/>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EMOTIONS</a:t>
              </a:r>
              <a:endParaRPr sz="2200" b="0" i="0" u="none" strike="noStrike" cap="none">
                <a:solidFill>
                  <a:schemeClr val="dk1"/>
                </a:solidFill>
                <a:latin typeface="Oswald SemiBold"/>
                <a:ea typeface="Oswald SemiBold"/>
                <a:cs typeface="Oswald SemiBold"/>
                <a:sym typeface="Oswald SemiBold"/>
              </a:endParaRPr>
            </a:p>
          </p:txBody>
        </p:sp>
      </p:grpSp>
      <p:grpSp>
        <p:nvGrpSpPr>
          <p:cNvPr id="1225" name="Google Shape;1225;p57"/>
          <p:cNvGrpSpPr/>
          <p:nvPr/>
        </p:nvGrpSpPr>
        <p:grpSpPr>
          <a:xfrm>
            <a:off x="4663625" y="2361058"/>
            <a:ext cx="3612900" cy="1092449"/>
            <a:chOff x="2156625" y="5532658"/>
            <a:chExt cx="3612900" cy="1092449"/>
          </a:xfrm>
        </p:grpSpPr>
        <p:sp>
          <p:nvSpPr>
            <p:cNvPr id="1226" name="Google Shape;1226;p57"/>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57"/>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57"/>
            <p:cNvSpPr txBox="1"/>
            <p:nvPr/>
          </p:nvSpPr>
          <p:spPr>
            <a:xfrm>
              <a:off x="2277700" y="5880625"/>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The reason or drive to do something. It's what pushes us to keep going, like wanting to be the best footy player we can be.</a:t>
              </a:r>
              <a:endParaRPr sz="1000" b="0" i="0" u="none" strike="noStrike" cap="none">
                <a:solidFill>
                  <a:schemeClr val="dk1"/>
                </a:solidFill>
                <a:latin typeface="Raleway"/>
                <a:ea typeface="Raleway"/>
                <a:cs typeface="Raleway"/>
                <a:sym typeface="Raleway"/>
              </a:endParaRPr>
            </a:p>
          </p:txBody>
        </p:sp>
        <p:sp>
          <p:nvSpPr>
            <p:cNvPr id="1229" name="Google Shape;1229;p57"/>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MOTIVATION</a:t>
              </a:r>
              <a:endParaRPr sz="2200" b="0" i="0" u="none" strike="noStrike" cap="none">
                <a:solidFill>
                  <a:schemeClr val="dk1"/>
                </a:solidFill>
                <a:latin typeface="Oswald SemiBold"/>
                <a:ea typeface="Oswald SemiBold"/>
                <a:cs typeface="Oswald SemiBold"/>
                <a:sym typeface="Oswald SemiBold"/>
              </a:endParaRPr>
            </a:p>
          </p:txBody>
        </p:sp>
      </p:grpSp>
      <p:grpSp>
        <p:nvGrpSpPr>
          <p:cNvPr id="1230" name="Google Shape;1230;p57"/>
          <p:cNvGrpSpPr/>
          <p:nvPr/>
        </p:nvGrpSpPr>
        <p:grpSpPr>
          <a:xfrm>
            <a:off x="784350" y="3569508"/>
            <a:ext cx="3612900" cy="1108917"/>
            <a:chOff x="2156625" y="5532658"/>
            <a:chExt cx="3612900" cy="1108917"/>
          </a:xfrm>
        </p:grpSpPr>
        <p:sp>
          <p:nvSpPr>
            <p:cNvPr id="1231" name="Google Shape;1231;p57"/>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57"/>
            <p:cNvSpPr/>
            <p:nvPr/>
          </p:nvSpPr>
          <p:spPr>
            <a:xfrm>
              <a:off x="2277725" y="5922625"/>
              <a:ext cx="3368400" cy="6375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57"/>
            <p:cNvSpPr txBox="1"/>
            <p:nvPr/>
          </p:nvSpPr>
          <p:spPr>
            <a:xfrm>
              <a:off x="2277725" y="5841175"/>
              <a:ext cx="33684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How we feel about ourselves. If we feel good about who we are and believe we're important, we have high self-esteem. If we don’t feel great about ourselves, it’s low self-esteem.</a:t>
              </a:r>
              <a:endParaRPr sz="1000" b="0" i="0" u="none" strike="noStrike" cap="none">
                <a:solidFill>
                  <a:schemeClr val="dk1"/>
                </a:solidFill>
                <a:latin typeface="Raleway"/>
                <a:ea typeface="Raleway"/>
                <a:cs typeface="Raleway"/>
                <a:sym typeface="Raleway"/>
              </a:endParaRPr>
            </a:p>
          </p:txBody>
        </p:sp>
        <p:sp>
          <p:nvSpPr>
            <p:cNvPr id="1234" name="Google Shape;1234;p57"/>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SELF ESTEEM</a:t>
              </a:r>
              <a:endParaRPr sz="2200" b="0" i="0" u="none" strike="noStrike" cap="none">
                <a:solidFill>
                  <a:schemeClr val="dk1"/>
                </a:solidFill>
                <a:latin typeface="Oswald SemiBold"/>
                <a:ea typeface="Oswald SemiBold"/>
                <a:cs typeface="Oswald SemiBold"/>
                <a:sym typeface="Oswald SemiBold"/>
              </a:endParaRPr>
            </a:p>
          </p:txBody>
        </p:sp>
      </p:grpSp>
      <p:grpSp>
        <p:nvGrpSpPr>
          <p:cNvPr id="1235" name="Google Shape;1235;p57"/>
          <p:cNvGrpSpPr/>
          <p:nvPr/>
        </p:nvGrpSpPr>
        <p:grpSpPr>
          <a:xfrm>
            <a:off x="4734050" y="2336063"/>
            <a:ext cx="3604500" cy="1052400"/>
            <a:chOff x="4689675" y="2254050"/>
            <a:chExt cx="3604500" cy="1052400"/>
          </a:xfrm>
        </p:grpSpPr>
        <p:pic>
          <p:nvPicPr>
            <p:cNvPr id="1236" name="Google Shape;1236;p5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1237" name="Google Shape;1237;p57"/>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MOTIVATION</a:t>
              </a:r>
              <a:endParaRPr sz="3600" b="1" i="0" u="none" strike="noStrike" cap="none">
                <a:solidFill>
                  <a:schemeClr val="lt1"/>
                </a:solidFill>
                <a:latin typeface="Oswald"/>
                <a:ea typeface="Oswald"/>
                <a:cs typeface="Oswald"/>
                <a:sym typeface="Oswald"/>
              </a:endParaRPr>
            </a:p>
          </p:txBody>
        </p:sp>
      </p:grpSp>
      <p:grpSp>
        <p:nvGrpSpPr>
          <p:cNvPr id="1238" name="Google Shape;1238;p57"/>
          <p:cNvGrpSpPr/>
          <p:nvPr/>
        </p:nvGrpSpPr>
        <p:grpSpPr>
          <a:xfrm>
            <a:off x="853600" y="3544538"/>
            <a:ext cx="3604500" cy="1052400"/>
            <a:chOff x="4689675" y="2254050"/>
            <a:chExt cx="3604500" cy="1052400"/>
          </a:xfrm>
        </p:grpSpPr>
        <p:pic>
          <p:nvPicPr>
            <p:cNvPr id="1239" name="Google Shape;1239;p5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1240" name="Google Shape;1240;p57"/>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SELF-ESTEEM</a:t>
              </a:r>
              <a:endParaRPr sz="3600" b="1" i="0" u="none" strike="noStrike" cap="none">
                <a:solidFill>
                  <a:schemeClr val="lt1"/>
                </a:solidFill>
                <a:latin typeface="Oswald"/>
                <a:ea typeface="Oswald"/>
                <a:cs typeface="Oswald"/>
                <a:sym typeface="Oswald"/>
              </a:endParaRPr>
            </a:p>
          </p:txBody>
        </p:sp>
      </p:grpSp>
      <p:grpSp>
        <p:nvGrpSpPr>
          <p:cNvPr id="1241" name="Google Shape;1241;p57"/>
          <p:cNvGrpSpPr/>
          <p:nvPr/>
        </p:nvGrpSpPr>
        <p:grpSpPr>
          <a:xfrm>
            <a:off x="853600" y="2337988"/>
            <a:ext cx="3604510" cy="1052400"/>
            <a:chOff x="4676900" y="2837875"/>
            <a:chExt cx="3604510" cy="1052400"/>
          </a:xfrm>
        </p:grpSpPr>
        <p:pic>
          <p:nvPicPr>
            <p:cNvPr id="1242" name="Google Shape;1242;p5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76900" y="2837875"/>
              <a:ext cx="3604500" cy="1052400"/>
            </a:xfrm>
            <a:prstGeom prst="roundRect">
              <a:avLst>
                <a:gd name="adj" fmla="val 11026"/>
              </a:avLst>
            </a:prstGeom>
            <a:noFill/>
            <a:ln w="9525" cap="flat" cmpd="sng">
              <a:solidFill>
                <a:srgbClr val="000000"/>
              </a:solidFill>
              <a:prstDash val="solid"/>
              <a:round/>
              <a:headEnd type="none" w="sm" len="sm"/>
              <a:tailEnd type="none" w="sm" len="sm"/>
            </a:ln>
          </p:spPr>
        </p:pic>
        <p:sp>
          <p:nvSpPr>
            <p:cNvPr id="1243" name="Google Shape;1243;p57"/>
            <p:cNvSpPr/>
            <p:nvPr/>
          </p:nvSpPr>
          <p:spPr>
            <a:xfrm>
              <a:off x="4676910" y="321572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FFFFFF"/>
                  </a:solidFill>
                  <a:latin typeface="Oswald"/>
                  <a:ea typeface="Oswald"/>
                  <a:cs typeface="Oswald"/>
                  <a:sym typeface="Oswald"/>
                </a:rPr>
                <a:t>EMOTIONS</a:t>
              </a:r>
              <a:endParaRPr sz="3600" b="1" i="0" u="none" strike="noStrike" cap="none">
                <a:solidFill>
                  <a:srgbClr val="FFFFFF"/>
                </a:solidFill>
                <a:latin typeface="Oswald"/>
                <a:ea typeface="Oswald"/>
                <a:cs typeface="Oswald"/>
                <a:sym typeface="Oswald"/>
              </a:endParaRPr>
            </a:p>
          </p:txBody>
        </p:sp>
      </p:grpSp>
      <p:grpSp>
        <p:nvGrpSpPr>
          <p:cNvPr id="1244" name="Google Shape;1244;p57"/>
          <p:cNvGrpSpPr/>
          <p:nvPr/>
        </p:nvGrpSpPr>
        <p:grpSpPr>
          <a:xfrm>
            <a:off x="4734100" y="1131425"/>
            <a:ext cx="3604600" cy="1052400"/>
            <a:chOff x="4689675" y="2254050"/>
            <a:chExt cx="3604600" cy="1052400"/>
          </a:xfrm>
        </p:grpSpPr>
        <p:pic>
          <p:nvPicPr>
            <p:cNvPr id="1245" name="Google Shape;1245;p5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rgbClr val="000000"/>
              </a:solidFill>
              <a:prstDash val="solid"/>
              <a:round/>
              <a:headEnd type="none" w="sm" len="sm"/>
              <a:tailEnd type="none" w="sm" len="sm"/>
            </a:ln>
          </p:spPr>
        </p:pic>
        <p:sp>
          <p:nvSpPr>
            <p:cNvPr id="1246" name="Google Shape;1246;p57"/>
            <p:cNvSpPr/>
            <p:nvPr/>
          </p:nvSpPr>
          <p:spPr>
            <a:xfrm>
              <a:off x="4689775" y="2631900"/>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FFFFFF"/>
                  </a:solidFill>
                  <a:latin typeface="Oswald"/>
                  <a:ea typeface="Oswald"/>
                  <a:cs typeface="Oswald"/>
                  <a:sym typeface="Oswald"/>
                </a:rPr>
                <a:t>COLLABORATION</a:t>
              </a:r>
              <a:endParaRPr sz="3600" b="1" i="0" u="none" strike="noStrike" cap="none">
                <a:solidFill>
                  <a:srgbClr val="FFFFFF"/>
                </a:solidFill>
                <a:latin typeface="Oswald"/>
                <a:ea typeface="Oswald"/>
                <a:cs typeface="Oswald"/>
                <a:sym typeface="Oswald"/>
              </a:endParaRPr>
            </a:p>
          </p:txBody>
        </p:sp>
      </p:grpSp>
      <p:grpSp>
        <p:nvGrpSpPr>
          <p:cNvPr id="1247" name="Google Shape;1247;p57"/>
          <p:cNvGrpSpPr/>
          <p:nvPr/>
        </p:nvGrpSpPr>
        <p:grpSpPr>
          <a:xfrm>
            <a:off x="849400" y="1131425"/>
            <a:ext cx="3612900" cy="1052400"/>
            <a:chOff x="4965625" y="2151025"/>
            <a:chExt cx="3612900" cy="1052400"/>
          </a:xfrm>
        </p:grpSpPr>
        <p:pic>
          <p:nvPicPr>
            <p:cNvPr id="1248" name="Google Shape;1248;p5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965625" y="2151025"/>
              <a:ext cx="3604500" cy="1052400"/>
            </a:xfrm>
            <a:prstGeom prst="roundRect">
              <a:avLst>
                <a:gd name="adj" fmla="val 13234"/>
              </a:avLst>
            </a:prstGeom>
            <a:noFill/>
            <a:ln w="9525" cap="flat" cmpd="sng">
              <a:solidFill>
                <a:srgbClr val="000000"/>
              </a:solidFill>
              <a:prstDash val="solid"/>
              <a:round/>
              <a:headEnd type="none" w="sm" len="sm"/>
              <a:tailEnd type="none" w="sm" len="sm"/>
            </a:ln>
          </p:spPr>
        </p:pic>
        <p:sp>
          <p:nvSpPr>
            <p:cNvPr id="1249" name="Google Shape;1249;p57"/>
            <p:cNvSpPr/>
            <p:nvPr/>
          </p:nvSpPr>
          <p:spPr>
            <a:xfrm>
              <a:off x="4965625" y="2541375"/>
              <a:ext cx="36129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FFFFFF"/>
                  </a:solidFill>
                  <a:latin typeface="Oswald"/>
                  <a:ea typeface="Oswald"/>
                  <a:cs typeface="Oswald"/>
                  <a:sym typeface="Oswald"/>
                </a:rPr>
                <a:t>CIRCUIT</a:t>
              </a:r>
              <a:endParaRPr sz="3600" b="1" i="0" u="none" strike="noStrike" cap="none">
                <a:solidFill>
                  <a:srgbClr val="FFFFFF"/>
                </a:solidFill>
                <a:latin typeface="Oswald"/>
                <a:ea typeface="Oswald"/>
                <a:cs typeface="Oswald"/>
                <a:sym typeface="Oswald"/>
              </a:endParaRPr>
            </a:p>
          </p:txBody>
        </p:sp>
      </p:grpSp>
      <p:sp>
        <p:nvSpPr>
          <p:cNvPr id="1250" name="Google Shape;1250;p57"/>
          <p:cNvSpPr txBox="1"/>
          <p:nvPr/>
        </p:nvSpPr>
        <p:spPr>
          <a:xfrm>
            <a:off x="2411550" y="595200"/>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2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2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124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12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12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12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pic>
        <p:nvPicPr>
          <p:cNvPr id="1255" name="Google Shape;1255;p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76350" y="995800"/>
            <a:ext cx="4247240" cy="3002928"/>
          </a:xfrm>
          <a:prstGeom prst="rect">
            <a:avLst/>
          </a:prstGeom>
          <a:noFill/>
          <a:ln>
            <a:noFill/>
          </a:ln>
          <a:effectLst>
            <a:outerShdw blurRad="57150" dist="19050" dir="5400000" algn="bl" rotWithShape="0">
              <a:srgbClr val="000000">
                <a:alpha val="49803"/>
              </a:srgbClr>
            </a:outerShdw>
          </a:effectLst>
        </p:spPr>
      </p:pic>
      <p:pic>
        <p:nvPicPr>
          <p:cNvPr id="1256" name="Google Shape;1256;p5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3734" y="1403967"/>
            <a:ext cx="4247240" cy="3002935"/>
          </a:xfrm>
          <a:prstGeom prst="rect">
            <a:avLst/>
          </a:prstGeom>
          <a:noFill/>
          <a:ln>
            <a:noFill/>
          </a:ln>
          <a:effectLst>
            <a:outerShdw blurRad="57150" dist="19050" dir="5400000" algn="bl" rotWithShape="0">
              <a:srgbClr val="000000">
                <a:alpha val="49803"/>
              </a:srgbClr>
            </a:outerShdw>
          </a:effectLst>
        </p:spPr>
      </p:pic>
      <p:pic>
        <p:nvPicPr>
          <p:cNvPr id="1257" name="Google Shape;1257;p5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439175" y="3757350"/>
            <a:ext cx="996774" cy="94522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pic>
        <p:nvPicPr>
          <p:cNvPr id="1262" name="Google Shape;1262;p59" descr="A group of kids playing football&#10;&#10;AI-generated content may be incorrect."/>
          <p:cNvPicPr preferRelativeResize="0"/>
          <p:nvPr/>
        </p:nvPicPr>
        <p:blipFill rotWithShape="1">
          <a:blip r:embed="rId3">
            <a:alphaModFix/>
          </a:blip>
          <a:srcRect/>
          <a:stretch/>
        </p:blipFill>
        <p:spPr>
          <a:xfrm>
            <a:off x="5250925" y="266700"/>
            <a:ext cx="3675533" cy="4616520"/>
          </a:xfrm>
          <a:prstGeom prst="rect">
            <a:avLst/>
          </a:prstGeom>
          <a:noFill/>
          <a:ln>
            <a:noFill/>
          </a:ln>
        </p:spPr>
      </p:pic>
      <p:sp>
        <p:nvSpPr>
          <p:cNvPr id="1263" name="Google Shape;1263;p59"/>
          <p:cNvSpPr txBox="1"/>
          <p:nvPr/>
        </p:nvSpPr>
        <p:spPr>
          <a:xfrm>
            <a:off x="431425" y="625250"/>
            <a:ext cx="59442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HOW DOES EXERCISE MAKE YOU FEEL?</a:t>
            </a:r>
            <a:endParaRPr sz="2300" b="1" i="0" u="none" strike="noStrike" cap="none">
              <a:solidFill>
                <a:schemeClr val="dk1"/>
              </a:solidFill>
              <a:latin typeface="Oswald"/>
              <a:ea typeface="Oswald"/>
              <a:cs typeface="Oswald"/>
              <a:sym typeface="Oswald"/>
            </a:endParaRPr>
          </a:p>
        </p:txBody>
      </p:sp>
      <p:pic>
        <p:nvPicPr>
          <p:cNvPr id="1264" name="Google Shape;1264;p5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grpSp>
        <p:nvGrpSpPr>
          <p:cNvPr id="1265" name="Google Shape;1265;p59"/>
          <p:cNvGrpSpPr/>
          <p:nvPr/>
        </p:nvGrpSpPr>
        <p:grpSpPr>
          <a:xfrm>
            <a:off x="523976" y="1295718"/>
            <a:ext cx="4693636" cy="400927"/>
            <a:chOff x="431431" y="3961217"/>
            <a:chExt cx="3959871" cy="404568"/>
          </a:xfrm>
        </p:grpSpPr>
        <p:sp>
          <p:nvSpPr>
            <p:cNvPr id="1266" name="Google Shape;1266;p59"/>
            <p:cNvSpPr/>
            <p:nvPr/>
          </p:nvSpPr>
          <p:spPr>
            <a:xfrm>
              <a:off x="431431" y="3997685"/>
              <a:ext cx="3929400" cy="368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000000"/>
                  </a:solidFill>
                  <a:latin typeface="Raleway"/>
                  <a:ea typeface="Raleway"/>
                  <a:cs typeface="Raleway"/>
                  <a:sym typeface="Raleway"/>
                </a:rPr>
                <a:t>How can our garden encourage us to make healthy food choices? </a:t>
              </a:r>
              <a:endParaRPr sz="1100" b="0" i="0" u="none" strike="noStrike" cap="none">
                <a:solidFill>
                  <a:srgbClr val="000000"/>
                </a:solidFill>
                <a:latin typeface="Raleway"/>
                <a:ea typeface="Raleway"/>
                <a:cs typeface="Raleway"/>
                <a:sym typeface="Raleway"/>
              </a:endParaRPr>
            </a:p>
          </p:txBody>
        </p:sp>
        <p:sp>
          <p:nvSpPr>
            <p:cNvPr id="1267" name="Google Shape;1267;p59"/>
            <p:cNvSpPr/>
            <p:nvPr/>
          </p:nvSpPr>
          <p:spPr>
            <a:xfrm>
              <a:off x="461902" y="3961217"/>
              <a:ext cx="3929400" cy="368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rgbClr val="000000"/>
                  </a:solidFill>
                  <a:latin typeface="Raleway"/>
                  <a:ea typeface="Raleway"/>
                  <a:cs typeface="Raleway"/>
                  <a:sym typeface="Raleway"/>
                </a:rPr>
                <a:t>How does exercise make you feel and why is it important for you?</a:t>
              </a:r>
              <a:endParaRPr sz="1100" b="0" i="0" u="none" strike="noStrike" cap="none">
                <a:solidFill>
                  <a:srgbClr val="000000"/>
                </a:solidFill>
                <a:latin typeface="Raleway"/>
                <a:ea typeface="Raleway"/>
                <a:cs typeface="Raleway"/>
                <a:sym typeface="Raleway"/>
              </a:endParaRPr>
            </a:p>
          </p:txBody>
        </p:sp>
      </p:grpSp>
      <p:grpSp>
        <p:nvGrpSpPr>
          <p:cNvPr id="1268" name="Google Shape;1268;p59"/>
          <p:cNvGrpSpPr/>
          <p:nvPr/>
        </p:nvGrpSpPr>
        <p:grpSpPr>
          <a:xfrm>
            <a:off x="523976" y="1811992"/>
            <a:ext cx="4693636" cy="525607"/>
            <a:chOff x="431431" y="3961217"/>
            <a:chExt cx="3959871" cy="396445"/>
          </a:xfrm>
        </p:grpSpPr>
        <p:sp>
          <p:nvSpPr>
            <p:cNvPr id="1269" name="Google Shape;1269;p59"/>
            <p:cNvSpPr/>
            <p:nvPr/>
          </p:nvSpPr>
          <p:spPr>
            <a:xfrm>
              <a:off x="431431" y="3989562"/>
              <a:ext cx="3929400" cy="368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000000"/>
                  </a:solidFill>
                  <a:latin typeface="Raleway"/>
                  <a:ea typeface="Raleway"/>
                  <a:cs typeface="Raleway"/>
                  <a:sym typeface="Raleway"/>
                </a:rPr>
                <a:t>How can our garden encourage us to make healthy food choices? </a:t>
              </a:r>
              <a:endParaRPr sz="1100" b="0" i="0" u="none" strike="noStrike" cap="none">
                <a:solidFill>
                  <a:srgbClr val="000000"/>
                </a:solidFill>
                <a:latin typeface="Raleway"/>
                <a:ea typeface="Raleway"/>
                <a:cs typeface="Raleway"/>
                <a:sym typeface="Raleway"/>
              </a:endParaRPr>
            </a:p>
          </p:txBody>
        </p:sp>
        <p:sp>
          <p:nvSpPr>
            <p:cNvPr id="1270" name="Google Shape;1270;p59"/>
            <p:cNvSpPr/>
            <p:nvPr/>
          </p:nvSpPr>
          <p:spPr>
            <a:xfrm>
              <a:off x="461902" y="3961217"/>
              <a:ext cx="3929400" cy="368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rgbClr val="000000"/>
                  </a:solidFill>
                  <a:latin typeface="Raleway"/>
                  <a:ea typeface="Raleway"/>
                  <a:cs typeface="Raleway"/>
                  <a:sym typeface="Raleway"/>
                </a:rPr>
                <a:t>How do our attitude and emotions influence our motivation to be active?</a:t>
              </a:r>
              <a:endParaRPr sz="1100" b="0" i="0" u="none" strike="noStrike" cap="none">
                <a:solidFill>
                  <a:srgbClr val="000000"/>
                </a:solidFill>
                <a:latin typeface="Raleway"/>
                <a:ea typeface="Raleway"/>
                <a:cs typeface="Raleway"/>
                <a:sym typeface="Raleway"/>
              </a:endParaRPr>
            </a:p>
          </p:txBody>
        </p:sp>
      </p:grpSp>
      <p:sp>
        <p:nvSpPr>
          <p:cNvPr id="1271" name="Google Shape;1271;p59"/>
          <p:cNvSpPr txBox="1"/>
          <p:nvPr/>
        </p:nvSpPr>
        <p:spPr>
          <a:xfrm>
            <a:off x="431425" y="2909225"/>
            <a:ext cx="4819500" cy="1804200"/>
          </a:xfrm>
          <a:prstGeom prst="rect">
            <a:avLst/>
          </a:prstGeom>
          <a:noFill/>
          <a:ln>
            <a:noFill/>
          </a:ln>
        </p:spPr>
        <p:txBody>
          <a:bodyPr spcFirstLastPara="1" wrap="square" lIns="91425" tIns="91425" rIns="91425" bIns="91425" anchor="t" anchorCtr="0">
            <a:noAutofit/>
          </a:bodyPr>
          <a:lstStyle/>
          <a:p>
            <a:pPr marL="457200" marR="0" lvl="0" indent="-285750" algn="l" rtl="0">
              <a:lnSpc>
                <a:spcPct val="150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It is important to find something that you enjoy to make it fun and keep you motivated to participate. </a:t>
            </a:r>
            <a:endParaRPr sz="1200" b="0" i="0" u="none" strike="noStrike" cap="none">
              <a:solidFill>
                <a:schemeClr val="dk1"/>
              </a:solidFill>
              <a:latin typeface="Raleway"/>
              <a:ea typeface="Raleway"/>
              <a:cs typeface="Raleway"/>
              <a:sym typeface="Raleway"/>
            </a:endParaRPr>
          </a:p>
          <a:p>
            <a:pPr marL="457200" marR="0" lvl="0" indent="-285750" algn="l" rtl="0">
              <a:lnSpc>
                <a:spcPct val="150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It might be riding your bike, walking the dog or going for a swim. </a:t>
            </a:r>
            <a:endParaRPr sz="1200" b="0" i="0" u="none" strike="noStrike" cap="none">
              <a:solidFill>
                <a:schemeClr val="dk1"/>
              </a:solidFill>
              <a:latin typeface="Raleway"/>
              <a:ea typeface="Raleway"/>
              <a:cs typeface="Raleway"/>
              <a:sym typeface="Raleway"/>
            </a:endParaRPr>
          </a:p>
          <a:p>
            <a:pPr marL="457200" marR="0" lvl="0" indent="-285750" algn="l" rtl="0">
              <a:lnSpc>
                <a:spcPct val="150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The important thing is you keep your body moving daily.</a:t>
            </a:r>
            <a:endParaRPr sz="1200" b="0" i="0" u="none" strike="noStrike" cap="none">
              <a:solidFill>
                <a:schemeClr val="dk1"/>
              </a:solidFill>
              <a:latin typeface="Raleway"/>
              <a:ea typeface="Raleway"/>
              <a:cs typeface="Raleway"/>
              <a:sym typeface="Raleway"/>
            </a:endParaRPr>
          </a:p>
        </p:txBody>
      </p:sp>
      <p:sp>
        <p:nvSpPr>
          <p:cNvPr id="1272" name="Google Shape;1272;p59"/>
          <p:cNvSpPr txBox="1"/>
          <p:nvPr/>
        </p:nvSpPr>
        <p:spPr>
          <a:xfrm>
            <a:off x="523975" y="2524325"/>
            <a:ext cx="47271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en" sz="1300" b="1" i="0" u="none" strike="noStrike" cap="none">
                <a:solidFill>
                  <a:srgbClr val="00ABFF"/>
                </a:solidFill>
                <a:latin typeface="Raleway"/>
                <a:ea typeface="Raleway"/>
                <a:cs typeface="Raleway"/>
                <a:sym typeface="Raleway"/>
              </a:rPr>
              <a:t>Exercise does not necessarily have to be hard…</a:t>
            </a:r>
            <a:endParaRPr sz="15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65"/>
                                        </p:tgtEl>
                                        <p:attrNameLst>
                                          <p:attrName>style.visibility</p:attrName>
                                        </p:attrNameLst>
                                      </p:cBhvr>
                                      <p:to>
                                        <p:strVal val="visible"/>
                                      </p:to>
                                    </p:set>
                                    <p:anim calcmode="lin" valueType="num">
                                      <p:cBhvr additive="base">
                                        <p:cTn id="7" dur="1000"/>
                                        <p:tgtEl>
                                          <p:spTgt spid="126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68"/>
                                        </p:tgtEl>
                                        <p:attrNameLst>
                                          <p:attrName>style.visibility</p:attrName>
                                        </p:attrNameLst>
                                      </p:cBhvr>
                                      <p:to>
                                        <p:strVal val="visible"/>
                                      </p:to>
                                    </p:set>
                                    <p:anim calcmode="lin" valueType="num">
                                      <p:cBhvr additive="base">
                                        <p:cTn id="12" dur="1000"/>
                                        <p:tgtEl>
                                          <p:spTgt spid="1268"/>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2"/>
                                        </p:tgtEl>
                                        <p:attrNameLst>
                                          <p:attrName>style.visibility</p:attrName>
                                        </p:attrNameLst>
                                      </p:cBhvr>
                                      <p:to>
                                        <p:strVal val="visible"/>
                                      </p:to>
                                    </p:set>
                                    <p:animEffect transition="in" filter="fade">
                                      <p:cBhvr>
                                        <p:cTn id="17" dur="1000"/>
                                        <p:tgtEl>
                                          <p:spTgt spid="127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271"/>
                                        </p:tgtEl>
                                        <p:attrNameLst>
                                          <p:attrName>style.visibility</p:attrName>
                                        </p:attrNameLst>
                                      </p:cBhvr>
                                      <p:to>
                                        <p:strVal val="visible"/>
                                      </p:to>
                                    </p:set>
                                    <p:animEffect transition="in" filter="fade">
                                      <p:cBhvr>
                                        <p:cTn id="21" dur="1000"/>
                                        <p:tgtEl>
                                          <p:spTgt spid="1271"/>
                                        </p:tgtEl>
                                      </p:cBhvr>
                                    </p:animEffec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1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pic>
        <p:nvPicPr>
          <p:cNvPr id="1277" name="Google Shape;1277;p6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6225" y="887600"/>
            <a:ext cx="5209498" cy="3683249"/>
          </a:xfrm>
          <a:prstGeom prst="rect">
            <a:avLst/>
          </a:prstGeom>
          <a:noFill/>
          <a:ln>
            <a:noFill/>
          </a:ln>
          <a:effectLst>
            <a:outerShdw blurRad="57150" dist="19050" dir="5400000" algn="bl" rotWithShape="0">
              <a:srgbClr val="000000">
                <a:alpha val="49803"/>
              </a:srgbClr>
            </a:outerShdw>
          </a:effectLst>
        </p:spPr>
      </p:pic>
      <p:pic>
        <p:nvPicPr>
          <p:cNvPr id="1278" name="Google Shape;1278;p6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159450" y="1561325"/>
            <a:ext cx="2624150" cy="3224724"/>
          </a:xfrm>
          <a:prstGeom prst="rect">
            <a:avLst/>
          </a:prstGeom>
          <a:noFill/>
          <a:ln>
            <a:noFill/>
          </a:ln>
        </p:spPr>
      </p:pic>
      <p:pic>
        <p:nvPicPr>
          <p:cNvPr id="1279" name="Google Shape;1279;p6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3928289">
            <a:off x="406632" y="3753351"/>
            <a:ext cx="1255550" cy="107427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61"/>
          <p:cNvSpPr txBox="1"/>
          <p:nvPr/>
        </p:nvSpPr>
        <p:spPr>
          <a:xfrm>
            <a:off x="431425" y="625250"/>
            <a:ext cx="59442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HEALTHY BODY, HEALTHY MIND</a:t>
            </a:r>
            <a:endParaRPr sz="2300" b="1" i="0" u="none" strike="noStrike" cap="none">
              <a:solidFill>
                <a:schemeClr val="dk1"/>
              </a:solidFill>
              <a:latin typeface="Oswald"/>
              <a:ea typeface="Oswald"/>
              <a:cs typeface="Oswald"/>
              <a:sym typeface="Oswald"/>
            </a:endParaRPr>
          </a:p>
        </p:txBody>
      </p:sp>
      <p:sp>
        <p:nvSpPr>
          <p:cNvPr id="1285" name="Google Shape;1285;p61"/>
          <p:cNvSpPr txBox="1"/>
          <p:nvPr/>
        </p:nvSpPr>
        <p:spPr>
          <a:xfrm>
            <a:off x="465775" y="1092950"/>
            <a:ext cx="8180100" cy="49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Healthy eating, self-esteem, and body image are all connected and play an important role in helping us handle our emotions, sleep well, and cope with stress. </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grpSp>
        <p:nvGrpSpPr>
          <p:cNvPr id="1286" name="Google Shape;1286;p61"/>
          <p:cNvGrpSpPr/>
          <p:nvPr/>
        </p:nvGrpSpPr>
        <p:grpSpPr>
          <a:xfrm>
            <a:off x="564850" y="1624850"/>
            <a:ext cx="3806775" cy="2685875"/>
            <a:chOff x="564850" y="1679850"/>
            <a:chExt cx="3806775" cy="2685875"/>
          </a:xfrm>
        </p:grpSpPr>
        <p:sp>
          <p:nvSpPr>
            <p:cNvPr id="1287" name="Google Shape;1287;p61"/>
            <p:cNvSpPr/>
            <p:nvPr/>
          </p:nvSpPr>
          <p:spPr>
            <a:xfrm rot="-5400000">
              <a:off x="1112950" y="1192325"/>
              <a:ext cx="2625300" cy="3721500"/>
            </a:xfrm>
            <a:prstGeom prst="roundRect">
              <a:avLst>
                <a:gd name="adj" fmla="val 5210"/>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88" name="Google Shape;1288;p61"/>
            <p:cNvSpPr/>
            <p:nvPr/>
          </p:nvSpPr>
          <p:spPr>
            <a:xfrm rot="-5400000">
              <a:off x="1203175" y="1126500"/>
              <a:ext cx="2615100" cy="3721800"/>
            </a:xfrm>
            <a:prstGeom prst="roundRect">
              <a:avLst>
                <a:gd name="adj" fmla="val 4765"/>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pic>
          <p:nvPicPr>
            <p:cNvPr id="1289" name="Google Shape;1289;p6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3925" y="1680050"/>
              <a:ext cx="3717600" cy="997800"/>
            </a:xfrm>
            <a:prstGeom prst="round2SameRect">
              <a:avLst>
                <a:gd name="adj1" fmla="val 11312"/>
                <a:gd name="adj2" fmla="val 0"/>
              </a:avLst>
            </a:prstGeom>
            <a:noFill/>
            <a:ln w="9525" cap="flat" cmpd="sng">
              <a:solidFill>
                <a:schemeClr val="dk1"/>
              </a:solidFill>
              <a:prstDash val="solid"/>
              <a:round/>
              <a:headEnd type="none" w="sm" len="sm"/>
              <a:tailEnd type="none" w="sm" len="sm"/>
            </a:ln>
          </p:spPr>
        </p:pic>
        <p:sp>
          <p:nvSpPr>
            <p:cNvPr id="1290" name="Google Shape;1290;p61"/>
            <p:cNvSpPr txBox="1"/>
            <p:nvPr/>
          </p:nvSpPr>
          <p:spPr>
            <a:xfrm>
              <a:off x="769325" y="2677850"/>
              <a:ext cx="3392100" cy="1568400"/>
            </a:xfrm>
            <a:prstGeom prst="rect">
              <a:avLst/>
            </a:prstGeom>
            <a:noFill/>
            <a:ln>
              <a:noFill/>
            </a:ln>
          </p:spPr>
          <p:txBody>
            <a:bodyPr spcFirstLastPara="1" wrap="square" lIns="0"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Eating nutritious foods helps our bodies and </a:t>
              </a:r>
              <a:endParaRPr sz="1100" b="1" i="0" u="none" strike="noStrike" cap="none">
                <a:solidFill>
                  <a:srgbClr val="00ABFF"/>
                </a:solidFill>
                <a:latin typeface="Raleway"/>
                <a:ea typeface="Raleway"/>
                <a:cs typeface="Raleway"/>
                <a:sym typeface="Raleway"/>
              </a:endParaRPr>
            </a:p>
            <a:p>
              <a:pPr marL="0" marR="0" lvl="0" indent="0" algn="l" rtl="0">
                <a:lnSpc>
                  <a:spcPct val="15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minds work better:</a:t>
              </a:r>
              <a:endParaRPr sz="1100" b="1" i="0" u="none" strike="noStrike" cap="none">
                <a:solidFill>
                  <a:srgbClr val="00ABFF"/>
                </a:solidFill>
                <a:latin typeface="Raleway"/>
                <a:ea typeface="Raleway"/>
                <a:cs typeface="Raleway"/>
                <a:sym typeface="Raleway"/>
              </a:endParaRPr>
            </a:p>
            <a:p>
              <a:pPr marL="182880" marR="0" lvl="0" indent="-181609" algn="l" rtl="0">
                <a:lnSpc>
                  <a:spcPct val="115000"/>
                </a:lnSpc>
                <a:spcBef>
                  <a:spcPts val="0"/>
                </a:spcBef>
                <a:spcAft>
                  <a:spcPts val="0"/>
                </a:spcAft>
                <a:buClr>
                  <a:srgbClr val="000000"/>
                </a:buClr>
                <a:buSzPts val="700"/>
                <a:buFont typeface="Raleway"/>
                <a:buChar char="●"/>
              </a:pPr>
              <a:r>
                <a:rPr lang="en" sz="900" b="0" i="0" u="none" strike="noStrike" cap="none">
                  <a:solidFill>
                    <a:srgbClr val="000000"/>
                  </a:solidFill>
                  <a:latin typeface="Raleway"/>
                  <a:ea typeface="Raleway"/>
                  <a:cs typeface="Raleway"/>
                  <a:sym typeface="Raleway"/>
                </a:rPr>
                <a:t>A balanced diet with fruits, vegetables, and whole grains gives us energy to learn and play.</a:t>
              </a:r>
              <a:endParaRPr sz="900" b="0" i="0" u="none" strike="noStrike" cap="none">
                <a:solidFill>
                  <a:srgbClr val="000000"/>
                </a:solidFill>
                <a:latin typeface="Raleway"/>
                <a:ea typeface="Raleway"/>
                <a:cs typeface="Raleway"/>
                <a:sym typeface="Raleway"/>
              </a:endParaRPr>
            </a:p>
            <a:p>
              <a:pPr marL="182880" marR="0" lvl="0" indent="-181609" algn="l" rtl="0">
                <a:lnSpc>
                  <a:spcPct val="115000"/>
                </a:lnSpc>
                <a:spcBef>
                  <a:spcPts val="0"/>
                </a:spcBef>
                <a:spcAft>
                  <a:spcPts val="0"/>
                </a:spcAft>
                <a:buClr>
                  <a:srgbClr val="000000"/>
                </a:buClr>
                <a:buSzPts val="700"/>
                <a:buFont typeface="Raleway"/>
                <a:buChar char="●"/>
              </a:pPr>
              <a:r>
                <a:rPr lang="en" sz="900" b="0" i="0" u="none" strike="noStrike" cap="none">
                  <a:solidFill>
                    <a:srgbClr val="000000"/>
                  </a:solidFill>
                  <a:latin typeface="Raleway"/>
                  <a:ea typeface="Raleway"/>
                  <a:cs typeface="Raleway"/>
                  <a:sym typeface="Raleway"/>
                </a:rPr>
                <a:t>Regular meals, especially breakfast, help us concentrate at school.</a:t>
              </a:r>
              <a:endParaRPr sz="900" b="0" i="0" u="none" strike="noStrike" cap="none">
                <a:solidFill>
                  <a:srgbClr val="000000"/>
                </a:solidFill>
                <a:latin typeface="Raleway"/>
                <a:ea typeface="Raleway"/>
                <a:cs typeface="Raleway"/>
                <a:sym typeface="Raleway"/>
              </a:endParaRPr>
            </a:p>
            <a:p>
              <a:pPr marL="182880" marR="0" lvl="0" indent="-181609" algn="l" rtl="0">
                <a:lnSpc>
                  <a:spcPct val="115000"/>
                </a:lnSpc>
                <a:spcBef>
                  <a:spcPts val="0"/>
                </a:spcBef>
                <a:spcAft>
                  <a:spcPts val="0"/>
                </a:spcAft>
                <a:buClr>
                  <a:srgbClr val="000000"/>
                </a:buClr>
                <a:buSzPts val="700"/>
                <a:buFont typeface="Raleway"/>
                <a:buChar char="●"/>
              </a:pPr>
              <a:r>
                <a:rPr lang="en" sz="900" b="0" i="0" u="none" strike="noStrike" cap="none">
                  <a:solidFill>
                    <a:srgbClr val="000000"/>
                  </a:solidFill>
                  <a:latin typeface="Raleway"/>
                  <a:ea typeface="Raleway"/>
                  <a:cs typeface="Raleway"/>
                  <a:sym typeface="Raleway"/>
                </a:rPr>
                <a:t>Healthy snacks between meals keep us energised throughout the day.</a:t>
              </a:r>
              <a:endParaRPr sz="900" b="0" i="0" u="none" strike="noStrike" cap="none">
                <a:solidFill>
                  <a:srgbClr val="000000"/>
                </a:solidFill>
                <a:latin typeface="Raleway"/>
                <a:ea typeface="Raleway"/>
                <a:cs typeface="Raleway"/>
                <a:sym typeface="Raleway"/>
              </a:endParaRPr>
            </a:p>
          </p:txBody>
        </p:sp>
      </p:grpSp>
      <p:grpSp>
        <p:nvGrpSpPr>
          <p:cNvPr id="1291" name="Google Shape;1291;p61"/>
          <p:cNvGrpSpPr/>
          <p:nvPr/>
        </p:nvGrpSpPr>
        <p:grpSpPr>
          <a:xfrm>
            <a:off x="4643500" y="1624850"/>
            <a:ext cx="3806775" cy="2685875"/>
            <a:chOff x="4643500" y="1679850"/>
            <a:chExt cx="3806775" cy="2685875"/>
          </a:xfrm>
        </p:grpSpPr>
        <p:sp>
          <p:nvSpPr>
            <p:cNvPr id="1292" name="Google Shape;1292;p61"/>
            <p:cNvSpPr/>
            <p:nvPr/>
          </p:nvSpPr>
          <p:spPr>
            <a:xfrm rot="-5400000">
              <a:off x="5191600" y="1192325"/>
              <a:ext cx="2625300" cy="3721500"/>
            </a:xfrm>
            <a:prstGeom prst="roundRect">
              <a:avLst>
                <a:gd name="adj" fmla="val 5210"/>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93" name="Google Shape;1293;p61"/>
            <p:cNvSpPr/>
            <p:nvPr/>
          </p:nvSpPr>
          <p:spPr>
            <a:xfrm rot="-5400000">
              <a:off x="5281825" y="1126500"/>
              <a:ext cx="2615100" cy="3721800"/>
            </a:xfrm>
            <a:prstGeom prst="roundRect">
              <a:avLst>
                <a:gd name="adj" fmla="val 4765"/>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pic>
          <p:nvPicPr>
            <p:cNvPr id="1294" name="Google Shape;1294;p6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32575" y="1680050"/>
              <a:ext cx="3717600" cy="1394400"/>
            </a:xfrm>
            <a:prstGeom prst="round2SameRect">
              <a:avLst>
                <a:gd name="adj1" fmla="val 8305"/>
                <a:gd name="adj2" fmla="val 0"/>
              </a:avLst>
            </a:prstGeom>
            <a:noFill/>
            <a:ln w="9525" cap="flat" cmpd="sng">
              <a:solidFill>
                <a:schemeClr val="dk1"/>
              </a:solidFill>
              <a:prstDash val="solid"/>
              <a:round/>
              <a:headEnd type="none" w="sm" len="sm"/>
              <a:tailEnd type="none" w="sm" len="sm"/>
            </a:ln>
          </p:spPr>
        </p:pic>
        <p:sp>
          <p:nvSpPr>
            <p:cNvPr id="1295" name="Google Shape;1295;p61"/>
            <p:cNvSpPr txBox="1"/>
            <p:nvPr/>
          </p:nvSpPr>
          <p:spPr>
            <a:xfrm>
              <a:off x="4847975" y="3160200"/>
              <a:ext cx="3392100" cy="895800"/>
            </a:xfrm>
            <a:prstGeom prst="rect">
              <a:avLst/>
            </a:prstGeom>
            <a:noFill/>
            <a:ln>
              <a:noFill/>
            </a:ln>
          </p:spPr>
          <p:txBody>
            <a:bodyPr spcFirstLastPara="1" wrap="square" lIns="0" tIns="91425" rIns="91425" bIns="91425" anchor="t" anchorCtr="0">
              <a:spAutoFit/>
            </a:bodyPr>
            <a:lstStyle/>
            <a:p>
              <a:pPr marL="0" marR="0" lvl="0" indent="0" algn="l" rtl="0">
                <a:lnSpc>
                  <a:spcPct val="15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It's important to feel good about our bodies:</a:t>
              </a:r>
              <a:endParaRPr sz="1100" b="1" i="0" u="none" strike="noStrike" cap="none">
                <a:solidFill>
                  <a:srgbClr val="00ABFF"/>
                </a:solidFill>
                <a:latin typeface="Raleway"/>
                <a:ea typeface="Raleway"/>
                <a:cs typeface="Raleway"/>
                <a:sym typeface="Raleway"/>
              </a:endParaRPr>
            </a:p>
            <a:p>
              <a:pPr marL="182880" marR="0" lvl="0" indent="-181609" algn="l" rtl="0">
                <a:lnSpc>
                  <a:spcPct val="115000"/>
                </a:lnSpc>
                <a:spcBef>
                  <a:spcPts val="0"/>
                </a:spcBef>
                <a:spcAft>
                  <a:spcPts val="0"/>
                </a:spcAft>
                <a:buClr>
                  <a:srgbClr val="000000"/>
                </a:buClr>
                <a:buSzPts val="700"/>
                <a:buFont typeface="Raleway"/>
                <a:buChar char="●"/>
              </a:pPr>
              <a:r>
                <a:rPr lang="en" sz="900" b="0" i="0" u="none" strike="noStrike" cap="none">
                  <a:solidFill>
                    <a:srgbClr val="000000"/>
                  </a:solidFill>
                  <a:latin typeface="Raleway"/>
                  <a:ea typeface="Raleway"/>
                  <a:cs typeface="Raleway"/>
                  <a:sym typeface="Raleway"/>
                </a:rPr>
                <a:t>Everyone's body is unique and special.</a:t>
              </a:r>
              <a:endParaRPr sz="900" b="0" i="0" u="none" strike="noStrike" cap="none">
                <a:solidFill>
                  <a:srgbClr val="000000"/>
                </a:solidFill>
                <a:latin typeface="Raleway"/>
                <a:ea typeface="Raleway"/>
                <a:cs typeface="Raleway"/>
                <a:sym typeface="Raleway"/>
              </a:endParaRPr>
            </a:p>
            <a:p>
              <a:pPr marL="182880" marR="0" lvl="0" indent="-181609" algn="l" rtl="0">
                <a:lnSpc>
                  <a:spcPct val="115000"/>
                </a:lnSpc>
                <a:spcBef>
                  <a:spcPts val="0"/>
                </a:spcBef>
                <a:spcAft>
                  <a:spcPts val="0"/>
                </a:spcAft>
                <a:buClr>
                  <a:srgbClr val="000000"/>
                </a:buClr>
                <a:buSzPts val="700"/>
                <a:buFont typeface="Raleway"/>
                <a:buChar char="●"/>
              </a:pPr>
              <a:r>
                <a:rPr lang="en" sz="900" b="0" i="0" u="none" strike="noStrike" cap="none">
                  <a:solidFill>
                    <a:srgbClr val="000000"/>
                  </a:solidFill>
                  <a:latin typeface="Raleway"/>
                  <a:ea typeface="Raleway"/>
                  <a:cs typeface="Raleway"/>
                  <a:sym typeface="Raleway"/>
                </a:rPr>
                <a:t>Healthy bodies come in all shapes and sizes.</a:t>
              </a:r>
              <a:endParaRPr sz="900" b="0" i="0" u="none" strike="noStrike" cap="none">
                <a:solidFill>
                  <a:srgbClr val="000000"/>
                </a:solidFill>
                <a:latin typeface="Raleway"/>
                <a:ea typeface="Raleway"/>
                <a:cs typeface="Raleway"/>
                <a:sym typeface="Raleway"/>
              </a:endParaRPr>
            </a:p>
            <a:p>
              <a:pPr marL="182880" marR="0" lvl="0" indent="-181609" algn="l" rtl="0">
                <a:lnSpc>
                  <a:spcPct val="115000"/>
                </a:lnSpc>
                <a:spcBef>
                  <a:spcPts val="0"/>
                </a:spcBef>
                <a:spcAft>
                  <a:spcPts val="0"/>
                </a:spcAft>
                <a:buClr>
                  <a:srgbClr val="000000"/>
                </a:buClr>
                <a:buSzPts val="700"/>
                <a:buFont typeface="Raleway"/>
                <a:buChar char="●"/>
              </a:pPr>
              <a:r>
                <a:rPr lang="en" sz="900" b="0" i="0" u="none" strike="noStrike" cap="none">
                  <a:solidFill>
                    <a:srgbClr val="000000"/>
                  </a:solidFill>
                  <a:latin typeface="Raleway"/>
                  <a:ea typeface="Raleway"/>
                  <a:cs typeface="Raleway"/>
                  <a:sym typeface="Raleway"/>
                </a:rPr>
                <a:t>Focus on what your body can do, not just how it looks.</a:t>
              </a:r>
              <a:endParaRPr sz="900" b="0" i="0" u="none" strike="noStrike" cap="none">
                <a:solidFill>
                  <a:srgbClr val="000000"/>
                </a:solidFill>
                <a:latin typeface="Raleway"/>
                <a:ea typeface="Raleway"/>
                <a:cs typeface="Raleway"/>
                <a:sym typeface="Raleway"/>
              </a:endParaRPr>
            </a:p>
          </p:txBody>
        </p:sp>
      </p:grpSp>
      <p:grpSp>
        <p:nvGrpSpPr>
          <p:cNvPr id="1296" name="Google Shape;1296;p61"/>
          <p:cNvGrpSpPr/>
          <p:nvPr/>
        </p:nvGrpSpPr>
        <p:grpSpPr>
          <a:xfrm>
            <a:off x="564850" y="1621850"/>
            <a:ext cx="3806775" cy="2685875"/>
            <a:chOff x="564850" y="1679850"/>
            <a:chExt cx="3806775" cy="2685875"/>
          </a:xfrm>
        </p:grpSpPr>
        <p:sp>
          <p:nvSpPr>
            <p:cNvPr id="1297" name="Google Shape;1297;p61"/>
            <p:cNvSpPr/>
            <p:nvPr/>
          </p:nvSpPr>
          <p:spPr>
            <a:xfrm rot="-5400000">
              <a:off x="1112950" y="1192325"/>
              <a:ext cx="2625300" cy="3721500"/>
            </a:xfrm>
            <a:prstGeom prst="roundRect">
              <a:avLst>
                <a:gd name="adj" fmla="val 5210"/>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298" name="Google Shape;1298;p61"/>
            <p:cNvSpPr/>
            <p:nvPr/>
          </p:nvSpPr>
          <p:spPr>
            <a:xfrm rot="-5400000">
              <a:off x="1203175" y="1126500"/>
              <a:ext cx="2615100" cy="3721800"/>
            </a:xfrm>
            <a:prstGeom prst="roundRect">
              <a:avLst>
                <a:gd name="adj" fmla="val 4765"/>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pic>
          <p:nvPicPr>
            <p:cNvPr id="1299" name="Google Shape;1299;p6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53925" y="1680050"/>
              <a:ext cx="3717600" cy="997800"/>
            </a:xfrm>
            <a:prstGeom prst="round2SameRect">
              <a:avLst>
                <a:gd name="adj1" fmla="val 11312"/>
                <a:gd name="adj2" fmla="val 0"/>
              </a:avLst>
            </a:prstGeom>
            <a:noFill/>
            <a:ln w="9525" cap="flat" cmpd="sng">
              <a:solidFill>
                <a:schemeClr val="dk1"/>
              </a:solidFill>
              <a:prstDash val="solid"/>
              <a:round/>
              <a:headEnd type="none" w="sm" len="sm"/>
              <a:tailEnd type="none" w="sm" len="sm"/>
            </a:ln>
          </p:spPr>
        </p:pic>
        <p:sp>
          <p:nvSpPr>
            <p:cNvPr id="1300" name="Google Shape;1300;p61"/>
            <p:cNvSpPr txBox="1"/>
            <p:nvPr/>
          </p:nvSpPr>
          <p:spPr>
            <a:xfrm>
              <a:off x="769325" y="2677850"/>
              <a:ext cx="3392100" cy="1568400"/>
            </a:xfrm>
            <a:prstGeom prst="rect">
              <a:avLst/>
            </a:prstGeom>
            <a:noFill/>
            <a:ln>
              <a:noFill/>
            </a:ln>
          </p:spPr>
          <p:txBody>
            <a:bodyPr spcFirstLastPara="1" wrap="square" lIns="0"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Good habits can help us sleep better and handle</a:t>
              </a:r>
              <a:endParaRPr sz="1100" b="1" i="0" u="none" strike="noStrike" cap="none">
                <a:solidFill>
                  <a:srgbClr val="00ABFF"/>
                </a:solidFill>
                <a:latin typeface="Raleway"/>
                <a:ea typeface="Raleway"/>
                <a:cs typeface="Raleway"/>
                <a:sym typeface="Raleway"/>
              </a:endParaRPr>
            </a:p>
            <a:p>
              <a:pPr marL="0" marR="0" lvl="0" indent="0" algn="l" rtl="0">
                <a:lnSpc>
                  <a:spcPct val="15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stress:</a:t>
              </a:r>
              <a:endParaRPr sz="1100" b="1" i="0" u="none" strike="noStrike" cap="none">
                <a:solidFill>
                  <a:srgbClr val="00ABFF"/>
                </a:solidFill>
                <a:latin typeface="Raleway"/>
                <a:ea typeface="Raleway"/>
                <a:cs typeface="Raleway"/>
                <a:sym typeface="Raleway"/>
              </a:endParaRPr>
            </a:p>
            <a:p>
              <a:pPr marL="274320" marR="0" lvl="0" indent="-273050" algn="l" rtl="0">
                <a:lnSpc>
                  <a:spcPct val="115000"/>
                </a:lnSpc>
                <a:spcBef>
                  <a:spcPts val="0"/>
                </a:spcBef>
                <a:spcAft>
                  <a:spcPts val="0"/>
                </a:spcAft>
                <a:buClr>
                  <a:srgbClr val="000000"/>
                </a:buClr>
                <a:buSzPts val="700"/>
                <a:buFont typeface="Raleway"/>
                <a:buChar char="●"/>
              </a:pPr>
              <a:r>
                <a:rPr lang="en" sz="900" b="0" i="0" u="none" strike="noStrike" cap="none">
                  <a:solidFill>
                    <a:srgbClr val="000000"/>
                  </a:solidFill>
                  <a:latin typeface="Raleway"/>
                  <a:ea typeface="Raleway"/>
                  <a:cs typeface="Raleway"/>
                  <a:sym typeface="Raleway"/>
                </a:rPr>
                <a:t>Eating regular meals helps our bodies know when it's time to sleep.</a:t>
              </a:r>
              <a:endParaRPr sz="900" b="0" i="0" u="none" strike="noStrike" cap="none">
                <a:solidFill>
                  <a:srgbClr val="000000"/>
                </a:solidFill>
                <a:latin typeface="Raleway"/>
                <a:ea typeface="Raleway"/>
                <a:cs typeface="Raleway"/>
                <a:sym typeface="Raleway"/>
              </a:endParaRPr>
            </a:p>
            <a:p>
              <a:pPr marL="274320" marR="0" lvl="0" indent="-273050" algn="l" rtl="0">
                <a:lnSpc>
                  <a:spcPct val="115000"/>
                </a:lnSpc>
                <a:spcBef>
                  <a:spcPts val="0"/>
                </a:spcBef>
                <a:spcAft>
                  <a:spcPts val="0"/>
                </a:spcAft>
                <a:buClr>
                  <a:srgbClr val="000000"/>
                </a:buClr>
                <a:buSzPts val="700"/>
                <a:buFont typeface="Raleway"/>
                <a:buChar char="●"/>
              </a:pPr>
              <a:r>
                <a:rPr lang="en" sz="900" b="0" i="0" u="none" strike="noStrike" cap="none">
                  <a:solidFill>
                    <a:srgbClr val="000000"/>
                  </a:solidFill>
                  <a:latin typeface="Raleway"/>
                  <a:ea typeface="Raleway"/>
                  <a:cs typeface="Raleway"/>
                  <a:sym typeface="Raleway"/>
                </a:rPr>
                <a:t>Avoiding sugary foods and drinks before bedtime can improve sleep quality.</a:t>
              </a:r>
              <a:endParaRPr sz="900" b="0" i="0" u="none" strike="noStrike" cap="none">
                <a:solidFill>
                  <a:srgbClr val="000000"/>
                </a:solidFill>
                <a:latin typeface="Raleway"/>
                <a:ea typeface="Raleway"/>
                <a:cs typeface="Raleway"/>
                <a:sym typeface="Raleway"/>
              </a:endParaRPr>
            </a:p>
            <a:p>
              <a:pPr marL="274320" marR="0" lvl="0" indent="-273050" algn="l" rtl="0">
                <a:lnSpc>
                  <a:spcPct val="115000"/>
                </a:lnSpc>
                <a:spcBef>
                  <a:spcPts val="0"/>
                </a:spcBef>
                <a:spcAft>
                  <a:spcPts val="0"/>
                </a:spcAft>
                <a:buClr>
                  <a:srgbClr val="000000"/>
                </a:buClr>
                <a:buSzPts val="700"/>
                <a:buFont typeface="Raleway"/>
                <a:buChar char="●"/>
              </a:pPr>
              <a:r>
                <a:rPr lang="en" sz="900" b="0" i="0" u="none" strike="noStrike" cap="none">
                  <a:solidFill>
                    <a:srgbClr val="000000"/>
                  </a:solidFill>
                  <a:latin typeface="Raleway"/>
                  <a:ea typeface="Raleway"/>
                  <a:cs typeface="Raleway"/>
                  <a:sym typeface="Raleway"/>
                </a:rPr>
                <a:t>Physical activity during the day can help us sleep better at night.</a:t>
              </a:r>
              <a:endParaRPr sz="900" b="0" i="0" u="none" strike="noStrike" cap="none">
                <a:solidFill>
                  <a:srgbClr val="000000"/>
                </a:solidFill>
                <a:latin typeface="Raleway"/>
                <a:ea typeface="Raleway"/>
                <a:cs typeface="Raleway"/>
                <a:sym typeface="Raleway"/>
              </a:endParaRPr>
            </a:p>
          </p:txBody>
        </p:sp>
      </p:grpSp>
      <p:grpSp>
        <p:nvGrpSpPr>
          <p:cNvPr id="1301" name="Google Shape;1301;p61"/>
          <p:cNvGrpSpPr/>
          <p:nvPr/>
        </p:nvGrpSpPr>
        <p:grpSpPr>
          <a:xfrm>
            <a:off x="4643500" y="1621850"/>
            <a:ext cx="3806775" cy="2685875"/>
            <a:chOff x="4643500" y="1679850"/>
            <a:chExt cx="3806775" cy="2685875"/>
          </a:xfrm>
        </p:grpSpPr>
        <p:sp>
          <p:nvSpPr>
            <p:cNvPr id="1302" name="Google Shape;1302;p61"/>
            <p:cNvSpPr/>
            <p:nvPr/>
          </p:nvSpPr>
          <p:spPr>
            <a:xfrm rot="-5400000">
              <a:off x="5191600" y="1192325"/>
              <a:ext cx="2625300" cy="3721500"/>
            </a:xfrm>
            <a:prstGeom prst="roundRect">
              <a:avLst>
                <a:gd name="adj" fmla="val 5210"/>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303" name="Google Shape;1303;p61"/>
            <p:cNvSpPr/>
            <p:nvPr/>
          </p:nvSpPr>
          <p:spPr>
            <a:xfrm rot="-5400000">
              <a:off x="5281825" y="1126500"/>
              <a:ext cx="2615100" cy="3721800"/>
            </a:xfrm>
            <a:prstGeom prst="roundRect">
              <a:avLst>
                <a:gd name="adj" fmla="val 4765"/>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pic>
          <p:nvPicPr>
            <p:cNvPr id="1304" name="Google Shape;1304;p6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732575" y="1680050"/>
              <a:ext cx="3717600" cy="997800"/>
            </a:xfrm>
            <a:prstGeom prst="round2SameRect">
              <a:avLst>
                <a:gd name="adj1" fmla="val 11312"/>
                <a:gd name="adj2" fmla="val 0"/>
              </a:avLst>
            </a:prstGeom>
            <a:noFill/>
            <a:ln w="9525" cap="flat" cmpd="sng">
              <a:solidFill>
                <a:schemeClr val="dk1"/>
              </a:solidFill>
              <a:prstDash val="solid"/>
              <a:round/>
              <a:headEnd type="none" w="sm" len="sm"/>
              <a:tailEnd type="none" w="sm" len="sm"/>
            </a:ln>
          </p:spPr>
        </p:pic>
        <p:sp>
          <p:nvSpPr>
            <p:cNvPr id="1305" name="Google Shape;1305;p61"/>
            <p:cNvSpPr txBox="1"/>
            <p:nvPr/>
          </p:nvSpPr>
          <p:spPr>
            <a:xfrm>
              <a:off x="4847975" y="2677850"/>
              <a:ext cx="3516900" cy="1373700"/>
            </a:xfrm>
            <a:prstGeom prst="rect">
              <a:avLst/>
            </a:prstGeom>
            <a:noFill/>
            <a:ln>
              <a:noFill/>
            </a:ln>
          </p:spPr>
          <p:txBody>
            <a:bodyPr spcFirstLastPara="1" wrap="square" lIns="0" tIns="91425" rIns="91425" bIns="91425" anchor="t" anchorCtr="0">
              <a:spAutoFit/>
            </a:bodyPr>
            <a:lstStyle/>
            <a:p>
              <a:pPr marL="0" marR="0" lvl="0" indent="0" algn="l" rtl="0">
                <a:lnSpc>
                  <a:spcPct val="15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Here are some ways to feel good about ourselves:</a:t>
              </a:r>
              <a:endParaRPr sz="1100" b="1" i="0" u="none" strike="noStrike" cap="none">
                <a:solidFill>
                  <a:srgbClr val="00ABFF"/>
                </a:solidFill>
                <a:latin typeface="Raleway"/>
                <a:ea typeface="Raleway"/>
                <a:cs typeface="Raleway"/>
                <a:sym typeface="Raleway"/>
              </a:endParaRPr>
            </a:p>
            <a:p>
              <a:pPr marL="274320" marR="0" lvl="0" indent="-273050" algn="l" rtl="0">
                <a:lnSpc>
                  <a:spcPct val="115000"/>
                </a:lnSpc>
                <a:spcBef>
                  <a:spcPts val="0"/>
                </a:spcBef>
                <a:spcAft>
                  <a:spcPts val="0"/>
                </a:spcAft>
                <a:buClr>
                  <a:srgbClr val="000000"/>
                </a:buClr>
                <a:buSzPts val="700"/>
                <a:buFont typeface="Raleway"/>
                <a:buChar char="●"/>
              </a:pPr>
              <a:r>
                <a:rPr lang="en" sz="900" b="0" i="0" u="none" strike="noStrike" cap="none">
                  <a:solidFill>
                    <a:srgbClr val="000000"/>
                  </a:solidFill>
                  <a:latin typeface="Raleway"/>
                  <a:ea typeface="Raleway"/>
                  <a:cs typeface="Raleway"/>
                  <a:sym typeface="Raleway"/>
                </a:rPr>
                <a:t>Appreciate your body for what it can do, like running, jumping, or drawing.</a:t>
              </a:r>
              <a:endParaRPr sz="900" b="0" i="0" u="none" strike="noStrike" cap="none">
                <a:solidFill>
                  <a:srgbClr val="000000"/>
                </a:solidFill>
                <a:latin typeface="Raleway"/>
                <a:ea typeface="Raleway"/>
                <a:cs typeface="Raleway"/>
                <a:sym typeface="Raleway"/>
              </a:endParaRPr>
            </a:p>
            <a:p>
              <a:pPr marL="274320" marR="0" lvl="0" indent="-273050" algn="l" rtl="0">
                <a:lnSpc>
                  <a:spcPct val="115000"/>
                </a:lnSpc>
                <a:spcBef>
                  <a:spcPts val="0"/>
                </a:spcBef>
                <a:spcAft>
                  <a:spcPts val="0"/>
                </a:spcAft>
                <a:buClr>
                  <a:srgbClr val="000000"/>
                </a:buClr>
                <a:buSzPts val="700"/>
                <a:buFont typeface="Raleway"/>
                <a:buChar char="●"/>
              </a:pPr>
              <a:r>
                <a:rPr lang="en" sz="900" b="0" i="0" u="none" strike="noStrike" cap="none">
                  <a:solidFill>
                    <a:srgbClr val="000000"/>
                  </a:solidFill>
                  <a:latin typeface="Raleway"/>
                  <a:ea typeface="Raleway"/>
                  <a:cs typeface="Raleway"/>
                  <a:sym typeface="Raleway"/>
                </a:rPr>
                <a:t>Eat a variety of foods to keep your body healthy and strong.</a:t>
              </a:r>
              <a:endParaRPr sz="900" b="0" i="0" u="none" strike="noStrike" cap="none">
                <a:solidFill>
                  <a:srgbClr val="000000"/>
                </a:solidFill>
                <a:latin typeface="Raleway"/>
                <a:ea typeface="Raleway"/>
                <a:cs typeface="Raleway"/>
                <a:sym typeface="Raleway"/>
              </a:endParaRPr>
            </a:p>
            <a:p>
              <a:pPr marL="274320" marR="0" lvl="0" indent="-273050" algn="l" rtl="0">
                <a:lnSpc>
                  <a:spcPct val="115000"/>
                </a:lnSpc>
                <a:spcBef>
                  <a:spcPts val="0"/>
                </a:spcBef>
                <a:spcAft>
                  <a:spcPts val="0"/>
                </a:spcAft>
                <a:buClr>
                  <a:srgbClr val="000000"/>
                </a:buClr>
                <a:buSzPts val="700"/>
                <a:buFont typeface="Raleway"/>
                <a:buChar char="●"/>
              </a:pPr>
              <a:r>
                <a:rPr lang="en" sz="900" b="0" i="0" u="none" strike="noStrike" cap="none">
                  <a:solidFill>
                    <a:srgbClr val="000000"/>
                  </a:solidFill>
                  <a:latin typeface="Raleway"/>
                  <a:ea typeface="Raleway"/>
                  <a:cs typeface="Raleway"/>
                  <a:sym typeface="Raleway"/>
                </a:rPr>
                <a:t>Remember, taking care of our bodies with good food, enough sleep, and fun activities helps us feel happy and confident.</a:t>
              </a:r>
              <a:endParaRPr sz="900" b="0" i="0" u="none" strike="noStrike" cap="none">
                <a:solidFill>
                  <a:srgbClr val="000000"/>
                </a:solidFill>
                <a:latin typeface="Raleway"/>
                <a:ea typeface="Raleway"/>
                <a:cs typeface="Raleway"/>
                <a:sym typeface="Raleway"/>
              </a:endParaRPr>
            </a:p>
          </p:txBody>
        </p:sp>
      </p:grpSp>
      <p:sp>
        <p:nvSpPr>
          <p:cNvPr id="1306" name="Google Shape;1306;p61"/>
          <p:cNvSpPr txBox="1"/>
          <p:nvPr/>
        </p:nvSpPr>
        <p:spPr>
          <a:xfrm>
            <a:off x="465775" y="4338325"/>
            <a:ext cx="8180100" cy="49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Raleway"/>
                <a:ea typeface="Raleway"/>
                <a:cs typeface="Raleway"/>
                <a:sym typeface="Raleway"/>
              </a:rPr>
              <a:t>Our bodies can do so many wonderful things when we take care of them. Let's remember to appreciate our bodies, keep moving, get lots of sleep, hydrate and feed them well so we can be our own superheroes every day.</a:t>
            </a:r>
            <a:endParaRPr sz="11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86"/>
                                        </p:tgtEl>
                                        <p:attrNameLst>
                                          <p:attrName>style.visibility</p:attrName>
                                        </p:attrNameLst>
                                      </p:cBhvr>
                                      <p:to>
                                        <p:strVal val="visible"/>
                                      </p:to>
                                    </p:set>
                                    <p:anim calcmode="lin" valueType="num">
                                      <p:cBhvr additive="base">
                                        <p:cTn id="7" dur="1000"/>
                                        <p:tgtEl>
                                          <p:spTgt spid="128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291"/>
                                        </p:tgtEl>
                                        <p:attrNameLst>
                                          <p:attrName>style.visibility</p:attrName>
                                        </p:attrNameLst>
                                      </p:cBhvr>
                                      <p:to>
                                        <p:strVal val="visible"/>
                                      </p:to>
                                    </p:set>
                                    <p:anim calcmode="lin" valueType="num">
                                      <p:cBhvr additive="base">
                                        <p:cTn id="12" dur="1000"/>
                                        <p:tgtEl>
                                          <p:spTgt spid="1291"/>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296"/>
                                        </p:tgtEl>
                                        <p:attrNameLst>
                                          <p:attrName>style.visibility</p:attrName>
                                        </p:attrNameLst>
                                      </p:cBhvr>
                                      <p:to>
                                        <p:strVal val="visible"/>
                                      </p:to>
                                    </p:set>
                                    <p:anim calcmode="lin" valueType="num">
                                      <p:cBhvr additive="base">
                                        <p:cTn id="17" dur="1000"/>
                                        <p:tgtEl>
                                          <p:spTgt spid="1296"/>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301"/>
                                        </p:tgtEl>
                                        <p:attrNameLst>
                                          <p:attrName>style.visibility</p:attrName>
                                        </p:attrNameLst>
                                      </p:cBhvr>
                                      <p:to>
                                        <p:strVal val="visible"/>
                                      </p:to>
                                    </p:set>
                                    <p:anim calcmode="lin" valueType="num">
                                      <p:cBhvr additive="base">
                                        <p:cTn id="22" dur="1000"/>
                                        <p:tgtEl>
                                          <p:spTgt spid="1301"/>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6"/>
                                        </p:tgtEl>
                                        <p:attrNameLst>
                                          <p:attrName>style.visibility</p:attrName>
                                        </p:attrNameLst>
                                      </p:cBhvr>
                                      <p:to>
                                        <p:strVal val="visible"/>
                                      </p:to>
                                    </p:set>
                                    <p:animEffect transition="in" filter="fade">
                                      <p:cBhvr>
                                        <p:cTn id="27" dur="1000"/>
                                        <p:tgtEl>
                                          <p:spTgt spid="1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pic>
        <p:nvPicPr>
          <p:cNvPr id="1311" name="Google Shape;1311;p62" descr="A plate of food made of meat and vegetables&#10;&#10;AI-generated content may be incorrect."/>
          <p:cNvPicPr preferRelativeResize="0"/>
          <p:nvPr/>
        </p:nvPicPr>
        <p:blipFill rotWithShape="1">
          <a:blip r:embed="rId3">
            <a:alphaModFix/>
          </a:blip>
          <a:srcRect/>
          <a:stretch/>
        </p:blipFill>
        <p:spPr>
          <a:xfrm>
            <a:off x="4810286" y="258521"/>
            <a:ext cx="4105923" cy="4624699"/>
          </a:xfrm>
          <a:prstGeom prst="rect">
            <a:avLst/>
          </a:prstGeom>
          <a:noFill/>
          <a:ln>
            <a:noFill/>
          </a:ln>
        </p:spPr>
      </p:pic>
      <p:sp>
        <p:nvSpPr>
          <p:cNvPr id="1312" name="Google Shape;1312;p62"/>
          <p:cNvSpPr txBox="1"/>
          <p:nvPr/>
        </p:nvSpPr>
        <p:spPr>
          <a:xfrm>
            <a:off x="431425" y="625250"/>
            <a:ext cx="59442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FOOD PLATES</a:t>
            </a:r>
            <a:endParaRPr sz="2300" b="1" i="0" u="none" strike="noStrike" cap="none">
              <a:solidFill>
                <a:schemeClr val="dk1"/>
              </a:solidFill>
              <a:latin typeface="Oswald"/>
              <a:ea typeface="Oswald"/>
              <a:cs typeface="Oswald"/>
              <a:sym typeface="Oswald"/>
            </a:endParaRPr>
          </a:p>
        </p:txBody>
      </p:sp>
      <p:pic>
        <p:nvPicPr>
          <p:cNvPr id="1313" name="Google Shape;1313;p6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1314" name="Google Shape;1314;p6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3853538">
            <a:off x="1534543" y="1474255"/>
            <a:ext cx="1755193" cy="2710643"/>
          </a:xfrm>
          <a:prstGeom prst="rect">
            <a:avLst/>
          </a:prstGeom>
          <a:noFill/>
          <a:ln>
            <a:noFill/>
          </a:ln>
        </p:spPr>
      </p:pic>
      <p:grpSp>
        <p:nvGrpSpPr>
          <p:cNvPr id="1315" name="Google Shape;1315;p62"/>
          <p:cNvGrpSpPr/>
          <p:nvPr/>
        </p:nvGrpSpPr>
        <p:grpSpPr>
          <a:xfrm>
            <a:off x="523992" y="1232001"/>
            <a:ext cx="4048177" cy="525607"/>
            <a:chOff x="431431" y="3961217"/>
            <a:chExt cx="3959871" cy="396445"/>
          </a:xfrm>
        </p:grpSpPr>
        <p:sp>
          <p:nvSpPr>
            <p:cNvPr id="1316" name="Google Shape;1316;p62"/>
            <p:cNvSpPr/>
            <p:nvPr/>
          </p:nvSpPr>
          <p:spPr>
            <a:xfrm>
              <a:off x="431431" y="3989562"/>
              <a:ext cx="3929400" cy="368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000000"/>
                  </a:solidFill>
                  <a:latin typeface="Raleway"/>
                  <a:ea typeface="Raleway"/>
                  <a:cs typeface="Raleway"/>
                  <a:sym typeface="Raleway"/>
                </a:rPr>
                <a:t>How can our garden encourage us to make healthy food choices? </a:t>
              </a:r>
              <a:endParaRPr sz="1100" b="0" i="0" u="none" strike="noStrike" cap="none">
                <a:solidFill>
                  <a:srgbClr val="000000"/>
                </a:solidFill>
                <a:latin typeface="Raleway"/>
                <a:ea typeface="Raleway"/>
                <a:cs typeface="Raleway"/>
                <a:sym typeface="Raleway"/>
              </a:endParaRPr>
            </a:p>
          </p:txBody>
        </p:sp>
        <p:sp>
          <p:nvSpPr>
            <p:cNvPr id="1317" name="Google Shape;1317;p62"/>
            <p:cNvSpPr/>
            <p:nvPr/>
          </p:nvSpPr>
          <p:spPr>
            <a:xfrm>
              <a:off x="461902" y="3961217"/>
              <a:ext cx="3929400" cy="368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rgbClr val="000000"/>
                  </a:solidFill>
                  <a:latin typeface="Raleway"/>
                  <a:ea typeface="Raleway"/>
                  <a:cs typeface="Raleway"/>
                  <a:sym typeface="Raleway"/>
                </a:rPr>
                <a:t>How can we create a food plate that is visually appealing, nutritious and healthy? </a:t>
              </a:r>
              <a:endParaRPr sz="1100" b="0" i="0" u="none" strike="noStrike" cap="none">
                <a:solidFill>
                  <a:srgbClr val="000000"/>
                </a:solidFill>
                <a:latin typeface="Raleway"/>
                <a:ea typeface="Raleway"/>
                <a:cs typeface="Raleway"/>
                <a:sym typeface="Raleway"/>
              </a:endParaRPr>
            </a:p>
          </p:txBody>
        </p:sp>
      </p:grpSp>
      <p:grpSp>
        <p:nvGrpSpPr>
          <p:cNvPr id="1318" name="Google Shape;1318;p62"/>
          <p:cNvGrpSpPr/>
          <p:nvPr/>
        </p:nvGrpSpPr>
        <p:grpSpPr>
          <a:xfrm>
            <a:off x="523992" y="3924651"/>
            <a:ext cx="4048177" cy="525607"/>
            <a:chOff x="431431" y="3961217"/>
            <a:chExt cx="3959871" cy="396445"/>
          </a:xfrm>
        </p:grpSpPr>
        <p:sp>
          <p:nvSpPr>
            <p:cNvPr id="1319" name="Google Shape;1319;p62"/>
            <p:cNvSpPr/>
            <p:nvPr/>
          </p:nvSpPr>
          <p:spPr>
            <a:xfrm>
              <a:off x="431431" y="3989562"/>
              <a:ext cx="3929400" cy="368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000000"/>
                  </a:solidFill>
                  <a:latin typeface="Raleway"/>
                  <a:ea typeface="Raleway"/>
                  <a:cs typeface="Raleway"/>
                  <a:sym typeface="Raleway"/>
                </a:rPr>
                <a:t>How can our garden encourage us to make healthy food choices? </a:t>
              </a:r>
              <a:endParaRPr sz="1100" b="0" i="0" u="none" strike="noStrike" cap="none">
                <a:solidFill>
                  <a:srgbClr val="000000"/>
                </a:solidFill>
                <a:latin typeface="Raleway"/>
                <a:ea typeface="Raleway"/>
                <a:cs typeface="Raleway"/>
                <a:sym typeface="Raleway"/>
              </a:endParaRPr>
            </a:p>
          </p:txBody>
        </p:sp>
        <p:sp>
          <p:nvSpPr>
            <p:cNvPr id="1320" name="Google Shape;1320;p62"/>
            <p:cNvSpPr/>
            <p:nvPr/>
          </p:nvSpPr>
          <p:spPr>
            <a:xfrm>
              <a:off x="461902" y="3961217"/>
              <a:ext cx="3929400" cy="368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rgbClr val="000000"/>
                  </a:solidFill>
                  <a:latin typeface="Raleway"/>
                  <a:ea typeface="Raleway"/>
                  <a:cs typeface="Raleway"/>
                  <a:sym typeface="Raleway"/>
                </a:rPr>
                <a:t>Can you create your own fun food plate in the colours of your favourite footy team?</a:t>
              </a:r>
              <a:endParaRPr sz="1100" b="0" i="0" u="none" strike="noStrike" cap="none">
                <a:solidFill>
                  <a:srgbClr val="000000"/>
                </a:solidFill>
                <a:latin typeface="Raleway"/>
                <a:ea typeface="Raleway"/>
                <a:cs typeface="Raleway"/>
                <a:sym typeface="Raleway"/>
              </a:endParaRPr>
            </a:p>
          </p:txBody>
        </p:sp>
      </p:grpSp>
      <p:pic>
        <p:nvPicPr>
          <p:cNvPr id="1321" name="Google Shape;1321;p6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228537" y="675500"/>
            <a:ext cx="367200" cy="367200"/>
          </a:xfrm>
          <a:prstGeom prst="rect">
            <a:avLst/>
          </a:prstGeom>
          <a:noFill/>
          <a:ln>
            <a:noFill/>
          </a:ln>
        </p:spPr>
      </p:pic>
      <p:pic>
        <p:nvPicPr>
          <p:cNvPr id="1322" name="Google Shape;1322;p6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642862" y="675500"/>
            <a:ext cx="367200" cy="3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15"/>
                                        </p:tgtEl>
                                        <p:attrNameLst>
                                          <p:attrName>style.visibility</p:attrName>
                                        </p:attrNameLst>
                                      </p:cBhvr>
                                      <p:to>
                                        <p:strVal val="visible"/>
                                      </p:to>
                                    </p:set>
                                    <p:anim calcmode="lin" valueType="num">
                                      <p:cBhvr additive="base">
                                        <p:cTn id="7" dur="1000"/>
                                        <p:tgtEl>
                                          <p:spTgt spid="131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318"/>
                                        </p:tgtEl>
                                        <p:attrNameLst>
                                          <p:attrName>style.visibility</p:attrName>
                                        </p:attrNameLst>
                                      </p:cBhvr>
                                      <p:to>
                                        <p:strVal val="visible"/>
                                      </p:to>
                                    </p:set>
                                    <p:anim calcmode="lin" valueType="num">
                                      <p:cBhvr additive="base">
                                        <p:cTn id="12" dur="1000"/>
                                        <p:tgtEl>
                                          <p:spTgt spid="131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pic>
        <p:nvPicPr>
          <p:cNvPr id="1327" name="Google Shape;1327;p63" descr="A child and child watering plants&#10;&#10;AI-generated content may be incorrect."/>
          <p:cNvPicPr preferRelativeResize="0"/>
          <p:nvPr/>
        </p:nvPicPr>
        <p:blipFill rotWithShape="1">
          <a:blip r:embed="rId3">
            <a:alphaModFix/>
          </a:blip>
          <a:srcRect/>
          <a:stretch/>
        </p:blipFill>
        <p:spPr>
          <a:xfrm>
            <a:off x="5239399" y="259581"/>
            <a:ext cx="3677446" cy="4618923"/>
          </a:xfrm>
          <a:prstGeom prst="rect">
            <a:avLst/>
          </a:prstGeom>
          <a:noFill/>
          <a:ln>
            <a:noFill/>
          </a:ln>
        </p:spPr>
      </p:pic>
      <p:grpSp>
        <p:nvGrpSpPr>
          <p:cNvPr id="1328" name="Google Shape;1328;p63"/>
          <p:cNvGrpSpPr/>
          <p:nvPr/>
        </p:nvGrpSpPr>
        <p:grpSpPr>
          <a:xfrm>
            <a:off x="523928" y="2602513"/>
            <a:ext cx="2005152" cy="1077312"/>
            <a:chOff x="4348400" y="3188548"/>
            <a:chExt cx="2060158" cy="1106865"/>
          </a:xfrm>
        </p:grpSpPr>
        <p:sp>
          <p:nvSpPr>
            <p:cNvPr id="1329" name="Google Shape;1329;p63"/>
            <p:cNvSpPr/>
            <p:nvPr/>
          </p:nvSpPr>
          <p:spPr>
            <a:xfrm>
              <a:off x="4348400" y="3370813"/>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63"/>
            <p:cNvSpPr/>
            <p:nvPr/>
          </p:nvSpPr>
          <p:spPr>
            <a:xfrm>
              <a:off x="4403950" y="3305513"/>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63"/>
            <p:cNvSpPr txBox="1"/>
            <p:nvPr/>
          </p:nvSpPr>
          <p:spPr>
            <a:xfrm>
              <a:off x="4651750" y="3292988"/>
              <a:ext cx="1628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IMPROVE</a:t>
              </a:r>
              <a:endParaRPr sz="2100" b="0" i="0" u="none" strike="noStrike" cap="none">
                <a:solidFill>
                  <a:schemeClr val="dk1"/>
                </a:solidFill>
                <a:latin typeface="Oswald SemiBold"/>
                <a:ea typeface="Oswald SemiBold"/>
                <a:cs typeface="Oswald SemiBold"/>
                <a:sym typeface="Oswald SemiBold"/>
              </a:endParaRPr>
            </a:p>
          </p:txBody>
        </p:sp>
        <p:sp>
          <p:nvSpPr>
            <p:cNvPr id="1332" name="Google Shape;1332;p63"/>
            <p:cNvSpPr txBox="1"/>
            <p:nvPr/>
          </p:nvSpPr>
          <p:spPr>
            <a:xfrm>
              <a:off x="4403950" y="3645013"/>
              <a:ext cx="1876200" cy="348000"/>
            </a:xfrm>
            <a:prstGeom prst="rect">
              <a:avLst/>
            </a:prstGeom>
            <a:noFill/>
            <a:ln>
              <a:noFill/>
            </a:ln>
          </p:spPr>
          <p:txBody>
            <a:bodyPr spcFirstLastPara="1" wrap="square" lIns="91425" tIns="91425" rIns="91425" bIns="91425" anchor="t" anchorCtr="0">
              <a:spAutoFit/>
            </a:bodyPr>
            <a:lstStyle/>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Make it better!</a:t>
              </a:r>
              <a:endParaRPr sz="1000" b="0" i="0" u="none" strike="noStrike" cap="none">
                <a:solidFill>
                  <a:schemeClr val="dk1"/>
                </a:solidFill>
                <a:latin typeface="Raleway"/>
                <a:ea typeface="Raleway"/>
                <a:cs typeface="Raleway"/>
                <a:sym typeface="Raleway"/>
              </a:endParaRPr>
            </a:p>
          </p:txBody>
        </p:sp>
        <p:pic>
          <p:nvPicPr>
            <p:cNvPr id="1333" name="Google Shape;1333;p6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891358" y="3188548"/>
              <a:ext cx="517200" cy="515707"/>
            </a:xfrm>
            <a:prstGeom prst="rect">
              <a:avLst/>
            </a:prstGeom>
            <a:noFill/>
            <a:ln>
              <a:noFill/>
            </a:ln>
          </p:spPr>
        </p:pic>
        <p:sp>
          <p:nvSpPr>
            <p:cNvPr id="1334" name="Google Shape;1334;p63"/>
            <p:cNvSpPr txBox="1"/>
            <p:nvPr/>
          </p:nvSpPr>
          <p:spPr>
            <a:xfrm>
              <a:off x="4449225" y="3293000"/>
              <a:ext cx="389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5.</a:t>
              </a:r>
              <a:endParaRPr sz="2100" b="0" i="0" u="none" strike="noStrike" cap="none">
                <a:solidFill>
                  <a:schemeClr val="dk1"/>
                </a:solidFill>
                <a:latin typeface="Oswald SemiBold"/>
                <a:ea typeface="Oswald SemiBold"/>
                <a:cs typeface="Oswald SemiBold"/>
                <a:sym typeface="Oswald SemiBold"/>
              </a:endParaRPr>
            </a:p>
          </p:txBody>
        </p:sp>
      </p:grpSp>
      <p:sp>
        <p:nvSpPr>
          <p:cNvPr id="1335" name="Google Shape;1335;p63"/>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sp>
        <p:nvSpPr>
          <p:cNvPr id="1336" name="Google Shape;1336;p63"/>
          <p:cNvSpPr txBox="1"/>
          <p:nvPr/>
        </p:nvSpPr>
        <p:spPr>
          <a:xfrm>
            <a:off x="420400" y="1139925"/>
            <a:ext cx="4541100" cy="164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Design a garden that makes our school look nice and helps everyone eat healthy foods so we have lots of energy to stay active!</a:t>
            </a:r>
            <a:endParaRPr sz="1000" b="0" i="0" u="none" strike="noStrike" cap="none">
              <a:solidFill>
                <a:schemeClr val="dk1"/>
              </a:solidFill>
              <a:latin typeface="Raleway"/>
              <a:ea typeface="Raleway"/>
              <a:cs typeface="Raleway"/>
              <a:sym typeface="Raleway"/>
            </a:endParaRPr>
          </a:p>
          <a:p>
            <a:pPr marL="457200" marR="0" lvl="0" indent="-279400" algn="l" rtl="0">
              <a:lnSpc>
                <a:spcPct val="10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How can we use the peer feedback to refine our designs and make adjustments to improve sustainability and practicality?</a:t>
            </a:r>
            <a:endParaRPr sz="1000" b="0" i="0" u="none" strike="noStrike" cap="none">
              <a:solidFill>
                <a:schemeClr val="dk1"/>
              </a:solidFill>
              <a:latin typeface="Raleway"/>
              <a:ea typeface="Raleway"/>
              <a:cs typeface="Raleway"/>
              <a:sym typeface="Raleway"/>
            </a:endParaRPr>
          </a:p>
          <a:p>
            <a:pPr marL="457200" marR="0" lvl="0" indent="-27940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What changes can we make to our garden design?</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0"/>
              </a:spcAft>
              <a:buClr>
                <a:schemeClr val="dk1"/>
              </a:buClr>
              <a:buSzPts val="11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100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pic>
        <p:nvPicPr>
          <p:cNvPr id="1337" name="Google Shape;1337;p6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1338" name="Google Shape;1338;p6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369577" y="2172315"/>
            <a:ext cx="2005149" cy="3187159"/>
          </a:xfrm>
          <a:prstGeom prst="rect">
            <a:avLst/>
          </a:prstGeom>
          <a:noFill/>
          <a:ln>
            <a:noFill/>
          </a:ln>
        </p:spPr>
      </p:pic>
      <p:pic>
        <p:nvPicPr>
          <p:cNvPr id="1339" name="Google Shape;1339;p6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86263" y="407900"/>
            <a:ext cx="1153825" cy="1054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28"/>
                                        </p:tgtEl>
                                        <p:attrNameLst>
                                          <p:attrName>style.visibility</p:attrName>
                                        </p:attrNameLst>
                                      </p:cBhvr>
                                      <p:to>
                                        <p:strVal val="visible"/>
                                      </p:to>
                                    </p:set>
                                    <p:anim calcmode="lin" valueType="num">
                                      <p:cBhvr additive="base">
                                        <p:cTn id="7" dur="1000"/>
                                        <p:tgtEl>
                                          <p:spTgt spid="13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pic>
        <p:nvPicPr>
          <p:cNvPr id="1344" name="Google Shape;1344;p6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1500" y="887600"/>
            <a:ext cx="5209498" cy="3683249"/>
          </a:xfrm>
          <a:prstGeom prst="rect">
            <a:avLst/>
          </a:prstGeom>
          <a:noFill/>
          <a:ln>
            <a:noFill/>
          </a:ln>
          <a:effectLst>
            <a:outerShdw blurRad="57150" dist="19050" dir="5400000" algn="bl" rotWithShape="0">
              <a:srgbClr val="000000">
                <a:alpha val="49803"/>
              </a:srgbClr>
            </a:outerShdw>
          </a:effectLst>
        </p:spPr>
      </p:pic>
      <p:pic>
        <p:nvPicPr>
          <p:cNvPr id="1345" name="Google Shape;1345;p6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92426" y="1071175"/>
            <a:ext cx="2371551" cy="4126126"/>
          </a:xfrm>
          <a:prstGeom prst="rect">
            <a:avLst/>
          </a:prstGeom>
          <a:noFill/>
          <a:ln>
            <a:noFill/>
          </a:ln>
        </p:spPr>
      </p:pic>
      <p:pic>
        <p:nvPicPr>
          <p:cNvPr id="1346" name="Google Shape;1346;p6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307549">
            <a:off x="744378" y="3868925"/>
            <a:ext cx="1137426" cy="9466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65"/>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Why do we need to play, move and eat healthy foods to help our body feel strong and happy?</a:t>
            </a:r>
            <a:endParaRPr sz="1100" b="1" i="0" u="none" strike="noStrike" cap="none">
              <a:solidFill>
                <a:srgbClr val="00ABFF"/>
              </a:solidFill>
              <a:latin typeface="Raleway"/>
              <a:ea typeface="Raleway"/>
              <a:cs typeface="Raleway"/>
              <a:sym typeface="Raleway"/>
            </a:endParaRPr>
          </a:p>
        </p:txBody>
      </p:sp>
      <p:sp>
        <p:nvSpPr>
          <p:cNvPr id="1352" name="Google Shape;1352;p65"/>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KWL</a:t>
            </a:r>
            <a:endParaRPr sz="2300" b="1" i="0" u="none" strike="noStrike" cap="none">
              <a:solidFill>
                <a:schemeClr val="dk1"/>
              </a:solidFill>
              <a:latin typeface="Oswald"/>
              <a:ea typeface="Oswald"/>
              <a:cs typeface="Oswald"/>
              <a:sym typeface="Oswald"/>
            </a:endParaRPr>
          </a:p>
        </p:txBody>
      </p:sp>
      <p:sp>
        <p:nvSpPr>
          <p:cNvPr id="1353" name="Google Shape;1353;p65"/>
          <p:cNvSpPr/>
          <p:nvPr/>
        </p:nvSpPr>
        <p:spPr>
          <a:xfrm>
            <a:off x="508825" y="1386550"/>
            <a:ext cx="26118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K</a:t>
            </a:r>
            <a:r>
              <a:rPr lang="en" sz="1000" b="0" i="0" u="none" strike="noStrike" cap="none">
                <a:solidFill>
                  <a:schemeClr val="dk1"/>
                </a:solidFill>
                <a:latin typeface="Raleway Medium"/>
                <a:ea typeface="Raleway Medium"/>
                <a:cs typeface="Raleway Medium"/>
                <a:sym typeface="Raleway Medium"/>
              </a:rPr>
              <a:t> - What I know</a:t>
            </a:r>
            <a:endParaRPr sz="1500" b="0" i="0" u="none" strike="noStrike" cap="none">
              <a:solidFill>
                <a:srgbClr val="000000"/>
              </a:solidFill>
              <a:latin typeface="Arial"/>
              <a:ea typeface="Arial"/>
              <a:cs typeface="Arial"/>
              <a:sym typeface="Arial"/>
            </a:endParaRPr>
          </a:p>
        </p:txBody>
      </p:sp>
      <p:sp>
        <p:nvSpPr>
          <p:cNvPr id="1354" name="Google Shape;1354;p65"/>
          <p:cNvSpPr/>
          <p:nvPr/>
        </p:nvSpPr>
        <p:spPr>
          <a:xfrm>
            <a:off x="3266168" y="1386550"/>
            <a:ext cx="26118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1" i="0" u="none" strike="noStrike" cap="none">
                <a:solidFill>
                  <a:schemeClr val="dk1"/>
                </a:solidFill>
                <a:latin typeface="Raleway"/>
                <a:ea typeface="Raleway"/>
                <a:cs typeface="Raleway"/>
                <a:sym typeface="Raleway"/>
              </a:rPr>
              <a:t>W</a:t>
            </a:r>
            <a:r>
              <a:rPr lang="en" sz="1000" b="0" i="0" u="none" strike="noStrike" cap="none">
                <a:solidFill>
                  <a:schemeClr val="dk1"/>
                </a:solidFill>
                <a:latin typeface="Raleway Medium"/>
                <a:ea typeface="Raleway Medium"/>
                <a:cs typeface="Raleway Medium"/>
                <a:sym typeface="Raleway Medium"/>
              </a:rPr>
              <a:t> - What I want to know</a:t>
            </a:r>
            <a:endParaRPr sz="1500" b="0" i="0" u="none" strike="noStrike" cap="none">
              <a:solidFill>
                <a:srgbClr val="000000"/>
              </a:solidFill>
              <a:latin typeface="Arial"/>
              <a:ea typeface="Arial"/>
              <a:cs typeface="Arial"/>
              <a:sym typeface="Arial"/>
            </a:endParaRPr>
          </a:p>
        </p:txBody>
      </p:sp>
      <p:sp>
        <p:nvSpPr>
          <p:cNvPr id="1355" name="Google Shape;1355;p65"/>
          <p:cNvSpPr/>
          <p:nvPr/>
        </p:nvSpPr>
        <p:spPr>
          <a:xfrm>
            <a:off x="6023511" y="1386550"/>
            <a:ext cx="26118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1" i="0" u="none" strike="noStrike" cap="none">
                <a:solidFill>
                  <a:schemeClr val="dk1"/>
                </a:solidFill>
                <a:latin typeface="Raleway"/>
                <a:ea typeface="Raleway"/>
                <a:cs typeface="Raleway"/>
                <a:sym typeface="Raleway"/>
              </a:rPr>
              <a:t>L</a:t>
            </a:r>
            <a:r>
              <a:rPr lang="en" sz="1000" b="0" i="0" u="none" strike="noStrike" cap="none">
                <a:solidFill>
                  <a:schemeClr val="dk1"/>
                </a:solidFill>
                <a:latin typeface="Raleway Medium"/>
                <a:ea typeface="Raleway Medium"/>
                <a:cs typeface="Raleway Medium"/>
                <a:sym typeface="Raleway Medium"/>
              </a:rPr>
              <a:t> - What I learnt</a:t>
            </a:r>
            <a:endParaRPr sz="1500" b="0" i="0" u="none" strike="noStrike" cap="none">
              <a:solidFill>
                <a:srgbClr val="000000"/>
              </a:solidFill>
              <a:latin typeface="Arial"/>
              <a:ea typeface="Arial"/>
              <a:cs typeface="Arial"/>
              <a:sym typeface="Arial"/>
            </a:endParaRPr>
          </a:p>
        </p:txBody>
      </p:sp>
      <p:sp>
        <p:nvSpPr>
          <p:cNvPr id="1356" name="Google Shape;1356;p65"/>
          <p:cNvSpPr/>
          <p:nvPr/>
        </p:nvSpPr>
        <p:spPr>
          <a:xfrm>
            <a:off x="3266168" y="1723550"/>
            <a:ext cx="2611800" cy="30123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1357" name="Google Shape;1357;p65"/>
          <p:cNvSpPr/>
          <p:nvPr/>
        </p:nvSpPr>
        <p:spPr>
          <a:xfrm>
            <a:off x="508825" y="1723550"/>
            <a:ext cx="2611800" cy="30123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1358" name="Google Shape;1358;p65"/>
          <p:cNvSpPr/>
          <p:nvPr/>
        </p:nvSpPr>
        <p:spPr>
          <a:xfrm>
            <a:off x="6023511" y="1723550"/>
            <a:ext cx="2611800" cy="30123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pic>
        <p:nvPicPr>
          <p:cNvPr id="1359" name="Google Shape;1359;p6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57644" y="675500"/>
            <a:ext cx="367200" cy="367200"/>
          </a:xfrm>
          <a:prstGeom prst="rect">
            <a:avLst/>
          </a:prstGeom>
          <a:noFill/>
          <a:ln>
            <a:noFill/>
          </a:ln>
        </p:spPr>
      </p:pic>
      <p:pic>
        <p:nvPicPr>
          <p:cNvPr id="1360" name="Google Shape;1360;p6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29169" y="3121125"/>
            <a:ext cx="1853625" cy="20223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0" name="Google Shape;118;p6">
            <a:extLst>
              <a:ext uri="{FF2B5EF4-FFF2-40B4-BE49-F238E27FC236}">
                <a16:creationId xmlns:a16="http://schemas.microsoft.com/office/drawing/2014/main" id="{CD67EE62-059B-CDF5-F97A-BB5FE88D9C5B}"/>
              </a:ext>
            </a:extLst>
          </p:cNvPr>
          <p:cNvSpPr txBox="1"/>
          <p:nvPr/>
        </p:nvSpPr>
        <p:spPr>
          <a:xfrm>
            <a:off x="431425" y="625250"/>
            <a:ext cx="5328806"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dirty="0">
                <a:solidFill>
                  <a:schemeClr val="dk1"/>
                </a:solidFill>
                <a:latin typeface="Oswald"/>
                <a:ea typeface="Oswald"/>
                <a:cs typeface="Oswald"/>
                <a:sym typeface="Oswald"/>
              </a:rPr>
              <a:t>CHK VIDEOS : MY LUNCHBOX</a:t>
            </a:r>
            <a:endParaRPr sz="2300" b="1" i="0" u="none" strike="noStrike" cap="none" dirty="0">
              <a:solidFill>
                <a:schemeClr val="dk1"/>
              </a:solidFill>
              <a:latin typeface="Oswald"/>
              <a:ea typeface="Oswald"/>
              <a:cs typeface="Oswald"/>
              <a:sym typeface="Oswald"/>
            </a:endParaRPr>
          </a:p>
        </p:txBody>
      </p:sp>
      <p:pic>
        <p:nvPicPr>
          <p:cNvPr id="5" name="Picture 4" descr="A cartoon of a child jumping&#10;&#10;AI-generated content may be incorrect.">
            <a:extLst>
              <a:ext uri="{FF2B5EF4-FFF2-40B4-BE49-F238E27FC236}">
                <a16:creationId xmlns:a16="http://schemas.microsoft.com/office/drawing/2014/main" id="{C1DD91BD-2E13-FE6B-D00F-29411C4169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7428" y="843872"/>
            <a:ext cx="2365061" cy="4121523"/>
          </a:xfrm>
          <a:prstGeom prst="rect">
            <a:avLst/>
          </a:prstGeom>
        </p:spPr>
      </p:pic>
      <p:pic>
        <p:nvPicPr>
          <p:cNvPr id="2" name="Online Media 13" descr="Coles Healthy Kicks - My Lunchbox">
            <a:hlinkClick r:id="rId5"/>
            <a:extLst>
              <a:ext uri="{FF2B5EF4-FFF2-40B4-BE49-F238E27FC236}">
                <a16:creationId xmlns:a16="http://schemas.microsoft.com/office/drawing/2014/main" id="{97611291-DFBB-5B58-9C34-290E265F0752}"/>
              </a:ext>
            </a:extLst>
          </p:cNvPr>
          <p:cNvPicPr>
            <a:picLocks noRot="1" noChangeAspect="1"/>
          </p:cNvPicPr>
          <p:nvPr>
            <a:videoFile r:link="rId1"/>
          </p:nvPr>
        </p:nvPicPr>
        <p:blipFill>
          <a:blip r:embed="rId6"/>
          <a:stretch>
            <a:fillRect/>
          </a:stretch>
        </p:blipFill>
        <p:spPr>
          <a:xfrm>
            <a:off x="527499" y="1222460"/>
            <a:ext cx="5971720" cy="3364349"/>
          </a:xfrm>
          <a:prstGeom prst="rect">
            <a:avLst/>
          </a:prstGeom>
        </p:spPr>
      </p:pic>
    </p:spTree>
    <p:extLst>
      <p:ext uri="{BB962C8B-B14F-4D97-AF65-F5344CB8AC3E}">
        <p14:creationId xmlns:p14="http://schemas.microsoft.com/office/powerpoint/2010/main" val="216655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0" name="Google Shape;118;p6">
            <a:extLst>
              <a:ext uri="{FF2B5EF4-FFF2-40B4-BE49-F238E27FC236}">
                <a16:creationId xmlns:a16="http://schemas.microsoft.com/office/drawing/2014/main" id="{CD67EE62-059B-CDF5-F97A-BB5FE88D9C5B}"/>
              </a:ext>
            </a:extLst>
          </p:cNvPr>
          <p:cNvSpPr txBox="1"/>
          <p:nvPr/>
        </p:nvSpPr>
        <p:spPr>
          <a:xfrm>
            <a:off x="431425" y="625250"/>
            <a:ext cx="5328806"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dirty="0">
                <a:solidFill>
                  <a:schemeClr val="dk1"/>
                </a:solidFill>
                <a:latin typeface="Oswald"/>
                <a:ea typeface="Oswald"/>
                <a:cs typeface="Oswald"/>
                <a:sym typeface="Oswald"/>
              </a:rPr>
              <a:t>CHK VIDEOS : FUELING OUR BODIES</a:t>
            </a:r>
            <a:endParaRPr sz="2300" b="1" i="0" u="none" strike="noStrike" cap="none" dirty="0">
              <a:solidFill>
                <a:schemeClr val="dk1"/>
              </a:solidFill>
              <a:latin typeface="Oswald"/>
              <a:ea typeface="Oswald"/>
              <a:cs typeface="Oswald"/>
              <a:sym typeface="Oswald"/>
            </a:endParaRPr>
          </a:p>
        </p:txBody>
      </p:sp>
      <p:pic>
        <p:nvPicPr>
          <p:cNvPr id="4" name="Picture 3" descr="A cartoon of a child kicking a football&#10;&#10;AI-generated content may be incorrect.">
            <a:extLst>
              <a:ext uri="{FF2B5EF4-FFF2-40B4-BE49-F238E27FC236}">
                <a16:creationId xmlns:a16="http://schemas.microsoft.com/office/drawing/2014/main" id="{E87B424C-6C26-AA60-A787-F3B2715754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2145" y="1457173"/>
            <a:ext cx="2979953" cy="3554302"/>
          </a:xfrm>
          <a:prstGeom prst="rect">
            <a:avLst/>
          </a:prstGeom>
        </p:spPr>
      </p:pic>
      <p:pic>
        <p:nvPicPr>
          <p:cNvPr id="2" name="Online Media 14" descr="Coles Healthy Kicks - Fuelling our Bodies">
            <a:hlinkClick r:id="rId5"/>
            <a:extLst>
              <a:ext uri="{FF2B5EF4-FFF2-40B4-BE49-F238E27FC236}">
                <a16:creationId xmlns:a16="http://schemas.microsoft.com/office/drawing/2014/main" id="{AC70C1E6-630F-98DC-6DE4-B6115C783062}"/>
              </a:ext>
            </a:extLst>
          </p:cNvPr>
          <p:cNvPicPr>
            <a:picLocks noRot="1" noChangeAspect="1"/>
          </p:cNvPicPr>
          <p:nvPr>
            <a:videoFile r:link="rId1"/>
          </p:nvPr>
        </p:nvPicPr>
        <p:blipFill>
          <a:blip r:embed="rId6"/>
          <a:stretch>
            <a:fillRect/>
          </a:stretch>
        </p:blipFill>
        <p:spPr>
          <a:xfrm>
            <a:off x="527499" y="1222460"/>
            <a:ext cx="5971720" cy="3364349"/>
          </a:xfrm>
          <a:prstGeom prst="rect">
            <a:avLst/>
          </a:prstGeom>
        </p:spPr>
      </p:pic>
    </p:spTree>
    <p:extLst>
      <p:ext uri="{BB962C8B-B14F-4D97-AF65-F5344CB8AC3E}">
        <p14:creationId xmlns:p14="http://schemas.microsoft.com/office/powerpoint/2010/main" val="201807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0" name="Google Shape;118;p6">
            <a:extLst>
              <a:ext uri="{FF2B5EF4-FFF2-40B4-BE49-F238E27FC236}">
                <a16:creationId xmlns:a16="http://schemas.microsoft.com/office/drawing/2014/main" id="{CD67EE62-059B-CDF5-F97A-BB5FE88D9C5B}"/>
              </a:ext>
            </a:extLst>
          </p:cNvPr>
          <p:cNvSpPr txBox="1"/>
          <p:nvPr/>
        </p:nvSpPr>
        <p:spPr>
          <a:xfrm>
            <a:off x="431425" y="625250"/>
            <a:ext cx="5328806"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dirty="0">
                <a:solidFill>
                  <a:schemeClr val="dk1"/>
                </a:solidFill>
                <a:latin typeface="Oswald"/>
                <a:ea typeface="Oswald"/>
                <a:cs typeface="Oswald"/>
                <a:sym typeface="Oswald"/>
              </a:rPr>
              <a:t>CHK VIDEOS : FOOD AND CULTURE</a:t>
            </a:r>
            <a:endParaRPr sz="2300" b="1" i="0" u="none" strike="noStrike" cap="none" dirty="0">
              <a:solidFill>
                <a:schemeClr val="dk1"/>
              </a:solidFill>
              <a:latin typeface="Oswald"/>
              <a:ea typeface="Oswald"/>
              <a:cs typeface="Oswald"/>
              <a:sym typeface="Oswald"/>
            </a:endParaRPr>
          </a:p>
        </p:txBody>
      </p:sp>
      <p:pic>
        <p:nvPicPr>
          <p:cNvPr id="4" name="Picture 3" descr="A cartoon of a child kicking a red football&#10;&#10;AI-generated content may be incorrect.">
            <a:extLst>
              <a:ext uri="{FF2B5EF4-FFF2-40B4-BE49-F238E27FC236}">
                <a16:creationId xmlns:a16="http://schemas.microsoft.com/office/drawing/2014/main" id="{A1E55EA8-4A10-E2E1-3183-D733A5E0E0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0761" y="1555619"/>
            <a:ext cx="3157794" cy="3441186"/>
          </a:xfrm>
          <a:prstGeom prst="rect">
            <a:avLst/>
          </a:prstGeom>
        </p:spPr>
      </p:pic>
      <p:pic>
        <p:nvPicPr>
          <p:cNvPr id="2" name="Online Media 16" descr="Coles Healthy Kicks - Food &amp; Culture">
            <a:hlinkClick r:id="rId5"/>
            <a:extLst>
              <a:ext uri="{FF2B5EF4-FFF2-40B4-BE49-F238E27FC236}">
                <a16:creationId xmlns:a16="http://schemas.microsoft.com/office/drawing/2014/main" id="{0605575E-77A1-B5D3-A99A-279509FB19F3}"/>
              </a:ext>
            </a:extLst>
          </p:cNvPr>
          <p:cNvPicPr>
            <a:picLocks noRot="1" noChangeAspect="1"/>
          </p:cNvPicPr>
          <p:nvPr>
            <a:videoFile r:link="rId1"/>
          </p:nvPr>
        </p:nvPicPr>
        <p:blipFill>
          <a:blip r:embed="rId6"/>
          <a:stretch>
            <a:fillRect/>
          </a:stretch>
        </p:blipFill>
        <p:spPr>
          <a:xfrm>
            <a:off x="527498" y="1222459"/>
            <a:ext cx="5971721" cy="3364349"/>
          </a:xfrm>
          <a:prstGeom prst="rect">
            <a:avLst/>
          </a:prstGeom>
        </p:spPr>
      </p:pic>
    </p:spTree>
    <p:extLst>
      <p:ext uri="{BB962C8B-B14F-4D97-AF65-F5344CB8AC3E}">
        <p14:creationId xmlns:p14="http://schemas.microsoft.com/office/powerpoint/2010/main" val="348910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27E86833E90449BDCD867460685A59" ma:contentTypeVersion="24" ma:contentTypeDescription="Create a new document." ma:contentTypeScope="" ma:versionID="b53b242a2d52eb2c6bc8bd44acb9c6ad">
  <xsd:schema xmlns:xsd="http://www.w3.org/2001/XMLSchema" xmlns:xs="http://www.w3.org/2001/XMLSchema" xmlns:p="http://schemas.microsoft.com/office/2006/metadata/properties" xmlns:ns2="42546e96-2dc3-4911-80f1-64d519732f83" xmlns:ns3="8ca57aab-2f66-4751-93ac-1c8bec9935bf" targetNamespace="http://schemas.microsoft.com/office/2006/metadata/properties" ma:root="true" ma:fieldsID="3550c325357229a4e175c8b02ef0e213" ns2:_="" ns3:_="">
    <xsd:import namespace="42546e96-2dc3-4911-80f1-64d519732f83"/>
    <xsd:import namespace="8ca57aab-2f66-4751-93ac-1c8bec9935bf"/>
    <xsd:element name="properties">
      <xsd:complexType>
        <xsd:sequence>
          <xsd:element name="documentManagement">
            <xsd:complexType>
              <xsd:all>
                <xsd:element ref="ns2:oc3ced3e220744ebad7dfdc3bca1d5e6" minOccurs="0"/>
                <xsd:element ref="ns2:TaxCatchAll" minOccurs="0"/>
                <xsd:element ref="ns2:NavigatorClassification"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546e96-2dc3-4911-80f1-64d519732f83" elementFormDefault="qualified">
    <xsd:import namespace="http://schemas.microsoft.com/office/2006/documentManagement/types"/>
    <xsd:import namespace="http://schemas.microsoft.com/office/infopath/2007/PartnerControls"/>
    <xsd:element name="oc3ced3e220744ebad7dfdc3bca1d5e6" ma:index="9" nillable="true" ma:taxonomy="true" ma:internalName="oc3ced3e220744ebad7dfdc3bca1d5e6" ma:taxonomyFieldName="afl_Department" ma:displayName="Department" ma:readOnly="false" ma:default="1;#Game Development|67f3fd0b-4e00-43bd-a673-9c71820ed4e7" ma:fieldId="{8c3ced3e-2207-44eb-ad7d-fdc3bca1d5e6}" ma:sspId="e52bb198-4455-42e9-ba80-ef2164bab702" ma:termSetId="065eca1f-19ba-4d8d-bba1-ce5c6c00b7c2"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85265e76-661e-4ab3-bc43-3d9830fff33f}" ma:internalName="TaxCatchAll" ma:showField="CatchAllData" ma:web="42546e96-2dc3-4911-80f1-64d519732f83">
      <xsd:complexType>
        <xsd:complexContent>
          <xsd:extension base="dms:MultiChoiceLookup">
            <xsd:sequence>
              <xsd:element name="Value" type="dms:Lookup" maxOccurs="unbounded" minOccurs="0" nillable="true"/>
            </xsd:sequence>
          </xsd:extension>
        </xsd:complexContent>
      </xsd:complexType>
    </xsd:element>
    <xsd:element name="NavigatorClassification" ma:index="11" nillable="true" ma:displayName="Site Classification" ma:default="Team" ma:internalName="NavigatorClassification" ma:readOnly="true">
      <xsd:simpleType>
        <xsd:restriction base="dms:Text"/>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a57aab-2f66-4751-93ac-1c8bec9935bf"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52bb198-4455-42e9-ba80-ef2164bab7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2546e96-2dc3-4911-80f1-64d519732f83">
      <Value>1</Value>
    </TaxCatchAll>
    <lcf76f155ced4ddcb4097134ff3c332f xmlns="8ca57aab-2f66-4751-93ac-1c8bec9935bf">
      <Terms xmlns="http://schemas.microsoft.com/office/infopath/2007/PartnerControls"/>
    </lcf76f155ced4ddcb4097134ff3c332f>
    <NavigatorClassification xmlns="42546e96-2dc3-4911-80f1-64d519732f83">Team</NavigatorClassification>
    <oc3ced3e220744ebad7dfdc3bca1d5e6 xmlns="42546e96-2dc3-4911-80f1-64d519732f83">
      <Terms xmlns="http://schemas.microsoft.com/office/infopath/2007/PartnerControls">
        <TermInfo xmlns="http://schemas.microsoft.com/office/infopath/2007/PartnerControls">
          <TermName xmlns="http://schemas.microsoft.com/office/infopath/2007/PartnerControls">Game Development</TermName>
          <TermId xmlns="http://schemas.microsoft.com/office/infopath/2007/PartnerControls">67f3fd0b-4e00-43bd-a673-9c71820ed4e7</TermId>
        </TermInfo>
      </Terms>
    </oc3ced3e220744ebad7dfdc3bca1d5e6>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A68D39-5DF1-4598-9832-1FFBD1DD3D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546e96-2dc3-4911-80f1-64d519732f83"/>
    <ds:schemaRef ds:uri="8ca57aab-2f66-4751-93ac-1c8bec9935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74C65D-8935-4B85-B1AA-928D9D27BFBF}">
  <ds:schemaRefs>
    <ds:schemaRef ds:uri="http://purl.org/dc/dcmitype/"/>
    <ds:schemaRef ds:uri="http://purl.org/dc/elements/1.1/"/>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42546e96-2dc3-4911-80f1-64d519732f83"/>
    <ds:schemaRef ds:uri="8ca57aab-2f66-4751-93ac-1c8bec9935bf"/>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81C774D3-1EE5-4353-9D47-7BFC6E0378A2}">
  <ds:schemaRefs>
    <ds:schemaRef ds:uri="http://schemas.microsoft.com/sharepoint/v3/contenttype/forms"/>
  </ds:schemaRefs>
</ds:datastoreItem>
</file>

<file path=docMetadata/LabelInfo.xml><?xml version="1.0" encoding="utf-8"?>
<clbl:labelList xmlns:clbl="http://schemas.microsoft.com/office/2020/mipLabelMetadata">
  <clbl:label id="{de10cc29-d6fc-49dd-9c2e-e09917571505}" enabled="0" method="" siteId="{de10cc29-d6fc-49dd-9c2e-e09917571505}" removed="1"/>
</clbl:labelList>
</file>

<file path=docProps/app.xml><?xml version="1.0" encoding="utf-8"?>
<Properties xmlns="http://schemas.openxmlformats.org/officeDocument/2006/extended-properties" xmlns:vt="http://schemas.openxmlformats.org/officeDocument/2006/docPropsVTypes">
  <TotalTime>17</TotalTime>
  <Words>5628</Words>
  <Application>Microsoft Office PowerPoint</Application>
  <PresentationFormat>On-screen Show (16:9)</PresentationFormat>
  <Paragraphs>623</Paragraphs>
  <Slides>69</Slides>
  <Notes>69</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Raleway SemiBold</vt:lpstr>
      <vt:lpstr>Arial</vt:lpstr>
      <vt:lpstr>Raleway Medium</vt:lpstr>
      <vt:lpstr>Raleway</vt:lpstr>
      <vt:lpstr>Oswald</vt:lpstr>
      <vt:lpstr>Mulish</vt:lpstr>
      <vt:lpstr>Oswald SemiBold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Graphic Designer</dc:creator>
  <cp:lastModifiedBy>Will Hellier</cp:lastModifiedBy>
  <cp:revision>8</cp:revision>
  <dcterms:modified xsi:type="dcterms:W3CDTF">2025-08-19T23:47:48Z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0x0101004727E86833E90449BDCD867460685A59</vt:lpwstr>
  </property>
  <property fmtid="{D5CDD505-2E9C-101B-9397-08002B2CF9AE}" pid="4" name="afl_Department">
    <vt:lpwstr>1;#Game Development|67f3fd0b-4e00-43bd-a673-9c71820ed4e7</vt:lpwstr>
  </property>
</Properties>
</file>