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80"/>
  </p:notesMasterIdLst>
  <p:sldIdLst>
    <p:sldId id="256" r:id="rId5"/>
    <p:sldId id="257" r:id="rId6"/>
    <p:sldId id="258" r:id="rId7"/>
    <p:sldId id="259" r:id="rId8"/>
    <p:sldId id="260" r:id="rId9"/>
    <p:sldId id="261" r:id="rId10"/>
    <p:sldId id="330" r:id="rId11"/>
    <p:sldId id="329" r:id="rId12"/>
    <p:sldId id="328" r:id="rId13"/>
    <p:sldId id="327"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Lst>
  <p:sldSz cx="9144000" cy="5143500" type="screen16x9"/>
  <p:notesSz cx="6858000" cy="9144000"/>
  <p:embeddedFontLst>
    <p:embeddedFont>
      <p:font typeface="Oswald" panose="00000500000000000000" pitchFamily="2" charset="0"/>
      <p:regular r:id="rId81"/>
      <p:bold r:id="rId82"/>
    </p:embeddedFont>
    <p:embeddedFont>
      <p:font typeface="Oswald SemiBold" panose="00000700000000000000" pitchFamily="2" charset="0"/>
      <p:regular r:id="rId83"/>
      <p:bold r:id="rId84"/>
    </p:embeddedFont>
    <p:embeddedFont>
      <p:font typeface="Raleway" pitchFamily="2" charset="0"/>
      <p:regular r:id="rId85"/>
      <p:bold r:id="rId86"/>
      <p:italic r:id="rId87"/>
      <p:boldItalic r:id="rId88"/>
    </p:embeddedFont>
    <p:embeddedFont>
      <p:font typeface="Raleway Medium" pitchFamily="2" charset="0"/>
      <p:regular r:id="rId89"/>
      <p:bold r:id="rId90"/>
      <p:italic r:id="rId91"/>
      <p:boldItalic r:id="rId92"/>
    </p:embeddedFont>
    <p:embeddedFont>
      <p:font typeface="Raleway SemiBold" pitchFamily="2"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747775"/>
          </p15:clr>
        </p15:guide>
        <p15:guide id="2" pos="265">
          <p15:clr>
            <a:srgbClr val="747775"/>
          </p15:clr>
        </p15:guide>
        <p15:guide id="3" pos="2766">
          <p15:clr>
            <a:srgbClr val="747775"/>
          </p15:clr>
        </p15:guide>
        <p15:guide id="4" pos="2994">
          <p15:clr>
            <a:srgbClr val="747775"/>
          </p15:clr>
        </p15:guide>
        <p15:guide id="5" pos="5495">
          <p15:clr>
            <a:srgbClr val="747775"/>
          </p15:clr>
        </p15:guide>
        <p15:guide id="6" orient="horz" pos="162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7" roundtripDataSignature="AMtx7mgNlTRcBsYn4s7wXkQGJHMJyuQDr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West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EF1235-5FD9-44FA-9FC1-7C8940D23FE4}" v="5" dt="2025-08-19T23:51:34.527"/>
  </p1510:revLst>
</p1510:revInfo>
</file>

<file path=ppt/tableStyles.xml><?xml version="1.0" encoding="utf-8"?>
<a:tblStyleLst xmlns:a="http://schemas.openxmlformats.org/drawingml/2006/main" def="{74DD532F-23CB-4A1D-912B-8F6C8E356BE9}">
  <a:tblStyle styleId="{74DD532F-23CB-4A1D-912B-8F6C8E356BE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8"/>
    <p:restoredTop sz="94686"/>
  </p:normalViewPr>
  <p:slideViewPr>
    <p:cSldViewPr snapToGrid="0">
      <p:cViewPr varScale="1">
        <p:scale>
          <a:sx n="90" d="100"/>
          <a:sy n="90" d="100"/>
        </p:scale>
        <p:origin x="33" y="51"/>
      </p:cViewPr>
      <p:guideLst>
        <p:guide pos="2880"/>
        <p:guide pos="265"/>
        <p:guide pos="2766"/>
        <p:guide pos="2994"/>
        <p:guide pos="5495"/>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font" Target="fonts/font5.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customschemas.google.com/relationships/presentationmetadata" Target="meta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3.fntdata"/><Relationship Id="rId98"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985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 name="Google Shape;70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2" name="Google Shape;74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4" name="Google Shape;79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1" name="Google Shape;82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1" name="Google Shape;851;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2" name="Google Shape;86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9" name="Google Shape;89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 name="Google Shape;91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7" name="Google Shape;927;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9" name="Google Shape;949;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6" name="Google Shape;99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6" name="Google Shape;101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5" name="Google Shape;102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2" name="Google Shape;1032;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1" name="Google Shape;105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1" name="Google Shape;1061;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8" name="Google Shape;106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9" name="Google Shape;107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1" name="Google Shape;1101;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8" name="Google Shape;1148;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2" name="Google Shape;118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1" name="Google Shape;121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80206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9" name="Google Shape;1219;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7" name="Google Shape;1237;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3" name="Google Shape;1283;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1" name="Google Shape;1301;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8" name="Google Shape;1308;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2" name="Google Shape;1322;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6662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051727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7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8" cy="5143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sp>
        <p:nvSpPr>
          <p:cNvPr id="51" name="Google Shape;51;p8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8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 name="Google Shape;53;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 3" type="titleOnly">
  <p:cSld name="TITLE_ONLY">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1"/>
        <p:cNvGrpSpPr/>
        <p:nvPr/>
      </p:nvGrpSpPr>
      <p:grpSpPr>
        <a:xfrm>
          <a:off x="0" y="0"/>
          <a:ext cx="0" cy="0"/>
          <a:chOff x="0" y="0"/>
          <a:chExt cx="0" cy="0"/>
        </a:xfrm>
      </p:grpSpPr>
      <p:sp>
        <p:nvSpPr>
          <p:cNvPr id="12" name="Google Shape;12;p74"/>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3" name="Google Shape;13;p7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2" name="Google Shape;28;p76">
            <a:extLst>
              <a:ext uri="{FF2B5EF4-FFF2-40B4-BE49-F238E27FC236}">
                <a16:creationId xmlns:a16="http://schemas.microsoft.com/office/drawing/2014/main" id="{D8D6A4B6-2B81-2AC0-7184-7671943E4704}"/>
              </a:ext>
            </a:extLst>
          </p:cNvPr>
          <p:cNvGrpSpPr/>
          <p:nvPr userDrawn="1"/>
        </p:nvGrpSpPr>
        <p:grpSpPr>
          <a:xfrm>
            <a:off x="520974" y="414425"/>
            <a:ext cx="2706858" cy="182400"/>
            <a:chOff x="420374" y="387875"/>
            <a:chExt cx="2706858" cy="182400"/>
          </a:xfrm>
        </p:grpSpPr>
        <p:sp>
          <p:nvSpPr>
            <p:cNvPr id="3" name="Google Shape;29;p76">
              <a:extLst>
                <a:ext uri="{FF2B5EF4-FFF2-40B4-BE49-F238E27FC236}">
                  <a16:creationId xmlns:a16="http://schemas.microsoft.com/office/drawing/2014/main" id="{06396386-37AF-00C7-8029-7974E440274F}"/>
                </a:ext>
              </a:extLst>
            </p:cNvPr>
            <p:cNvSpPr/>
            <p:nvPr/>
          </p:nvSpPr>
          <p:spPr>
            <a:xfrm>
              <a:off x="420374" y="387875"/>
              <a:ext cx="1006074"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4" name="Google Shape;30;p76">
              <a:extLst>
                <a:ext uri="{FF2B5EF4-FFF2-40B4-BE49-F238E27FC236}">
                  <a16:creationId xmlns:a16="http://schemas.microsoft.com/office/drawing/2014/main" id="{29C65082-35D2-FCED-B4A0-E5CFEDD6BEC6}"/>
                </a:ext>
              </a:extLst>
            </p:cNvPr>
            <p:cNvSpPr/>
            <p:nvPr/>
          </p:nvSpPr>
          <p:spPr>
            <a:xfrm>
              <a:off x="1426448" y="387875"/>
              <a:ext cx="1700784"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(YEAR 5-6)</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7"/>
        <p:cNvGrpSpPr/>
        <p:nvPr/>
      </p:nvGrpSpPr>
      <p:grpSpPr>
        <a:xfrm>
          <a:off x="0" y="0"/>
          <a:ext cx="0" cy="0"/>
          <a:chOff x="0" y="0"/>
          <a:chExt cx="0" cy="0"/>
        </a:xfrm>
      </p:grpSpPr>
      <p:pic>
        <p:nvPicPr>
          <p:cNvPr id="18" name="Google Shape;18;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965" y="-3900"/>
            <a:ext cx="9136072" cy="5143501"/>
          </a:xfrm>
          <a:prstGeom prst="rect">
            <a:avLst/>
          </a:prstGeom>
          <a:noFill/>
          <a:ln>
            <a:noFill/>
          </a:ln>
        </p:spPr>
      </p:pic>
      <p:sp>
        <p:nvSpPr>
          <p:cNvPr id="19" name="Google Shape;19;p75"/>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0" name="Google Shape;20;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2" name="Google Shape;28;p76">
            <a:extLst>
              <a:ext uri="{FF2B5EF4-FFF2-40B4-BE49-F238E27FC236}">
                <a16:creationId xmlns:a16="http://schemas.microsoft.com/office/drawing/2014/main" id="{C5D7BAC2-A82F-D11C-6461-81BED046D76F}"/>
              </a:ext>
            </a:extLst>
          </p:cNvPr>
          <p:cNvGrpSpPr/>
          <p:nvPr userDrawn="1"/>
        </p:nvGrpSpPr>
        <p:grpSpPr>
          <a:xfrm>
            <a:off x="520974" y="414425"/>
            <a:ext cx="2706858" cy="182400"/>
            <a:chOff x="420374" y="387875"/>
            <a:chExt cx="2706858" cy="182400"/>
          </a:xfrm>
        </p:grpSpPr>
        <p:sp>
          <p:nvSpPr>
            <p:cNvPr id="3" name="Google Shape;29;p76">
              <a:extLst>
                <a:ext uri="{FF2B5EF4-FFF2-40B4-BE49-F238E27FC236}">
                  <a16:creationId xmlns:a16="http://schemas.microsoft.com/office/drawing/2014/main" id="{E4E0D1A0-9163-9598-5498-16AB7F9ED7A5}"/>
                </a:ext>
              </a:extLst>
            </p:cNvPr>
            <p:cNvSpPr/>
            <p:nvPr/>
          </p:nvSpPr>
          <p:spPr>
            <a:xfrm>
              <a:off x="420374" y="387875"/>
              <a:ext cx="1006074"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4" name="Google Shape;30;p76">
              <a:extLst>
                <a:ext uri="{FF2B5EF4-FFF2-40B4-BE49-F238E27FC236}">
                  <a16:creationId xmlns:a16="http://schemas.microsoft.com/office/drawing/2014/main" id="{3A842FE8-9081-B44A-D297-10B865A6504C}"/>
                </a:ext>
              </a:extLst>
            </p:cNvPr>
            <p:cNvSpPr/>
            <p:nvPr/>
          </p:nvSpPr>
          <p:spPr>
            <a:xfrm>
              <a:off x="1426448" y="387875"/>
              <a:ext cx="1700784"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(YEAR 5-6)</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 menu" type="tx">
  <p:cSld name="TITLE_AND_BODY">
    <p:spTree>
      <p:nvGrpSpPr>
        <p:cNvPr id="1" name="Shape 24"/>
        <p:cNvGrpSpPr/>
        <p:nvPr/>
      </p:nvGrpSpPr>
      <p:grpSpPr>
        <a:xfrm>
          <a:off x="0" y="0"/>
          <a:ext cx="0" cy="0"/>
          <a:chOff x="0" y="0"/>
          <a:chExt cx="0" cy="0"/>
        </a:xfrm>
      </p:grpSpPr>
      <p:pic>
        <p:nvPicPr>
          <p:cNvPr id="25" name="Google Shape;25;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965" y="-3900"/>
            <a:ext cx="9136072" cy="5143501"/>
          </a:xfrm>
          <a:prstGeom prst="rect">
            <a:avLst/>
          </a:prstGeom>
          <a:noFill/>
          <a:ln>
            <a:noFill/>
          </a:ln>
        </p:spPr>
      </p:pic>
      <p:sp>
        <p:nvSpPr>
          <p:cNvPr id="26" name="Google Shape;26;p76"/>
          <p:cNvSpPr/>
          <p:nvPr/>
        </p:nvSpPr>
        <p:spPr>
          <a:xfrm flipH="1">
            <a:off x="269925" y="261750"/>
            <a:ext cx="8642100" cy="4612200"/>
          </a:xfrm>
          <a:prstGeom prst="roundRect">
            <a:avLst>
              <a:gd name="adj" fmla="val 4389"/>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7" name="Google Shape;27;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grpSp>
        <p:nvGrpSpPr>
          <p:cNvPr id="28" name="Google Shape;28;p76"/>
          <p:cNvGrpSpPr/>
          <p:nvPr/>
        </p:nvGrpSpPr>
        <p:grpSpPr>
          <a:xfrm>
            <a:off x="520974" y="414425"/>
            <a:ext cx="2706858" cy="182400"/>
            <a:chOff x="420374" y="387875"/>
            <a:chExt cx="2706858" cy="182400"/>
          </a:xfrm>
        </p:grpSpPr>
        <p:sp>
          <p:nvSpPr>
            <p:cNvPr id="29" name="Google Shape;29;p76"/>
            <p:cNvSpPr/>
            <p:nvPr/>
          </p:nvSpPr>
          <p:spPr>
            <a:xfrm>
              <a:off x="420374" y="387875"/>
              <a:ext cx="1006074"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chemeClr val="dk1"/>
                  </a:solidFill>
                  <a:latin typeface="Oswald"/>
                  <a:ea typeface="Oswald"/>
                  <a:cs typeface="Oswald"/>
                  <a:sym typeface="Oswald"/>
                </a:rPr>
                <a:t>COLES HEALTHY KICKS</a:t>
              </a:r>
              <a:endParaRPr sz="1400" b="0" i="0" u="none" strike="noStrike" cap="none" dirty="0">
                <a:solidFill>
                  <a:srgbClr val="000000"/>
                </a:solidFill>
                <a:latin typeface="Arial"/>
                <a:ea typeface="Arial"/>
                <a:cs typeface="Arial"/>
                <a:sym typeface="Arial"/>
              </a:endParaRPr>
            </a:p>
          </p:txBody>
        </p:sp>
        <p:sp>
          <p:nvSpPr>
            <p:cNvPr id="30" name="Google Shape;30;p76"/>
            <p:cNvSpPr/>
            <p:nvPr/>
          </p:nvSpPr>
          <p:spPr>
            <a:xfrm>
              <a:off x="1426448" y="387875"/>
              <a:ext cx="1700784" cy="182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dirty="0">
                  <a:solidFill>
                    <a:srgbClr val="000000"/>
                  </a:solidFill>
                  <a:latin typeface="Oswald"/>
                  <a:ea typeface="Oswald"/>
                  <a:cs typeface="Oswald"/>
                  <a:sym typeface="Oswald"/>
                </a:rPr>
                <a:t>INTERACTIVE RESOURCE PACK (YEAR 5-6)</a:t>
              </a:r>
              <a:endParaRPr sz="700" b="0" i="0" u="none" strike="noStrike" cap="none" dirty="0">
                <a:solidFill>
                  <a:srgbClr val="000000"/>
                </a:solidFill>
                <a:latin typeface="Oswald"/>
                <a:ea typeface="Oswald"/>
                <a:cs typeface="Oswald"/>
                <a:sym typeface="Oswald"/>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ue Slide" type="twoColTx">
  <p:cSld name="TITLE_AND_TWO_COLUMNS">
    <p:spTree>
      <p:nvGrpSpPr>
        <p:cNvPr id="1" name="Shape 31"/>
        <p:cNvGrpSpPr/>
        <p:nvPr/>
      </p:nvGrpSpPr>
      <p:grpSpPr>
        <a:xfrm>
          <a:off x="0" y="0"/>
          <a:ext cx="0" cy="0"/>
          <a:chOff x="0" y="0"/>
          <a:chExt cx="0" cy="0"/>
        </a:xfrm>
      </p:grpSpPr>
      <p:pic>
        <p:nvPicPr>
          <p:cNvPr id="32" name="Google Shape;32;p7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3" cy="5143496"/>
          </a:xfrm>
          <a:prstGeom prst="rect">
            <a:avLst/>
          </a:prstGeom>
          <a:noFill/>
          <a:ln>
            <a:noFill/>
          </a:ln>
        </p:spPr>
      </p:pic>
      <p:pic>
        <p:nvPicPr>
          <p:cNvPr id="33" name="Google Shape;33;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7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 name="Google Shape;37;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7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0" name="Google Shape;40;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8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4" name="Google Shape;44;p8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5" name="Google Shape;45;p8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6" name="Google Shape;46;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8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9" name="Google Shape;49;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player.vimeo.com/video/1105973563?app_id=122963" TargetMode="External"/><Relationship Id="rId6" Type="http://schemas.openxmlformats.org/officeDocument/2006/relationships/image" Target="../media/image25.jpeg"/><Relationship Id="rId5" Type="http://schemas.openxmlformats.org/officeDocument/2006/relationships/hyperlink" Target="https://play.afl/video/coles-healthy-kicks-hydration"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13.png"/><Relationship Id="rId7" Type="http://schemas.openxmlformats.org/officeDocument/2006/relationships/slide" Target="slide5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image" Target="../media/image3.png"/><Relationship Id="rId5" Type="http://schemas.openxmlformats.org/officeDocument/2006/relationships/slide" Target="slide30.xml"/><Relationship Id="rId10" Type="http://schemas.openxmlformats.org/officeDocument/2006/relationships/image" Target="../media/image14.png"/><Relationship Id="rId4" Type="http://schemas.openxmlformats.org/officeDocument/2006/relationships/slide" Target="slide1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www.eatforhealth.gov.au/food-essentials/five-food-group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www.foodstandards.gov.au/consumer/labellin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hyperlink" Target="http://www.youtube.com/watch?v=XqesNGPnY20" TargetMode="External"/><Relationship Id="rId7" Type="http://schemas.openxmlformats.org/officeDocument/2006/relationships/hyperlink" Target="http://www.youtube.com/watch?v=BdSIDv5egzY"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hyperlink" Target="http://www.youtube.com/watch?v=OTBEwifs25c" TargetMode="Externa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858112929?share=copy"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TPjlZUxgydQ" TargetMode="External"/><Relationship Id="rId7"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0.jpg"/><Relationship Id="rId5" Type="http://schemas.openxmlformats.org/officeDocument/2006/relationships/hyperlink" Target="http://www.youtube.com/watch?v=IdFm1aAFBU0" TargetMode="External"/><Relationship Id="rId4" Type="http://schemas.openxmlformats.org/officeDocument/2006/relationships/image" Target="../media/image79.jpg"/></Relationships>
</file>

<file path=ppt/slides/_rels/slide3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6.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13.jpg"/><Relationship Id="rId4" Type="http://schemas.openxmlformats.org/officeDocument/2006/relationships/hyperlink" Target="http://www.youtube.com/watch?v=luIQGJIo_Wc"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player.vimeo.com/video/1105969536?app_id=122963" TargetMode="External"/><Relationship Id="rId6" Type="http://schemas.openxmlformats.org/officeDocument/2006/relationships/image" Target="../media/image17.jpeg"/><Relationship Id="rId5" Type="http://schemas.openxmlformats.org/officeDocument/2006/relationships/hyperlink" Target="https://play.afl/video/coles-healthy-kicks-five-win" TargetMode="Externa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5.png"/><Relationship Id="rId7"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5.xml"/><Relationship Id="rId5" Type="http://schemas.openxmlformats.org/officeDocument/2006/relationships/image" Target="../media/image110.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jpeg"/></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player.vimeo.com/video/1105971005?app_id=122963" TargetMode="External"/><Relationship Id="rId6" Type="http://schemas.openxmlformats.org/officeDocument/2006/relationships/image" Target="../media/image19.jpeg"/><Relationship Id="rId5" Type="http://schemas.openxmlformats.org/officeDocument/2006/relationships/hyperlink" Target="https://play.afl/video/coles-healthy-kicks-my-lunchbox" TargetMode="Externa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hyperlink" Target="http://www.youtube.com/watch?v=V2pQm-4HbQw" TargetMode="External"/><Relationship Id="rId7" Type="http://schemas.openxmlformats.org/officeDocument/2006/relationships/hyperlink" Target="http://www.youtube.com/watch?v=R7F2mOHC8ik"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36.jpg"/><Relationship Id="rId5" Type="http://schemas.openxmlformats.org/officeDocument/2006/relationships/hyperlink" Target="http://www.youtube.com/watch?v=Ie9fO-7sDNw" TargetMode="External"/><Relationship Id="rId4" Type="http://schemas.openxmlformats.org/officeDocument/2006/relationships/image" Target="../media/image135.jpg"/></Relationships>
</file>

<file path=ppt/slides/_rels/slide71.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player.vimeo.com/video/1105970019?app_id=122963" TargetMode="External"/><Relationship Id="rId6" Type="http://schemas.openxmlformats.org/officeDocument/2006/relationships/image" Target="../media/image21.jpeg"/><Relationship Id="rId5" Type="http://schemas.openxmlformats.org/officeDocument/2006/relationships/hyperlink" Target="https://play.afl/video/coles-healthy-kicks-fuelling-our-bodies"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player.vimeo.com/video/1105972773?app_id=122963" TargetMode="External"/><Relationship Id="rId6" Type="http://schemas.openxmlformats.org/officeDocument/2006/relationships/image" Target="../media/image23.jpeg"/><Relationship Id="rId5" Type="http://schemas.openxmlformats.org/officeDocument/2006/relationships/hyperlink" Target="https://play.afl/video/coles-healthy-kicks-food-culture"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p:nvPr/>
        </p:nvSpPr>
        <p:spPr>
          <a:xfrm>
            <a:off x="0" y="0"/>
            <a:ext cx="91128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 name="Google Shape;61;p1"/>
          <p:cNvGrpSpPr/>
          <p:nvPr/>
        </p:nvGrpSpPr>
        <p:grpSpPr>
          <a:xfrm>
            <a:off x="254224" y="250657"/>
            <a:ext cx="8599511" cy="4650158"/>
            <a:chOff x="373950" y="305900"/>
            <a:chExt cx="8476600" cy="4559425"/>
          </a:xfrm>
        </p:grpSpPr>
        <p:sp>
          <p:nvSpPr>
            <p:cNvPr id="62" name="Google Shape;62;p1"/>
            <p:cNvSpPr/>
            <p:nvPr/>
          </p:nvSpPr>
          <p:spPr>
            <a:xfrm>
              <a:off x="373950" y="383925"/>
              <a:ext cx="8396100" cy="4481400"/>
            </a:xfrm>
            <a:prstGeom prst="roundRect">
              <a:avLst>
                <a:gd name="adj" fmla="val 353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3" name="Google Shape;63;p1"/>
            <p:cNvSpPr/>
            <p:nvPr/>
          </p:nvSpPr>
          <p:spPr>
            <a:xfrm>
              <a:off x="454450" y="305900"/>
              <a:ext cx="8396100" cy="4481400"/>
            </a:xfrm>
            <a:prstGeom prst="roundRect">
              <a:avLst>
                <a:gd name="adj" fmla="val 353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64" name="Google Shape;64;p1"/>
          <p:cNvSpPr/>
          <p:nvPr/>
        </p:nvSpPr>
        <p:spPr>
          <a:xfrm>
            <a:off x="943649" y="3855275"/>
            <a:ext cx="2710800" cy="259800"/>
          </a:xfrm>
          <a:prstGeom prst="roundRect">
            <a:avLst>
              <a:gd name="adj" fmla="val 5000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ctr"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Oswald"/>
                <a:ea typeface="Oswald"/>
                <a:cs typeface="Oswald"/>
                <a:sym typeface="Oswald"/>
              </a:rPr>
              <a:t>INTERACTIVE RESOURCE PACK</a:t>
            </a:r>
            <a:endParaRPr sz="1900" b="0" i="0" u="none" strike="noStrike" cap="none">
              <a:solidFill>
                <a:srgbClr val="000000"/>
              </a:solidFill>
              <a:latin typeface="Arial"/>
              <a:ea typeface="Arial"/>
              <a:cs typeface="Arial"/>
              <a:sym typeface="Arial"/>
            </a:endParaRPr>
          </a:p>
        </p:txBody>
      </p:sp>
      <p:sp>
        <p:nvSpPr>
          <p:cNvPr id="65" name="Google Shape;65;p1"/>
          <p:cNvSpPr/>
          <p:nvPr/>
        </p:nvSpPr>
        <p:spPr>
          <a:xfrm>
            <a:off x="943649" y="4221900"/>
            <a:ext cx="2710800" cy="259800"/>
          </a:xfrm>
          <a:prstGeom prst="roundRect">
            <a:avLst>
              <a:gd name="adj" fmla="val 50000"/>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9144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Oswald"/>
                <a:ea typeface="Oswald"/>
                <a:cs typeface="Oswald"/>
                <a:sym typeface="Oswald"/>
              </a:rPr>
              <a:t>YEAR 5-6</a:t>
            </a:r>
            <a:endParaRPr sz="1900" b="0" i="0" u="none" strike="noStrike" cap="none">
              <a:solidFill>
                <a:srgbClr val="000000"/>
              </a:solidFill>
              <a:latin typeface="Arial"/>
              <a:ea typeface="Arial"/>
              <a:cs typeface="Arial"/>
              <a:sym typeface="Arial"/>
            </a:endParaRPr>
          </a:p>
        </p:txBody>
      </p:sp>
      <p:cxnSp>
        <p:nvCxnSpPr>
          <p:cNvPr id="66" name="Google Shape;66;p1"/>
          <p:cNvCxnSpPr/>
          <p:nvPr/>
        </p:nvCxnSpPr>
        <p:spPr>
          <a:xfrm>
            <a:off x="341050" y="3561325"/>
            <a:ext cx="4138800" cy="0"/>
          </a:xfrm>
          <a:prstGeom prst="straightConnector1">
            <a:avLst/>
          </a:prstGeom>
          <a:noFill/>
          <a:ln w="9525" cap="flat" cmpd="sng">
            <a:solidFill>
              <a:schemeClr val="dk1"/>
            </a:solidFill>
            <a:prstDash val="solid"/>
            <a:round/>
            <a:headEnd type="none" w="sm" len="sm"/>
            <a:tailEnd type="none" w="sm" len="sm"/>
          </a:ln>
        </p:spPr>
      </p:cxnSp>
      <p:pic>
        <p:nvPicPr>
          <p:cNvPr id="67" name="Google Shape;67;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4307625" y="272259"/>
            <a:ext cx="4568100" cy="4524900"/>
          </a:xfrm>
          <a:prstGeom prst="round2SameRect">
            <a:avLst>
              <a:gd name="adj1" fmla="val 4109"/>
              <a:gd name="adj2" fmla="val 0"/>
            </a:avLst>
          </a:prstGeom>
          <a:noFill/>
          <a:ln w="9525" cap="flat" cmpd="sng">
            <a:solidFill>
              <a:schemeClr val="dk1"/>
            </a:solidFill>
            <a:prstDash val="solid"/>
            <a:round/>
            <a:headEnd type="none" w="sm" len="sm"/>
            <a:tailEnd type="none" w="sm" len="sm"/>
          </a:ln>
        </p:spPr>
      </p:pic>
      <p:pic>
        <p:nvPicPr>
          <p:cNvPr id="68" name="Google Shape;68;p1" title="20211112_MartenAscenzo_TandemMedia_AFLSchools_00160031.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98100" y="299375"/>
            <a:ext cx="5283424" cy="4519373"/>
          </a:xfrm>
          <a:prstGeom prst="rect">
            <a:avLst/>
          </a:prstGeom>
          <a:noFill/>
          <a:ln>
            <a:noFill/>
          </a:ln>
        </p:spPr>
      </p:pic>
      <p:pic>
        <p:nvPicPr>
          <p:cNvPr id="69" name="Google Shape;69;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1175" y="3310925"/>
            <a:ext cx="1321625" cy="1283323"/>
          </a:xfrm>
          <a:prstGeom prst="rect">
            <a:avLst/>
          </a:prstGeom>
          <a:noFill/>
          <a:ln>
            <a:noFill/>
          </a:ln>
        </p:spPr>
      </p:pic>
      <p:pic>
        <p:nvPicPr>
          <p:cNvPr id="70" name="Google Shape;70;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42550" y="500375"/>
            <a:ext cx="2513000" cy="1446124"/>
          </a:xfrm>
          <a:prstGeom prst="rect">
            <a:avLst/>
          </a:prstGeom>
          <a:noFill/>
          <a:ln>
            <a:noFill/>
          </a:ln>
        </p:spPr>
      </p:pic>
      <p:cxnSp>
        <p:nvCxnSpPr>
          <p:cNvPr id="71" name="Google Shape;71;p1"/>
          <p:cNvCxnSpPr/>
          <p:nvPr/>
        </p:nvCxnSpPr>
        <p:spPr>
          <a:xfrm>
            <a:off x="341050" y="2182700"/>
            <a:ext cx="4138800" cy="0"/>
          </a:xfrm>
          <a:prstGeom prst="straightConnector1">
            <a:avLst/>
          </a:prstGeom>
          <a:noFill/>
          <a:ln w="9525" cap="flat" cmpd="sng">
            <a:solidFill>
              <a:schemeClr val="dk1"/>
            </a:solidFill>
            <a:prstDash val="solid"/>
            <a:round/>
            <a:headEnd type="none" w="sm" len="sm"/>
            <a:tailEnd type="none" w="sm" len="sm"/>
          </a:ln>
        </p:spPr>
      </p:cxnSp>
      <p:pic>
        <p:nvPicPr>
          <p:cNvPr id="72" name="Google Shape;7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82786" y="1159375"/>
            <a:ext cx="1321625" cy="1259425"/>
          </a:xfrm>
          <a:prstGeom prst="rect">
            <a:avLst/>
          </a:prstGeom>
          <a:noFill/>
          <a:ln>
            <a:noFill/>
          </a:ln>
        </p:spPr>
      </p:pic>
      <p:pic>
        <p:nvPicPr>
          <p:cNvPr id="73" name="Google Shape;7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77050" y="2057812"/>
            <a:ext cx="3443999" cy="1602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HYDRATION</a:t>
            </a:r>
            <a:endParaRPr sz="2300" b="1" i="0" u="none" strike="noStrike" cap="none" dirty="0">
              <a:solidFill>
                <a:schemeClr val="dk1"/>
              </a:solidFill>
              <a:latin typeface="Oswald"/>
              <a:ea typeface="Oswald"/>
              <a:cs typeface="Oswald"/>
              <a:sym typeface="Oswald"/>
            </a:endParaRPr>
          </a:p>
        </p:txBody>
      </p:sp>
      <p:pic>
        <p:nvPicPr>
          <p:cNvPr id="4" name="Picture 3" descr="A cartoon of a child running with a football&#10;&#10;AI-generated content may be incorrect.">
            <a:extLst>
              <a:ext uri="{FF2B5EF4-FFF2-40B4-BE49-F238E27FC236}">
                <a16:creationId xmlns:a16="http://schemas.microsoft.com/office/drawing/2014/main" id="{301D83F0-24E3-9B39-4C4A-5581AE5E0B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2862" y="1526638"/>
            <a:ext cx="3187037" cy="3347920"/>
          </a:xfrm>
          <a:prstGeom prst="rect">
            <a:avLst/>
          </a:prstGeom>
        </p:spPr>
      </p:pic>
      <p:pic>
        <p:nvPicPr>
          <p:cNvPr id="2" name="Online Media 17" descr="Coles Healthy Kicks - Hydration">
            <a:hlinkClick r:id="rId5"/>
            <a:extLst>
              <a:ext uri="{FF2B5EF4-FFF2-40B4-BE49-F238E27FC236}">
                <a16:creationId xmlns:a16="http://schemas.microsoft.com/office/drawing/2014/main" id="{4ED29C61-DC7D-8E8E-E1F3-DD9713C03FD8}"/>
              </a:ext>
            </a:extLst>
          </p:cNvPr>
          <p:cNvPicPr>
            <a:picLocks noRot="1" noChangeAspect="1"/>
          </p:cNvPicPr>
          <p:nvPr>
            <a:videoFile r:link="rId1"/>
          </p:nvPr>
        </p:nvPicPr>
        <p:blipFill>
          <a:blip r:embed="rId6"/>
          <a:stretch>
            <a:fillRect/>
          </a:stretch>
        </p:blipFill>
        <p:spPr>
          <a:xfrm>
            <a:off x="527500" y="1222459"/>
            <a:ext cx="5971719" cy="3364349"/>
          </a:xfrm>
          <a:prstGeom prst="rect">
            <a:avLst/>
          </a:prstGeom>
        </p:spPr>
      </p:pic>
    </p:spTree>
    <p:extLst>
      <p:ext uri="{BB962C8B-B14F-4D97-AF65-F5344CB8AC3E}">
        <p14:creationId xmlns:p14="http://schemas.microsoft.com/office/powerpoint/2010/main" val="13584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7" descr="A person standing in a circle with a group of kids&#10;&#10;AI-generated content may be incorrect."/>
          <p:cNvPicPr preferRelativeResize="0"/>
          <p:nvPr/>
        </p:nvPicPr>
        <p:blipFill rotWithShape="1">
          <a:blip r:embed="rId3">
            <a:alphaModFix/>
          </a:blip>
          <a:srcRect/>
          <a:stretch/>
        </p:blipFill>
        <p:spPr>
          <a:xfrm>
            <a:off x="5241858" y="268358"/>
            <a:ext cx="3675762" cy="4608889"/>
          </a:xfrm>
          <a:prstGeom prst="rect">
            <a:avLst/>
          </a:prstGeom>
          <a:noFill/>
          <a:ln>
            <a:noFill/>
          </a:ln>
        </p:spPr>
      </p:pic>
      <p:sp>
        <p:nvSpPr>
          <p:cNvPr id="126" name="Google Shape;126;p7"/>
          <p:cNvSpPr txBox="1"/>
          <p:nvPr/>
        </p:nvSpPr>
        <p:spPr>
          <a:xfrm>
            <a:off x="431425" y="747875"/>
            <a:ext cx="5530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1: NUTRITIONAL HEALTH</a:t>
            </a:r>
            <a:endParaRPr sz="2700" b="1" i="0" u="none" strike="noStrike" cap="none">
              <a:solidFill>
                <a:schemeClr val="dk1"/>
              </a:solidFill>
              <a:latin typeface="Oswald"/>
              <a:ea typeface="Oswald"/>
              <a:cs typeface="Oswald"/>
              <a:sym typeface="Oswald"/>
            </a:endParaRPr>
          </a:p>
        </p:txBody>
      </p:sp>
      <p:sp>
        <p:nvSpPr>
          <p:cNvPr id="127" name="Google Shape;127;p7"/>
          <p:cNvSpPr txBox="1"/>
          <p:nvPr/>
        </p:nvSpPr>
        <p:spPr>
          <a:xfrm>
            <a:off x="420400" y="1601275"/>
            <a:ext cx="4598100" cy="25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focus on the importance of mobility and stretching and analyse nutritional information on food packaging. Additionally, we will define the key elements and design thinking steps for our garden design challenge.</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rgbClr val="00ABFF"/>
              </a:buClr>
              <a:buSzPts val="800"/>
              <a:buFont typeface="Raleway"/>
              <a:buChar char="●"/>
            </a:pPr>
            <a:r>
              <a:rPr lang="en" sz="1100" b="0" i="0" u="none" strike="noStrike" cap="none">
                <a:solidFill>
                  <a:schemeClr val="dk1"/>
                </a:solidFill>
                <a:latin typeface="Raleway"/>
                <a:ea typeface="Raleway"/>
                <a:cs typeface="Raleway"/>
                <a:sym typeface="Raleway"/>
              </a:rPr>
              <a:t>Participate in mobility and stretching exercises.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rgbClr val="00ABFF"/>
              </a:buClr>
              <a:buSzPts val="800"/>
              <a:buFont typeface="Raleway"/>
              <a:buChar char="●"/>
            </a:pPr>
            <a:r>
              <a:rPr lang="en" sz="1100" b="0" i="0" u="none" strike="noStrike" cap="none">
                <a:solidFill>
                  <a:schemeClr val="dk1"/>
                </a:solidFill>
                <a:latin typeface="Raleway"/>
                <a:ea typeface="Raleway"/>
                <a:cs typeface="Raleway"/>
                <a:sym typeface="Raleway"/>
              </a:rPr>
              <a:t>Identify a benefit of doing mobility training.</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rgbClr val="00ABFF"/>
              </a:buClr>
              <a:buSzPts val="800"/>
              <a:buFont typeface="Raleway"/>
              <a:buChar char="●"/>
            </a:pPr>
            <a:r>
              <a:rPr lang="en" sz="1100" b="0" i="0" u="none" strike="noStrike" cap="none">
                <a:solidFill>
                  <a:schemeClr val="dk1"/>
                </a:solidFill>
                <a:latin typeface="Raleway"/>
                <a:ea typeface="Raleway"/>
                <a:cs typeface="Raleway"/>
                <a:sym typeface="Raleway"/>
              </a:rPr>
              <a:t>Identify a consequence of not doing mobility training.</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rgbClr val="00ABFF"/>
              </a:buClr>
              <a:buSzPts val="800"/>
              <a:buFont typeface="Raleway"/>
              <a:buChar char="●"/>
            </a:pPr>
            <a:r>
              <a:rPr lang="en" sz="1100" b="0" i="0" u="none" strike="noStrike" cap="none">
                <a:solidFill>
                  <a:schemeClr val="dk1"/>
                </a:solidFill>
                <a:latin typeface="Raleway"/>
                <a:ea typeface="Raleway"/>
                <a:cs typeface="Raleway"/>
                <a:sym typeface="Raleway"/>
              </a:rPr>
              <a:t>Interpret nutritional information on food labels.</a:t>
            </a:r>
            <a:endParaRPr sz="1100" b="0" i="0" u="none" strike="noStrike" cap="none">
              <a:solidFill>
                <a:schemeClr val="dk1"/>
              </a:solidFill>
              <a:latin typeface="Raleway"/>
              <a:ea typeface="Raleway"/>
              <a:cs typeface="Raleway"/>
              <a:sym typeface="Raleway"/>
            </a:endParaRPr>
          </a:p>
        </p:txBody>
      </p:sp>
      <p:cxnSp>
        <p:nvCxnSpPr>
          <p:cNvPr id="128" name="Google Shape;128;p7"/>
          <p:cNvCxnSpPr/>
          <p:nvPr/>
        </p:nvCxnSpPr>
        <p:spPr>
          <a:xfrm>
            <a:off x="281050" y="1493875"/>
            <a:ext cx="4936800" cy="0"/>
          </a:xfrm>
          <a:prstGeom prst="straightConnector1">
            <a:avLst/>
          </a:prstGeom>
          <a:noFill/>
          <a:ln w="9525" cap="flat" cmpd="sng">
            <a:solidFill>
              <a:schemeClr val="dk1"/>
            </a:solidFill>
            <a:prstDash val="solid"/>
            <a:round/>
            <a:headEnd type="none" w="sm" len="sm"/>
            <a:tailEnd type="none" w="sm" len="sm"/>
          </a:ln>
        </p:spPr>
      </p:cxnSp>
      <p:pic>
        <p:nvPicPr>
          <p:cNvPr id="129" name="Google Shape;129;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30" name="Google Shape;130;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90950" y="2656300"/>
            <a:ext cx="1451349" cy="1420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2850" y="0"/>
            <a:ext cx="3963800" cy="5143501"/>
          </a:xfrm>
          <a:prstGeom prst="rect">
            <a:avLst/>
          </a:prstGeom>
          <a:noFill/>
          <a:ln>
            <a:noFill/>
          </a:ln>
        </p:spPr>
      </p:pic>
      <p:pic>
        <p:nvPicPr>
          <p:cNvPr id="136" name="Google Shape;136;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81250" y="3424199"/>
            <a:ext cx="1036575" cy="1006513"/>
          </a:xfrm>
          <a:prstGeom prst="rect">
            <a:avLst/>
          </a:prstGeom>
          <a:noFill/>
          <a:ln>
            <a:noFill/>
          </a:ln>
        </p:spPr>
      </p:pic>
      <p:pic>
        <p:nvPicPr>
          <p:cNvPr id="137" name="Google Shape;137;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88459">
            <a:off x="1619178" y="244950"/>
            <a:ext cx="896425" cy="1053575"/>
          </a:xfrm>
          <a:prstGeom prst="rect">
            <a:avLst/>
          </a:prstGeom>
          <a:noFill/>
          <a:ln>
            <a:noFill/>
          </a:ln>
        </p:spPr>
      </p:pic>
      <p:grpSp>
        <p:nvGrpSpPr>
          <p:cNvPr id="138" name="Google Shape;138;p8"/>
          <p:cNvGrpSpPr/>
          <p:nvPr/>
        </p:nvGrpSpPr>
        <p:grpSpPr>
          <a:xfrm>
            <a:off x="1549099" y="743475"/>
            <a:ext cx="6406450" cy="491750"/>
            <a:chOff x="2500274" y="495775"/>
            <a:chExt cx="6406450" cy="491750"/>
          </a:xfrm>
        </p:grpSpPr>
        <p:sp>
          <p:nvSpPr>
            <p:cNvPr id="139" name="Google Shape;139;p8"/>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140" name="Google Shape;140;p8"/>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141" name="Google Shape;141;p8"/>
          <p:cNvGrpSpPr/>
          <p:nvPr/>
        </p:nvGrpSpPr>
        <p:grpSpPr>
          <a:xfrm>
            <a:off x="2486095" y="2561856"/>
            <a:ext cx="5621841" cy="751414"/>
            <a:chOff x="2482054" y="1628100"/>
            <a:chExt cx="4487421" cy="939150"/>
          </a:xfrm>
        </p:grpSpPr>
        <p:sp>
          <p:nvSpPr>
            <p:cNvPr id="142" name="Google Shape;142;p8"/>
            <p:cNvSpPr/>
            <p:nvPr/>
          </p:nvSpPr>
          <p:spPr>
            <a:xfrm>
              <a:off x="2482054"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do you feel when you are playing</a:t>
              </a:r>
              <a:endParaRPr sz="14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footy or doing exercise?</a:t>
              </a:r>
              <a:endParaRPr sz="700" b="0" i="0" u="none" strike="noStrike" cap="none">
                <a:solidFill>
                  <a:schemeClr val="dk1"/>
                </a:solidFill>
                <a:latin typeface="Raleway Medium"/>
                <a:ea typeface="Raleway Medium"/>
                <a:cs typeface="Raleway Medium"/>
                <a:sym typeface="Raleway Medium"/>
              </a:endParaRPr>
            </a:p>
          </p:txBody>
        </p:sp>
        <p:sp>
          <p:nvSpPr>
            <p:cNvPr id="143" name="Google Shape;143;p8"/>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What are the benefits of mobility training versus the consequences of not doing mobility training?</a:t>
              </a:r>
              <a:endParaRPr sz="1400" b="0" i="0" u="none" strike="noStrike" cap="none">
                <a:solidFill>
                  <a:schemeClr val="dk1"/>
                </a:solidFill>
                <a:latin typeface="Raleway Medium"/>
                <a:ea typeface="Raleway Medium"/>
                <a:cs typeface="Raleway Medium"/>
                <a:sym typeface="Raleway Medium"/>
              </a:endParaRPr>
            </a:p>
          </p:txBody>
        </p:sp>
      </p:grpSp>
      <p:grpSp>
        <p:nvGrpSpPr>
          <p:cNvPr id="144" name="Google Shape;144;p8"/>
          <p:cNvGrpSpPr/>
          <p:nvPr/>
        </p:nvGrpSpPr>
        <p:grpSpPr>
          <a:xfrm>
            <a:off x="2486097" y="1569186"/>
            <a:ext cx="5621841" cy="923990"/>
            <a:chOff x="2482054" y="1628093"/>
            <a:chExt cx="4487421" cy="1154843"/>
          </a:xfrm>
        </p:grpSpPr>
        <p:sp>
          <p:nvSpPr>
            <p:cNvPr id="145" name="Google Shape;145;p8"/>
            <p:cNvSpPr/>
            <p:nvPr/>
          </p:nvSpPr>
          <p:spPr>
            <a:xfrm>
              <a:off x="2482054" y="1709236"/>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do you feel when you are playing</a:t>
              </a:r>
              <a:endParaRPr sz="14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footy or doing exercise?</a:t>
              </a:r>
              <a:endParaRPr sz="700" b="0" i="0" u="none" strike="noStrike" cap="none">
                <a:solidFill>
                  <a:schemeClr val="dk1"/>
                </a:solidFill>
                <a:latin typeface="Raleway Medium"/>
                <a:ea typeface="Raleway Medium"/>
                <a:cs typeface="Raleway Medium"/>
                <a:sym typeface="Raleway Medium"/>
              </a:endParaRPr>
            </a:p>
          </p:txBody>
        </p:sp>
        <p:sp>
          <p:nvSpPr>
            <p:cNvPr id="146" name="Google Shape;146;p8"/>
            <p:cNvSpPr/>
            <p:nvPr/>
          </p:nvSpPr>
          <p:spPr>
            <a:xfrm>
              <a:off x="2535175" y="1628093"/>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Why is it important to be active; make nutritional and healthy food choices; and follow sustainable practices for our overall health and wellbeing?</a:t>
              </a:r>
              <a:endParaRPr sz="700" b="0" i="0" u="none" strike="noStrike" cap="none">
                <a:solidFill>
                  <a:schemeClr val="dk1"/>
                </a:solidFill>
                <a:latin typeface="Raleway Medium"/>
                <a:ea typeface="Raleway Medium"/>
                <a:cs typeface="Raleway Medium"/>
                <a:sym typeface="Raleway Medium"/>
              </a:endParaRPr>
            </a:p>
          </p:txBody>
        </p:sp>
      </p:grpSp>
      <p:grpSp>
        <p:nvGrpSpPr>
          <p:cNvPr id="147" name="Google Shape;147;p8"/>
          <p:cNvGrpSpPr/>
          <p:nvPr/>
        </p:nvGrpSpPr>
        <p:grpSpPr>
          <a:xfrm>
            <a:off x="2486095" y="3424207"/>
            <a:ext cx="5621841" cy="516289"/>
            <a:chOff x="2482054" y="1628100"/>
            <a:chExt cx="4487421" cy="986037"/>
          </a:xfrm>
        </p:grpSpPr>
        <p:sp>
          <p:nvSpPr>
            <p:cNvPr id="148" name="Google Shape;148;p8"/>
            <p:cNvSpPr/>
            <p:nvPr/>
          </p:nvSpPr>
          <p:spPr>
            <a:xfrm>
              <a:off x="2482054" y="1756137"/>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do you feel when you are playing</a:t>
              </a:r>
              <a:endParaRPr sz="14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endParaRPr sz="700" b="0" i="0" u="none" strike="noStrike" cap="none">
                <a:solidFill>
                  <a:schemeClr val="dk1"/>
                </a:solidFill>
                <a:latin typeface="Raleway Medium"/>
                <a:ea typeface="Raleway Medium"/>
                <a:cs typeface="Raleway Medium"/>
                <a:sym typeface="Raleway Medium"/>
              </a:endParaRPr>
            </a:p>
          </p:txBody>
        </p:sp>
        <p:sp>
          <p:nvSpPr>
            <p:cNvPr id="149" name="Google Shape;149;p8"/>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does mobility assist AFL players with their performance?</a:t>
              </a:r>
              <a:endParaRPr sz="1400" b="0" i="0" u="none" strike="noStrike" cap="none">
                <a:solidFill>
                  <a:schemeClr val="dk1"/>
                </a:solidFill>
                <a:latin typeface="Raleway Medium"/>
                <a:ea typeface="Raleway Medium"/>
                <a:cs typeface="Raleway Medium"/>
                <a:sym typeface="Raleway Medium"/>
              </a:endParaRPr>
            </a:p>
          </p:txBody>
        </p:sp>
      </p:grpSp>
      <p:grpSp>
        <p:nvGrpSpPr>
          <p:cNvPr id="150" name="Google Shape;150;p8"/>
          <p:cNvGrpSpPr/>
          <p:nvPr/>
        </p:nvGrpSpPr>
        <p:grpSpPr>
          <a:xfrm>
            <a:off x="2486095" y="4069432"/>
            <a:ext cx="5621841" cy="516289"/>
            <a:chOff x="2482054" y="1628100"/>
            <a:chExt cx="4487421" cy="986037"/>
          </a:xfrm>
        </p:grpSpPr>
        <p:sp>
          <p:nvSpPr>
            <p:cNvPr id="151" name="Google Shape;151;p8"/>
            <p:cNvSpPr/>
            <p:nvPr/>
          </p:nvSpPr>
          <p:spPr>
            <a:xfrm>
              <a:off x="2482054" y="1756137"/>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How do you feel when you are playing</a:t>
              </a:r>
              <a:endParaRPr sz="14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endParaRPr sz="700" b="0" i="0" u="none" strike="noStrike" cap="none">
                <a:solidFill>
                  <a:schemeClr val="dk1"/>
                </a:solidFill>
                <a:latin typeface="Raleway Medium"/>
                <a:ea typeface="Raleway Medium"/>
                <a:cs typeface="Raleway Medium"/>
                <a:sym typeface="Raleway Medium"/>
              </a:endParaRPr>
            </a:p>
          </p:txBody>
        </p:sp>
        <p:sp>
          <p:nvSpPr>
            <p:cNvPr id="152" name="Google Shape;152;p8"/>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Raleway Medium"/>
                  <a:ea typeface="Raleway Medium"/>
                  <a:cs typeface="Raleway Medium"/>
                  <a:sym typeface="Raleway Medium"/>
                </a:rPr>
                <a:t>Why is it important to read and understand food labels?</a:t>
              </a:r>
              <a:endParaRPr sz="14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additive="base">
                                        <p:cTn id="7" dur="1000"/>
                                        <p:tgtEl>
                                          <p:spTgt spid="14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 calcmode="lin" valueType="num">
                                      <p:cBhvr additive="base">
                                        <p:cTn id="12" dur="1000"/>
                                        <p:tgtEl>
                                          <p:spTgt spid="14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 calcmode="lin" valueType="num">
                                      <p:cBhvr additive="base">
                                        <p:cTn id="17" dur="1000"/>
                                        <p:tgtEl>
                                          <p:spTgt spid="147"/>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50"/>
                                        </p:tgtEl>
                                        <p:attrNameLst>
                                          <p:attrName>style.visibility</p:attrName>
                                        </p:attrNameLst>
                                      </p:cBhvr>
                                      <p:to>
                                        <p:strVal val="visible"/>
                                      </p:to>
                                    </p:set>
                                    <p:anim calcmode="lin" valueType="num">
                                      <p:cBhvr additive="base">
                                        <p:cTn id="22" dur="1000"/>
                                        <p:tgtEl>
                                          <p:spTgt spid="1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7" name="Google Shape;157;p9"/>
          <p:cNvGrpSpPr/>
          <p:nvPr/>
        </p:nvGrpSpPr>
        <p:grpSpPr>
          <a:xfrm>
            <a:off x="2730400" y="3870416"/>
            <a:ext cx="3612900" cy="747355"/>
            <a:chOff x="787100" y="1315850"/>
            <a:chExt cx="3612900" cy="948300"/>
          </a:xfrm>
        </p:grpSpPr>
        <p:sp>
          <p:nvSpPr>
            <p:cNvPr id="158" name="Google Shape;158;p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9"/>
            <p:cNvSpPr txBox="1"/>
            <p:nvPr/>
          </p:nvSpPr>
          <p:spPr>
            <a:xfrm>
              <a:off x="908175" y="1584947"/>
              <a:ext cx="3368400" cy="42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To make something better or improve it.</a:t>
              </a:r>
              <a:endParaRPr sz="1000" b="0" i="0" u="none" strike="noStrike" cap="none">
                <a:solidFill>
                  <a:schemeClr val="dk1"/>
                </a:solidFill>
                <a:latin typeface="Raleway"/>
                <a:ea typeface="Raleway"/>
                <a:cs typeface="Raleway"/>
                <a:sym typeface="Raleway"/>
              </a:endParaRPr>
            </a:p>
          </p:txBody>
        </p:sp>
      </p:grpSp>
      <p:grpSp>
        <p:nvGrpSpPr>
          <p:cNvPr id="161" name="Google Shape;161;p9"/>
          <p:cNvGrpSpPr/>
          <p:nvPr/>
        </p:nvGrpSpPr>
        <p:grpSpPr>
          <a:xfrm>
            <a:off x="2800700" y="3811565"/>
            <a:ext cx="3612900" cy="747355"/>
            <a:chOff x="857400" y="1241175"/>
            <a:chExt cx="3612900" cy="948300"/>
          </a:xfrm>
        </p:grpSpPr>
        <p:sp>
          <p:nvSpPr>
            <p:cNvPr id="162" name="Google Shape;162;p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ENHANCE</a:t>
              </a:r>
              <a:endParaRPr sz="3600" b="1" i="0" u="none" strike="noStrike" cap="none">
                <a:solidFill>
                  <a:schemeClr val="dk1"/>
                </a:solidFill>
                <a:latin typeface="Oswald"/>
                <a:ea typeface="Oswald"/>
                <a:cs typeface="Oswald"/>
                <a:sym typeface="Oswald"/>
              </a:endParaRPr>
            </a:p>
          </p:txBody>
        </p:sp>
      </p:grpSp>
      <p:grpSp>
        <p:nvGrpSpPr>
          <p:cNvPr id="164" name="Google Shape;164;p9"/>
          <p:cNvGrpSpPr/>
          <p:nvPr/>
        </p:nvGrpSpPr>
        <p:grpSpPr>
          <a:xfrm>
            <a:off x="798400" y="1049652"/>
            <a:ext cx="3612900" cy="747355"/>
            <a:chOff x="787100" y="1315850"/>
            <a:chExt cx="3612900" cy="948300"/>
          </a:xfrm>
        </p:grpSpPr>
        <p:sp>
          <p:nvSpPr>
            <p:cNvPr id="165" name="Google Shape;165;p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9"/>
            <p:cNvSpPr txBox="1"/>
            <p:nvPr/>
          </p:nvSpPr>
          <p:spPr>
            <a:xfrm>
              <a:off x="908188" y="1472604"/>
              <a:ext cx="3368400" cy="65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Extra ingredients added to food or products to improve their taste, appearance, or shelf life.</a:t>
              </a:r>
              <a:endParaRPr sz="1000" b="0" i="0" u="none" strike="noStrike" cap="none">
                <a:solidFill>
                  <a:schemeClr val="dk1"/>
                </a:solidFill>
                <a:latin typeface="Raleway"/>
                <a:ea typeface="Raleway"/>
                <a:cs typeface="Raleway"/>
                <a:sym typeface="Raleway"/>
              </a:endParaRPr>
            </a:p>
          </p:txBody>
        </p:sp>
      </p:grpSp>
      <p:grpSp>
        <p:nvGrpSpPr>
          <p:cNvPr id="168" name="Google Shape;168;p9"/>
          <p:cNvGrpSpPr/>
          <p:nvPr/>
        </p:nvGrpSpPr>
        <p:grpSpPr>
          <a:xfrm>
            <a:off x="798400" y="1989909"/>
            <a:ext cx="3612900" cy="747355"/>
            <a:chOff x="787100" y="1315850"/>
            <a:chExt cx="3612900" cy="948300"/>
          </a:xfrm>
        </p:grpSpPr>
        <p:sp>
          <p:nvSpPr>
            <p:cNvPr id="169" name="Google Shape;169;p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9"/>
            <p:cNvSpPr txBox="1"/>
            <p:nvPr/>
          </p:nvSpPr>
          <p:spPr>
            <a:xfrm>
              <a:off x="908175" y="1462854"/>
              <a:ext cx="3368400" cy="65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good thing or advantage that helps someone or something.</a:t>
              </a:r>
              <a:endParaRPr sz="1000" b="0" i="0" u="none" strike="noStrike" cap="none">
                <a:solidFill>
                  <a:schemeClr val="dk1"/>
                </a:solidFill>
                <a:latin typeface="Raleway"/>
                <a:ea typeface="Raleway"/>
                <a:cs typeface="Raleway"/>
                <a:sym typeface="Raleway"/>
              </a:endParaRPr>
            </a:p>
          </p:txBody>
        </p:sp>
      </p:grpSp>
      <p:grpSp>
        <p:nvGrpSpPr>
          <p:cNvPr id="172" name="Google Shape;172;p9"/>
          <p:cNvGrpSpPr/>
          <p:nvPr/>
        </p:nvGrpSpPr>
        <p:grpSpPr>
          <a:xfrm>
            <a:off x="798400" y="2930166"/>
            <a:ext cx="3612900" cy="747355"/>
            <a:chOff x="787100" y="1315850"/>
            <a:chExt cx="3612900" cy="948300"/>
          </a:xfrm>
        </p:grpSpPr>
        <p:sp>
          <p:nvSpPr>
            <p:cNvPr id="173" name="Google Shape;173;p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9"/>
            <p:cNvSpPr txBox="1"/>
            <p:nvPr/>
          </p:nvSpPr>
          <p:spPr>
            <a:xfrm>
              <a:off x="908175" y="1472588"/>
              <a:ext cx="3368400" cy="65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 The result or effect of something that has happened, often because of a choice or action.</a:t>
              </a:r>
              <a:endParaRPr sz="1000" b="0" i="0" u="none" strike="noStrike" cap="none">
                <a:solidFill>
                  <a:schemeClr val="dk1"/>
                </a:solidFill>
                <a:latin typeface="Raleway"/>
                <a:ea typeface="Raleway"/>
                <a:cs typeface="Raleway"/>
                <a:sym typeface="Raleway"/>
              </a:endParaRPr>
            </a:p>
          </p:txBody>
        </p:sp>
      </p:grpSp>
      <p:grpSp>
        <p:nvGrpSpPr>
          <p:cNvPr id="176" name="Google Shape;176;p9"/>
          <p:cNvGrpSpPr/>
          <p:nvPr/>
        </p:nvGrpSpPr>
        <p:grpSpPr>
          <a:xfrm>
            <a:off x="4662425" y="1049652"/>
            <a:ext cx="3612900" cy="747355"/>
            <a:chOff x="787100" y="1315850"/>
            <a:chExt cx="3612900" cy="948300"/>
          </a:xfrm>
        </p:grpSpPr>
        <p:sp>
          <p:nvSpPr>
            <p:cNvPr id="177" name="Google Shape;177;p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9"/>
            <p:cNvSpPr txBox="1"/>
            <p:nvPr/>
          </p:nvSpPr>
          <p:spPr>
            <a:xfrm>
              <a:off x="908175" y="1472604"/>
              <a:ext cx="3368400" cy="65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Things that can cause an allergic reaction in some people, like certain foods, pollen, or dust.</a:t>
              </a:r>
              <a:endParaRPr sz="1000" b="0" i="0" u="none" strike="noStrike" cap="none">
                <a:solidFill>
                  <a:schemeClr val="dk1"/>
                </a:solidFill>
                <a:latin typeface="Raleway"/>
                <a:ea typeface="Raleway"/>
                <a:cs typeface="Raleway"/>
                <a:sym typeface="Raleway"/>
              </a:endParaRPr>
            </a:p>
          </p:txBody>
        </p:sp>
      </p:grpSp>
      <p:grpSp>
        <p:nvGrpSpPr>
          <p:cNvPr id="180" name="Google Shape;180;p9"/>
          <p:cNvGrpSpPr/>
          <p:nvPr/>
        </p:nvGrpSpPr>
        <p:grpSpPr>
          <a:xfrm>
            <a:off x="4662425" y="1989909"/>
            <a:ext cx="3612900" cy="747355"/>
            <a:chOff x="787100" y="1315850"/>
            <a:chExt cx="3612900" cy="948300"/>
          </a:xfrm>
        </p:grpSpPr>
        <p:sp>
          <p:nvSpPr>
            <p:cNvPr id="181" name="Google Shape;181;p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9"/>
            <p:cNvSpPr txBox="1"/>
            <p:nvPr/>
          </p:nvSpPr>
          <p:spPr>
            <a:xfrm>
              <a:off x="908175" y="1575193"/>
              <a:ext cx="3368400" cy="429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 To work together with others to do something.</a:t>
              </a:r>
              <a:endParaRPr sz="1000" b="0" i="0" u="none" strike="noStrike" cap="none">
                <a:solidFill>
                  <a:schemeClr val="dk1"/>
                </a:solidFill>
                <a:latin typeface="Raleway"/>
                <a:ea typeface="Raleway"/>
                <a:cs typeface="Raleway"/>
                <a:sym typeface="Raleway"/>
              </a:endParaRPr>
            </a:p>
          </p:txBody>
        </p:sp>
      </p:grpSp>
      <p:grpSp>
        <p:nvGrpSpPr>
          <p:cNvPr id="184" name="Google Shape;184;p9"/>
          <p:cNvGrpSpPr/>
          <p:nvPr/>
        </p:nvGrpSpPr>
        <p:grpSpPr>
          <a:xfrm>
            <a:off x="4662425" y="2930166"/>
            <a:ext cx="3612900" cy="747355"/>
            <a:chOff x="787100" y="1315850"/>
            <a:chExt cx="3612900" cy="948300"/>
          </a:xfrm>
        </p:grpSpPr>
        <p:sp>
          <p:nvSpPr>
            <p:cNvPr id="185" name="Google Shape;185;p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9"/>
            <p:cNvSpPr txBox="1"/>
            <p:nvPr/>
          </p:nvSpPr>
          <p:spPr>
            <a:xfrm>
              <a:off x="908175" y="1472588"/>
              <a:ext cx="3368400" cy="654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limit or rule that stops someone from doing something or makes it harder to do something.</a:t>
              </a:r>
              <a:endParaRPr sz="1000" b="0" i="0" u="none" strike="noStrike" cap="none">
                <a:solidFill>
                  <a:schemeClr val="dk1"/>
                </a:solidFill>
                <a:latin typeface="Raleway"/>
                <a:ea typeface="Raleway"/>
                <a:cs typeface="Raleway"/>
                <a:sym typeface="Raleway"/>
              </a:endParaRPr>
            </a:p>
          </p:txBody>
        </p:sp>
      </p:grpSp>
      <p:grpSp>
        <p:nvGrpSpPr>
          <p:cNvPr id="188" name="Google Shape;188;p9"/>
          <p:cNvGrpSpPr/>
          <p:nvPr/>
        </p:nvGrpSpPr>
        <p:grpSpPr>
          <a:xfrm>
            <a:off x="868700" y="990600"/>
            <a:ext cx="3612900" cy="747355"/>
            <a:chOff x="857400" y="1241175"/>
            <a:chExt cx="3612900" cy="948300"/>
          </a:xfrm>
        </p:grpSpPr>
        <p:sp>
          <p:nvSpPr>
            <p:cNvPr id="189" name="Google Shape;189;p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ADDITIVES</a:t>
              </a:r>
              <a:endParaRPr sz="3600" b="1" i="0" u="none" strike="noStrike" cap="none">
                <a:solidFill>
                  <a:schemeClr val="dk1"/>
                </a:solidFill>
                <a:latin typeface="Oswald"/>
                <a:ea typeface="Oswald"/>
                <a:cs typeface="Oswald"/>
                <a:sym typeface="Oswald"/>
              </a:endParaRPr>
            </a:p>
          </p:txBody>
        </p:sp>
      </p:grpSp>
      <p:grpSp>
        <p:nvGrpSpPr>
          <p:cNvPr id="191" name="Google Shape;191;p9"/>
          <p:cNvGrpSpPr/>
          <p:nvPr/>
        </p:nvGrpSpPr>
        <p:grpSpPr>
          <a:xfrm>
            <a:off x="868700" y="1960483"/>
            <a:ext cx="3612900" cy="747355"/>
            <a:chOff x="857400" y="1241175"/>
            <a:chExt cx="3612900" cy="948300"/>
          </a:xfrm>
        </p:grpSpPr>
        <p:sp>
          <p:nvSpPr>
            <p:cNvPr id="192" name="Google Shape;192;p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BENEFIT</a:t>
              </a:r>
              <a:endParaRPr sz="3600" b="1" i="0" u="none" strike="noStrike" cap="none">
                <a:solidFill>
                  <a:schemeClr val="dk1"/>
                </a:solidFill>
                <a:latin typeface="Oswald"/>
                <a:ea typeface="Oswald"/>
                <a:cs typeface="Oswald"/>
                <a:sym typeface="Oswald"/>
              </a:endParaRPr>
            </a:p>
          </p:txBody>
        </p:sp>
      </p:grpSp>
      <p:grpSp>
        <p:nvGrpSpPr>
          <p:cNvPr id="194" name="Google Shape;194;p9"/>
          <p:cNvGrpSpPr/>
          <p:nvPr/>
        </p:nvGrpSpPr>
        <p:grpSpPr>
          <a:xfrm>
            <a:off x="868700" y="2871315"/>
            <a:ext cx="3612900" cy="747355"/>
            <a:chOff x="857400" y="1241175"/>
            <a:chExt cx="3612900" cy="948300"/>
          </a:xfrm>
        </p:grpSpPr>
        <p:sp>
          <p:nvSpPr>
            <p:cNvPr id="195" name="Google Shape;195;p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CONSEQUENCE</a:t>
              </a:r>
              <a:endParaRPr sz="3600" b="1" i="0" u="none" strike="noStrike" cap="none">
                <a:solidFill>
                  <a:schemeClr val="dk1"/>
                </a:solidFill>
                <a:latin typeface="Oswald"/>
                <a:ea typeface="Oswald"/>
                <a:cs typeface="Oswald"/>
                <a:sym typeface="Oswald"/>
              </a:endParaRPr>
            </a:p>
          </p:txBody>
        </p:sp>
      </p:grpSp>
      <p:grpSp>
        <p:nvGrpSpPr>
          <p:cNvPr id="197" name="Google Shape;197;p9"/>
          <p:cNvGrpSpPr/>
          <p:nvPr/>
        </p:nvGrpSpPr>
        <p:grpSpPr>
          <a:xfrm>
            <a:off x="4732725" y="975888"/>
            <a:ext cx="3612900" cy="747355"/>
            <a:chOff x="857400" y="1241175"/>
            <a:chExt cx="3612900" cy="948300"/>
          </a:xfrm>
        </p:grpSpPr>
        <p:sp>
          <p:nvSpPr>
            <p:cNvPr id="198" name="Google Shape;198;p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ALLERGENS</a:t>
              </a:r>
              <a:endParaRPr sz="3600" b="1" i="0" u="none" strike="noStrike" cap="none">
                <a:solidFill>
                  <a:schemeClr val="dk1"/>
                </a:solidFill>
                <a:latin typeface="Oswald"/>
                <a:ea typeface="Oswald"/>
                <a:cs typeface="Oswald"/>
                <a:sym typeface="Oswald"/>
              </a:endParaRPr>
            </a:p>
          </p:txBody>
        </p:sp>
      </p:grpSp>
      <p:grpSp>
        <p:nvGrpSpPr>
          <p:cNvPr id="200" name="Google Shape;200;p9"/>
          <p:cNvGrpSpPr/>
          <p:nvPr/>
        </p:nvGrpSpPr>
        <p:grpSpPr>
          <a:xfrm>
            <a:off x="4732725" y="1931058"/>
            <a:ext cx="3612900" cy="747355"/>
            <a:chOff x="857400" y="1241175"/>
            <a:chExt cx="3612900" cy="948300"/>
          </a:xfrm>
        </p:grpSpPr>
        <p:sp>
          <p:nvSpPr>
            <p:cNvPr id="201" name="Google Shape;201;p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COLLABORATE</a:t>
              </a:r>
              <a:endParaRPr sz="3600" b="1" i="0" u="none" strike="noStrike" cap="none">
                <a:solidFill>
                  <a:schemeClr val="dk1"/>
                </a:solidFill>
                <a:latin typeface="Oswald"/>
                <a:ea typeface="Oswald"/>
                <a:cs typeface="Oswald"/>
                <a:sym typeface="Oswald"/>
              </a:endParaRPr>
            </a:p>
          </p:txBody>
        </p:sp>
      </p:grpSp>
      <p:grpSp>
        <p:nvGrpSpPr>
          <p:cNvPr id="203" name="Google Shape;203;p9"/>
          <p:cNvGrpSpPr/>
          <p:nvPr/>
        </p:nvGrpSpPr>
        <p:grpSpPr>
          <a:xfrm>
            <a:off x="4732725" y="2871315"/>
            <a:ext cx="3612900" cy="747355"/>
            <a:chOff x="857400" y="1241175"/>
            <a:chExt cx="3612900" cy="948300"/>
          </a:xfrm>
        </p:grpSpPr>
        <p:sp>
          <p:nvSpPr>
            <p:cNvPr id="204" name="Google Shape;204;p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CONSTRAINT</a:t>
              </a:r>
              <a:endParaRPr sz="3600" b="1" i="0" u="none" strike="noStrike" cap="none">
                <a:solidFill>
                  <a:schemeClr val="dk1"/>
                </a:solidFill>
                <a:latin typeface="Oswald"/>
                <a:ea typeface="Oswald"/>
                <a:cs typeface="Oswald"/>
                <a:sym typeface="Oswald"/>
              </a:endParaRPr>
            </a:p>
          </p:txBody>
        </p:sp>
      </p:grpSp>
      <p:sp>
        <p:nvSpPr>
          <p:cNvPr id="206" name="Google Shape;206;p9"/>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8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9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9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0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0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11" name="Google Shape;211;p10"/>
          <p:cNvGrpSpPr/>
          <p:nvPr/>
        </p:nvGrpSpPr>
        <p:grpSpPr>
          <a:xfrm>
            <a:off x="798388" y="1065450"/>
            <a:ext cx="3612900" cy="948300"/>
            <a:chOff x="787100" y="1315850"/>
            <a:chExt cx="3612900" cy="948300"/>
          </a:xfrm>
        </p:grpSpPr>
        <p:sp>
          <p:nvSpPr>
            <p:cNvPr id="212" name="Google Shape;212;p10"/>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0"/>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0"/>
            <p:cNvSpPr txBox="1"/>
            <p:nvPr/>
          </p:nvSpPr>
          <p:spPr>
            <a:xfrm>
              <a:off x="908188" y="1364888"/>
              <a:ext cx="3368400" cy="86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strong, stretchy, connective tissue in your body that covers and holds muscles, bones, and organs in place. It allows different parts of your body to move smoothly.</a:t>
              </a:r>
              <a:endParaRPr sz="1000" b="0" i="0" u="none" strike="noStrike" cap="none">
                <a:solidFill>
                  <a:schemeClr val="dk1"/>
                </a:solidFill>
                <a:latin typeface="Raleway"/>
                <a:ea typeface="Raleway"/>
                <a:cs typeface="Raleway"/>
                <a:sym typeface="Raleway"/>
              </a:endParaRPr>
            </a:p>
          </p:txBody>
        </p:sp>
      </p:grpSp>
      <p:grpSp>
        <p:nvGrpSpPr>
          <p:cNvPr id="215" name="Google Shape;215;p10"/>
          <p:cNvGrpSpPr/>
          <p:nvPr/>
        </p:nvGrpSpPr>
        <p:grpSpPr>
          <a:xfrm>
            <a:off x="798388" y="2258525"/>
            <a:ext cx="3612900" cy="948300"/>
            <a:chOff x="787100" y="1315850"/>
            <a:chExt cx="3612900" cy="948300"/>
          </a:xfrm>
        </p:grpSpPr>
        <p:sp>
          <p:nvSpPr>
            <p:cNvPr id="216" name="Google Shape;216;p10"/>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0"/>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0"/>
            <p:cNvSpPr txBox="1"/>
            <p:nvPr/>
          </p:nvSpPr>
          <p:spPr>
            <a:xfrm>
              <a:off x="908175" y="1630400"/>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ability to move easily from one place to another.</a:t>
              </a:r>
              <a:endParaRPr sz="1000" b="0" i="0" u="none" strike="noStrike" cap="none">
                <a:solidFill>
                  <a:schemeClr val="dk1"/>
                </a:solidFill>
                <a:latin typeface="Raleway"/>
                <a:ea typeface="Raleway"/>
                <a:cs typeface="Raleway"/>
                <a:sym typeface="Raleway"/>
              </a:endParaRPr>
            </a:p>
          </p:txBody>
        </p:sp>
      </p:grpSp>
      <p:grpSp>
        <p:nvGrpSpPr>
          <p:cNvPr id="219" name="Google Shape;219;p10"/>
          <p:cNvGrpSpPr/>
          <p:nvPr/>
        </p:nvGrpSpPr>
        <p:grpSpPr>
          <a:xfrm>
            <a:off x="798388" y="3451600"/>
            <a:ext cx="3612900" cy="948300"/>
            <a:chOff x="787100" y="1315850"/>
            <a:chExt cx="3612900" cy="948300"/>
          </a:xfrm>
        </p:grpSpPr>
        <p:sp>
          <p:nvSpPr>
            <p:cNvPr id="220" name="Google Shape;220;p10"/>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0"/>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10"/>
            <p:cNvSpPr txBox="1"/>
            <p:nvPr/>
          </p:nvSpPr>
          <p:spPr>
            <a:xfrm>
              <a:off x="908175" y="1630400"/>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How you sit or stand. </a:t>
              </a:r>
              <a:endParaRPr sz="1000" b="0" i="0" u="none" strike="noStrike" cap="none">
                <a:solidFill>
                  <a:schemeClr val="dk1"/>
                </a:solidFill>
                <a:latin typeface="Raleway"/>
                <a:ea typeface="Raleway"/>
                <a:cs typeface="Raleway"/>
                <a:sym typeface="Raleway"/>
              </a:endParaRPr>
            </a:p>
          </p:txBody>
        </p:sp>
      </p:grpSp>
      <p:grpSp>
        <p:nvGrpSpPr>
          <p:cNvPr id="223" name="Google Shape;223;p10"/>
          <p:cNvGrpSpPr/>
          <p:nvPr/>
        </p:nvGrpSpPr>
        <p:grpSpPr>
          <a:xfrm>
            <a:off x="4662413" y="1065450"/>
            <a:ext cx="3612900" cy="948300"/>
            <a:chOff x="787100" y="1315850"/>
            <a:chExt cx="3612900" cy="948300"/>
          </a:xfrm>
        </p:grpSpPr>
        <p:sp>
          <p:nvSpPr>
            <p:cNvPr id="224" name="Google Shape;224;p10"/>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0"/>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0"/>
            <p:cNvSpPr txBox="1"/>
            <p:nvPr/>
          </p:nvSpPr>
          <p:spPr>
            <a:xfrm>
              <a:off x="908175" y="154190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ability to change or bend easily, or being able to adapt to different situations.</a:t>
              </a:r>
              <a:endParaRPr sz="1000" b="0" i="0" u="none" strike="noStrike" cap="none">
                <a:solidFill>
                  <a:schemeClr val="dk1"/>
                </a:solidFill>
                <a:latin typeface="Raleway"/>
                <a:ea typeface="Raleway"/>
                <a:cs typeface="Raleway"/>
                <a:sym typeface="Raleway"/>
              </a:endParaRPr>
            </a:p>
          </p:txBody>
        </p:sp>
      </p:grpSp>
      <p:grpSp>
        <p:nvGrpSpPr>
          <p:cNvPr id="227" name="Google Shape;227;p10"/>
          <p:cNvGrpSpPr/>
          <p:nvPr/>
        </p:nvGrpSpPr>
        <p:grpSpPr>
          <a:xfrm>
            <a:off x="4662413" y="2258525"/>
            <a:ext cx="3612900" cy="948300"/>
            <a:chOff x="787100" y="1315850"/>
            <a:chExt cx="3612900" cy="948300"/>
          </a:xfrm>
        </p:grpSpPr>
        <p:sp>
          <p:nvSpPr>
            <p:cNvPr id="228" name="Google Shape;228;p10"/>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0"/>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0"/>
            <p:cNvSpPr txBox="1"/>
            <p:nvPr/>
          </p:nvSpPr>
          <p:spPr>
            <a:xfrm>
              <a:off x="908175" y="146825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way food helps your body grow strong and healthy. Different kinds of food help our body in different ways.</a:t>
              </a:r>
              <a:endParaRPr sz="1000" b="0" i="0" u="none" strike="noStrike" cap="none">
                <a:solidFill>
                  <a:schemeClr val="dk1"/>
                </a:solidFill>
                <a:latin typeface="Raleway"/>
                <a:ea typeface="Raleway"/>
                <a:cs typeface="Raleway"/>
                <a:sym typeface="Raleway"/>
              </a:endParaRPr>
            </a:p>
          </p:txBody>
        </p:sp>
      </p:grpSp>
      <p:grpSp>
        <p:nvGrpSpPr>
          <p:cNvPr id="231" name="Google Shape;231;p10"/>
          <p:cNvGrpSpPr/>
          <p:nvPr/>
        </p:nvGrpSpPr>
        <p:grpSpPr>
          <a:xfrm>
            <a:off x="4662413" y="3451600"/>
            <a:ext cx="3612900" cy="948300"/>
            <a:chOff x="787100" y="1315850"/>
            <a:chExt cx="3612900" cy="948300"/>
          </a:xfrm>
        </p:grpSpPr>
        <p:sp>
          <p:nvSpPr>
            <p:cNvPr id="232" name="Google Shape;232;p10"/>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0"/>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10"/>
            <p:cNvSpPr txBox="1"/>
            <p:nvPr/>
          </p:nvSpPr>
          <p:spPr>
            <a:xfrm>
              <a:off x="908175" y="145340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Something that can be used or done in a way that doesn't harm the environment and can continue for a long time without running out or causing damage.</a:t>
              </a:r>
              <a:endParaRPr sz="1000" b="0" i="0" u="none" strike="noStrike" cap="none">
                <a:solidFill>
                  <a:schemeClr val="dk1"/>
                </a:solidFill>
                <a:latin typeface="Raleway"/>
                <a:ea typeface="Raleway"/>
                <a:cs typeface="Raleway"/>
                <a:sym typeface="Raleway"/>
              </a:endParaRPr>
            </a:p>
          </p:txBody>
        </p:sp>
      </p:grpSp>
      <p:grpSp>
        <p:nvGrpSpPr>
          <p:cNvPr id="235" name="Google Shape;235;p10"/>
          <p:cNvGrpSpPr/>
          <p:nvPr/>
        </p:nvGrpSpPr>
        <p:grpSpPr>
          <a:xfrm>
            <a:off x="868688" y="990775"/>
            <a:ext cx="3612900" cy="948300"/>
            <a:chOff x="857400" y="1241175"/>
            <a:chExt cx="3612900" cy="948300"/>
          </a:xfrm>
        </p:grpSpPr>
        <p:sp>
          <p:nvSpPr>
            <p:cNvPr id="236" name="Google Shape;236;p10"/>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0"/>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FASCIA</a:t>
              </a:r>
              <a:endParaRPr sz="3600" b="1" i="0" u="none" strike="noStrike" cap="none">
                <a:solidFill>
                  <a:schemeClr val="dk1"/>
                </a:solidFill>
                <a:latin typeface="Oswald"/>
                <a:ea typeface="Oswald"/>
                <a:cs typeface="Oswald"/>
                <a:sym typeface="Oswald"/>
              </a:endParaRPr>
            </a:p>
          </p:txBody>
        </p:sp>
      </p:grpSp>
      <p:grpSp>
        <p:nvGrpSpPr>
          <p:cNvPr id="238" name="Google Shape;238;p10"/>
          <p:cNvGrpSpPr/>
          <p:nvPr/>
        </p:nvGrpSpPr>
        <p:grpSpPr>
          <a:xfrm>
            <a:off x="868688" y="2183850"/>
            <a:ext cx="3612900" cy="948300"/>
            <a:chOff x="857400" y="1241175"/>
            <a:chExt cx="3612900" cy="948300"/>
          </a:xfrm>
        </p:grpSpPr>
        <p:sp>
          <p:nvSpPr>
            <p:cNvPr id="239" name="Google Shape;239;p10"/>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0"/>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MOBILITY</a:t>
              </a:r>
              <a:endParaRPr sz="3600" b="1" i="0" u="none" strike="noStrike" cap="none">
                <a:solidFill>
                  <a:schemeClr val="dk1"/>
                </a:solidFill>
                <a:latin typeface="Oswald"/>
                <a:ea typeface="Oswald"/>
                <a:cs typeface="Oswald"/>
                <a:sym typeface="Oswald"/>
              </a:endParaRPr>
            </a:p>
          </p:txBody>
        </p:sp>
      </p:grpSp>
      <p:grpSp>
        <p:nvGrpSpPr>
          <p:cNvPr id="241" name="Google Shape;241;p10"/>
          <p:cNvGrpSpPr/>
          <p:nvPr/>
        </p:nvGrpSpPr>
        <p:grpSpPr>
          <a:xfrm>
            <a:off x="868688" y="3376925"/>
            <a:ext cx="3612900" cy="948300"/>
            <a:chOff x="857400" y="1241175"/>
            <a:chExt cx="3612900" cy="948300"/>
          </a:xfrm>
        </p:grpSpPr>
        <p:sp>
          <p:nvSpPr>
            <p:cNvPr id="242" name="Google Shape;242;p10"/>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0"/>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POSTURE</a:t>
              </a:r>
              <a:endParaRPr sz="3600" b="1" i="0" u="none" strike="noStrike" cap="none">
                <a:solidFill>
                  <a:schemeClr val="dk1"/>
                </a:solidFill>
                <a:latin typeface="Oswald"/>
                <a:ea typeface="Oswald"/>
                <a:cs typeface="Oswald"/>
                <a:sym typeface="Oswald"/>
              </a:endParaRPr>
            </a:p>
          </p:txBody>
        </p:sp>
      </p:grpSp>
      <p:grpSp>
        <p:nvGrpSpPr>
          <p:cNvPr id="244" name="Google Shape;244;p10"/>
          <p:cNvGrpSpPr/>
          <p:nvPr/>
        </p:nvGrpSpPr>
        <p:grpSpPr>
          <a:xfrm>
            <a:off x="4732713" y="990775"/>
            <a:ext cx="3612900" cy="948300"/>
            <a:chOff x="857400" y="1241175"/>
            <a:chExt cx="3612900" cy="948300"/>
          </a:xfrm>
        </p:grpSpPr>
        <p:sp>
          <p:nvSpPr>
            <p:cNvPr id="245" name="Google Shape;245;p10"/>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0"/>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FLEXIBILITY</a:t>
              </a:r>
              <a:endParaRPr sz="3600" b="1" i="0" u="none" strike="noStrike" cap="none">
                <a:solidFill>
                  <a:schemeClr val="dk1"/>
                </a:solidFill>
                <a:latin typeface="Oswald"/>
                <a:ea typeface="Oswald"/>
                <a:cs typeface="Oswald"/>
                <a:sym typeface="Oswald"/>
              </a:endParaRPr>
            </a:p>
          </p:txBody>
        </p:sp>
      </p:grpSp>
      <p:grpSp>
        <p:nvGrpSpPr>
          <p:cNvPr id="247" name="Google Shape;247;p10"/>
          <p:cNvGrpSpPr/>
          <p:nvPr/>
        </p:nvGrpSpPr>
        <p:grpSpPr>
          <a:xfrm>
            <a:off x="4732713" y="2183850"/>
            <a:ext cx="3612900" cy="948300"/>
            <a:chOff x="857400" y="1241175"/>
            <a:chExt cx="3612900" cy="948300"/>
          </a:xfrm>
        </p:grpSpPr>
        <p:sp>
          <p:nvSpPr>
            <p:cNvPr id="248" name="Google Shape;248;p10"/>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10"/>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NUTRITION</a:t>
              </a:r>
              <a:endParaRPr sz="3600" b="1" i="0" u="none" strike="noStrike" cap="none">
                <a:solidFill>
                  <a:schemeClr val="dk1"/>
                </a:solidFill>
                <a:latin typeface="Oswald"/>
                <a:ea typeface="Oswald"/>
                <a:cs typeface="Oswald"/>
                <a:sym typeface="Oswald"/>
              </a:endParaRPr>
            </a:p>
          </p:txBody>
        </p:sp>
      </p:grpSp>
      <p:grpSp>
        <p:nvGrpSpPr>
          <p:cNvPr id="250" name="Google Shape;250;p10"/>
          <p:cNvGrpSpPr/>
          <p:nvPr/>
        </p:nvGrpSpPr>
        <p:grpSpPr>
          <a:xfrm>
            <a:off x="4732713" y="3376925"/>
            <a:ext cx="3612900" cy="948300"/>
            <a:chOff x="857400" y="1241175"/>
            <a:chExt cx="3612900" cy="948300"/>
          </a:xfrm>
        </p:grpSpPr>
        <p:sp>
          <p:nvSpPr>
            <p:cNvPr id="251" name="Google Shape;251;p10"/>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0"/>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SUSTAINABLE</a:t>
              </a:r>
              <a:endParaRPr sz="3600" b="1" i="0" u="none" strike="noStrike" cap="none">
                <a:solidFill>
                  <a:schemeClr val="dk1"/>
                </a:solidFill>
                <a:latin typeface="Oswald"/>
                <a:ea typeface="Oswald"/>
                <a:cs typeface="Oswald"/>
                <a:sym typeface="Oswald"/>
              </a:endParaRPr>
            </a:p>
          </p:txBody>
        </p:sp>
      </p:grpSp>
      <p:sp>
        <p:nvSpPr>
          <p:cNvPr id="253" name="Google Shape;253;p10"/>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254" name="Google Shape;254;p10"/>
          <p:cNvSpPr txBox="1"/>
          <p:nvPr/>
        </p:nvSpPr>
        <p:spPr>
          <a:xfrm>
            <a:off x="1005750" y="4428775"/>
            <a:ext cx="71325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Can you think of any other words that might be important? </a:t>
            </a: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1"/>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Why do we need to play, move and eat healthy foods to help our body feel strong and happy?</a:t>
            </a:r>
            <a:endParaRPr sz="1100" b="1" i="0" u="none" strike="noStrike" cap="none">
              <a:solidFill>
                <a:srgbClr val="00ABFF"/>
              </a:solidFill>
              <a:latin typeface="Raleway"/>
              <a:ea typeface="Raleway"/>
              <a:cs typeface="Raleway"/>
              <a:sym typeface="Raleway"/>
            </a:endParaRPr>
          </a:p>
        </p:txBody>
      </p:sp>
      <p:sp>
        <p:nvSpPr>
          <p:cNvPr id="260" name="Google Shape;260;p11"/>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KWL</a:t>
            </a:r>
            <a:endParaRPr sz="2300" b="1" i="0" u="none" strike="noStrike" cap="none">
              <a:solidFill>
                <a:schemeClr val="dk1"/>
              </a:solidFill>
              <a:latin typeface="Oswald"/>
              <a:ea typeface="Oswald"/>
              <a:cs typeface="Oswald"/>
              <a:sym typeface="Oswald"/>
            </a:endParaRPr>
          </a:p>
        </p:txBody>
      </p:sp>
      <p:sp>
        <p:nvSpPr>
          <p:cNvPr id="261" name="Google Shape;261;p11"/>
          <p:cNvSpPr/>
          <p:nvPr/>
        </p:nvSpPr>
        <p:spPr>
          <a:xfrm>
            <a:off x="508825"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K</a:t>
            </a:r>
            <a:r>
              <a:rPr lang="en" sz="1000" b="0" i="0" u="none" strike="noStrike" cap="none">
                <a:solidFill>
                  <a:schemeClr val="dk1"/>
                </a:solidFill>
                <a:latin typeface="Raleway Medium"/>
                <a:ea typeface="Raleway Medium"/>
                <a:cs typeface="Raleway Medium"/>
                <a:sym typeface="Raleway Medium"/>
              </a:rPr>
              <a:t> - What I know</a:t>
            </a:r>
            <a:endParaRPr sz="1500" b="0" i="0" u="none" strike="noStrike" cap="none">
              <a:solidFill>
                <a:srgbClr val="000000"/>
              </a:solidFill>
              <a:latin typeface="Arial"/>
              <a:ea typeface="Arial"/>
              <a:cs typeface="Arial"/>
              <a:sym typeface="Arial"/>
            </a:endParaRPr>
          </a:p>
        </p:txBody>
      </p:sp>
      <p:sp>
        <p:nvSpPr>
          <p:cNvPr id="262" name="Google Shape;262;p11"/>
          <p:cNvSpPr/>
          <p:nvPr/>
        </p:nvSpPr>
        <p:spPr>
          <a:xfrm>
            <a:off x="3266168"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W</a:t>
            </a:r>
            <a:r>
              <a:rPr lang="en" sz="1000" b="0" i="0" u="none" strike="noStrike" cap="none">
                <a:solidFill>
                  <a:schemeClr val="dk1"/>
                </a:solidFill>
                <a:latin typeface="Raleway Medium"/>
                <a:ea typeface="Raleway Medium"/>
                <a:cs typeface="Raleway Medium"/>
                <a:sym typeface="Raleway Medium"/>
              </a:rPr>
              <a:t> - What I want to know</a:t>
            </a:r>
            <a:endParaRPr sz="1500" b="0" i="0" u="none" strike="noStrike" cap="none">
              <a:solidFill>
                <a:srgbClr val="000000"/>
              </a:solidFill>
              <a:latin typeface="Arial"/>
              <a:ea typeface="Arial"/>
              <a:cs typeface="Arial"/>
              <a:sym typeface="Arial"/>
            </a:endParaRPr>
          </a:p>
        </p:txBody>
      </p:sp>
      <p:sp>
        <p:nvSpPr>
          <p:cNvPr id="263" name="Google Shape;263;p11"/>
          <p:cNvSpPr/>
          <p:nvPr/>
        </p:nvSpPr>
        <p:spPr>
          <a:xfrm>
            <a:off x="6023511"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L</a:t>
            </a:r>
            <a:r>
              <a:rPr lang="en" sz="1000" b="0" i="0" u="none" strike="noStrike" cap="none">
                <a:solidFill>
                  <a:schemeClr val="dk1"/>
                </a:solidFill>
                <a:latin typeface="Raleway Medium"/>
                <a:ea typeface="Raleway Medium"/>
                <a:cs typeface="Raleway Medium"/>
                <a:sym typeface="Raleway Medium"/>
              </a:rPr>
              <a:t> - What I learnt</a:t>
            </a:r>
            <a:endParaRPr sz="1500" b="0" i="0" u="none" strike="noStrike" cap="none">
              <a:solidFill>
                <a:srgbClr val="000000"/>
              </a:solidFill>
              <a:latin typeface="Arial"/>
              <a:ea typeface="Arial"/>
              <a:cs typeface="Arial"/>
              <a:sym typeface="Arial"/>
            </a:endParaRPr>
          </a:p>
        </p:txBody>
      </p:sp>
      <p:sp>
        <p:nvSpPr>
          <p:cNvPr id="264" name="Google Shape;264;p11"/>
          <p:cNvSpPr/>
          <p:nvPr/>
        </p:nvSpPr>
        <p:spPr>
          <a:xfrm>
            <a:off x="3266168"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265" name="Google Shape;265;p11"/>
          <p:cNvSpPr/>
          <p:nvPr/>
        </p:nvSpPr>
        <p:spPr>
          <a:xfrm>
            <a:off x="508825"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266" name="Google Shape;266;p11"/>
          <p:cNvSpPr/>
          <p:nvPr/>
        </p:nvSpPr>
        <p:spPr>
          <a:xfrm>
            <a:off x="6023511"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pic>
        <p:nvPicPr>
          <p:cNvPr id="267" name="Google Shape;267;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7644" y="675500"/>
            <a:ext cx="367200" cy="367200"/>
          </a:xfrm>
          <a:prstGeom prst="rect">
            <a:avLst/>
          </a:prstGeom>
          <a:noFill/>
          <a:ln>
            <a:noFill/>
          </a:ln>
        </p:spPr>
      </p:pic>
      <p:pic>
        <p:nvPicPr>
          <p:cNvPr id="268" name="Google Shape;268;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29169" y="3121125"/>
            <a:ext cx="1853625" cy="20223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2" title="AFL Healthy_Kicks_Worksheets [5-6]5.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05493" y="834006"/>
            <a:ext cx="3453358" cy="2441628"/>
          </a:xfrm>
          <a:prstGeom prst="rect">
            <a:avLst/>
          </a:prstGeom>
          <a:noFill/>
          <a:ln>
            <a:noFill/>
          </a:ln>
          <a:effectLst>
            <a:outerShdw blurRad="57150" dist="19050" dir="5400000" algn="bl" rotWithShape="0">
              <a:srgbClr val="000000">
                <a:alpha val="49803"/>
              </a:srgbClr>
            </a:outerShdw>
          </a:effectLst>
        </p:spPr>
      </p:pic>
      <p:pic>
        <p:nvPicPr>
          <p:cNvPr id="274" name="Google Shape;274;p12" title="AFL Healthy_Kicks_Worksheets [5-6]3.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5987" y="1069450"/>
            <a:ext cx="4247240" cy="3002928"/>
          </a:xfrm>
          <a:prstGeom prst="rect">
            <a:avLst/>
          </a:prstGeom>
          <a:noFill/>
          <a:ln>
            <a:noFill/>
          </a:ln>
          <a:effectLst>
            <a:outerShdw blurRad="57150" dist="19050" dir="5400000" algn="bl" rotWithShape="0">
              <a:srgbClr val="000000">
                <a:alpha val="49803"/>
              </a:srgbClr>
            </a:outerShdw>
          </a:effectLst>
        </p:spPr>
      </p:pic>
      <p:pic>
        <p:nvPicPr>
          <p:cNvPr id="275" name="Google Shape;275;p12" title="AFL Healthy_Kicks_Worksheets [5-6]4.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11600" y="2197145"/>
            <a:ext cx="3453358" cy="2441628"/>
          </a:xfrm>
          <a:prstGeom prst="rect">
            <a:avLst/>
          </a:prstGeom>
          <a:noFill/>
          <a:ln>
            <a:noFill/>
          </a:ln>
          <a:effectLst>
            <a:outerShdw blurRad="57150" dist="19050" dir="5400000" algn="bl" rotWithShape="0">
              <a:srgbClr val="000000">
                <a:alpha val="49803"/>
              </a:srgbClr>
            </a:outerShdw>
          </a:effectLst>
        </p:spPr>
      </p:pic>
      <p:pic>
        <p:nvPicPr>
          <p:cNvPr id="276" name="Google Shape;276;p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87675" y="3757350"/>
            <a:ext cx="996774" cy="945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3" descr="A group of kids stretching on mat&#10;&#10;AI-generated content may be incorrect."/>
          <p:cNvPicPr preferRelativeResize="0"/>
          <p:nvPr/>
        </p:nvPicPr>
        <p:blipFill rotWithShape="1">
          <a:blip r:embed="rId3">
            <a:alphaModFix/>
          </a:blip>
          <a:srcRect/>
          <a:stretch/>
        </p:blipFill>
        <p:spPr>
          <a:xfrm>
            <a:off x="4907428" y="263309"/>
            <a:ext cx="4044844" cy="4612764"/>
          </a:xfrm>
          <a:prstGeom prst="rect">
            <a:avLst/>
          </a:prstGeom>
          <a:noFill/>
          <a:ln>
            <a:noFill/>
          </a:ln>
        </p:spPr>
      </p:pic>
      <p:sp>
        <p:nvSpPr>
          <p:cNvPr id="282" name="Google Shape;282;p1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LET’S KEEP IT MOBILE</a:t>
            </a:r>
            <a:endParaRPr sz="2300" b="1" i="0" u="none" strike="noStrike" cap="none">
              <a:solidFill>
                <a:schemeClr val="dk1"/>
              </a:solidFill>
              <a:latin typeface="Oswald"/>
              <a:ea typeface="Oswald"/>
              <a:cs typeface="Oswald"/>
              <a:sym typeface="Oswald"/>
            </a:endParaRPr>
          </a:p>
        </p:txBody>
      </p:sp>
      <p:pic>
        <p:nvPicPr>
          <p:cNvPr id="283" name="Google Shape;283;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284" name="Google Shape;284;p13"/>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What is mobility training?</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285" name="Google Shape;285;p13"/>
          <p:cNvSpPr txBox="1"/>
          <p:nvPr/>
        </p:nvSpPr>
        <p:spPr>
          <a:xfrm>
            <a:off x="420400" y="1385075"/>
            <a:ext cx="4151700" cy="3696600"/>
          </a:xfrm>
          <a:prstGeom prst="rect">
            <a:avLst/>
          </a:prstGeom>
          <a:noFill/>
          <a:ln>
            <a:noFill/>
          </a:ln>
        </p:spPr>
        <p:txBody>
          <a:bodyPr spcFirstLastPara="1" wrap="square" lIns="91425" tIns="91425" rIns="91425" bIns="91425" anchor="t" anchorCtr="0">
            <a:spAutoFit/>
          </a:bodyPr>
          <a:lstStyle/>
          <a:p>
            <a:pPr marL="22860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Mobility training focuses on moving your body in different ways to improve how your muscles and joints work together.</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Mobility training often focuses on specific areas of the body like the hips, shoulders, or spine.</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1" i="0" u="none" strike="noStrike" cap="none">
                <a:solidFill>
                  <a:srgbClr val="00ABFF"/>
                </a:solidFill>
                <a:latin typeface="Raleway"/>
                <a:ea typeface="Raleway"/>
                <a:cs typeface="Raleway"/>
                <a:sym typeface="Raleway"/>
              </a:rPr>
              <a:t>It can include:</a:t>
            </a:r>
            <a:endParaRPr sz="1000" b="1" i="0" u="none" strike="noStrike" cap="none">
              <a:solidFill>
                <a:srgbClr val="00ABFF"/>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1" i="0" u="none" strike="noStrike" cap="none">
                <a:solidFill>
                  <a:schemeClr val="dk1"/>
                </a:solidFill>
                <a:latin typeface="Raleway"/>
                <a:ea typeface="Raleway"/>
                <a:cs typeface="Raleway"/>
                <a:sym typeface="Raleway"/>
              </a:rPr>
              <a:t>Stretching:</a:t>
            </a:r>
            <a:r>
              <a:rPr lang="en" sz="1000" b="0" i="0" u="none" strike="noStrike" cap="none">
                <a:solidFill>
                  <a:schemeClr val="dk1"/>
                </a:solidFill>
                <a:latin typeface="Raleway"/>
                <a:ea typeface="Raleway"/>
                <a:cs typeface="Raleway"/>
                <a:sym typeface="Raleway"/>
              </a:rPr>
              <a:t> to warm up the body before exercise and improve flexibility.</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1" i="0" u="none" strike="noStrike" cap="none">
                <a:solidFill>
                  <a:schemeClr val="dk1"/>
                </a:solidFill>
                <a:latin typeface="Raleway"/>
                <a:ea typeface="Raleway"/>
                <a:cs typeface="Raleway"/>
                <a:sym typeface="Raleway"/>
              </a:rPr>
              <a:t>Joint rotations:</a:t>
            </a:r>
            <a:r>
              <a:rPr lang="en" sz="1000" b="0" i="0" u="none" strike="noStrike" cap="none">
                <a:solidFill>
                  <a:schemeClr val="dk1"/>
                </a:solidFill>
                <a:latin typeface="Raleway"/>
                <a:ea typeface="Raleway"/>
                <a:cs typeface="Raleway"/>
                <a:sym typeface="Raleway"/>
              </a:rPr>
              <a:t> controlled rotations of joints to promote fluid movement and stability.</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1" i="0" u="none" strike="noStrike" cap="none">
                <a:solidFill>
                  <a:schemeClr val="dk1"/>
                </a:solidFill>
                <a:latin typeface="Raleway"/>
                <a:ea typeface="Raleway"/>
                <a:cs typeface="Raleway"/>
                <a:sym typeface="Raleway"/>
              </a:rPr>
              <a:t>Foam rolling:</a:t>
            </a:r>
            <a:r>
              <a:rPr lang="en" sz="1000" b="0" i="0" u="none" strike="noStrike" cap="none">
                <a:solidFill>
                  <a:schemeClr val="dk1"/>
                </a:solidFill>
                <a:latin typeface="Raleway"/>
                <a:ea typeface="Raleway"/>
                <a:cs typeface="Raleway"/>
                <a:sym typeface="Raleway"/>
              </a:rPr>
              <a:t> to release tight muscles and fascia.</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1" i="0" u="none" strike="noStrike" cap="none">
                <a:solidFill>
                  <a:schemeClr val="dk1"/>
                </a:solidFill>
                <a:latin typeface="Raleway"/>
                <a:ea typeface="Raleway"/>
                <a:cs typeface="Raleway"/>
                <a:sym typeface="Raleway"/>
              </a:rPr>
              <a:t>Strengthening:</a:t>
            </a:r>
            <a:r>
              <a:rPr lang="en" sz="1000" b="0" i="0" u="none" strike="noStrike" cap="none">
                <a:solidFill>
                  <a:schemeClr val="dk1"/>
                </a:solidFill>
                <a:latin typeface="Raleway"/>
                <a:ea typeface="Raleway"/>
                <a:cs typeface="Raleway"/>
                <a:sym typeface="Raleway"/>
              </a:rPr>
              <a:t> building muscle strength in ranges of motion that improve mobility.</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1" i="0" u="none" strike="noStrike" cap="none">
                <a:solidFill>
                  <a:schemeClr val="dk1"/>
                </a:solidFill>
                <a:latin typeface="Raleway"/>
                <a:ea typeface="Raleway"/>
                <a:cs typeface="Raleway"/>
                <a:sym typeface="Raleway"/>
              </a:rPr>
              <a:t>Breathing exercises:</a:t>
            </a:r>
            <a:r>
              <a:rPr lang="en" sz="1000" b="0" i="0" u="none" strike="noStrike" cap="none">
                <a:solidFill>
                  <a:schemeClr val="dk1"/>
                </a:solidFill>
                <a:latin typeface="Raleway"/>
                <a:ea typeface="Raleway"/>
                <a:cs typeface="Raleway"/>
                <a:sym typeface="Raleway"/>
              </a:rPr>
              <a:t> using breath control to deepen stretches and relax muscles.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4" descr="A child reaching for a football&#10;&#10;AI-generated content may be incorrect."/>
          <p:cNvPicPr preferRelativeResize="0"/>
          <p:nvPr/>
        </p:nvPicPr>
        <p:blipFill rotWithShape="1">
          <a:blip r:embed="rId3">
            <a:alphaModFix/>
          </a:blip>
          <a:srcRect/>
          <a:stretch/>
        </p:blipFill>
        <p:spPr>
          <a:xfrm>
            <a:off x="4863411" y="253734"/>
            <a:ext cx="4059508" cy="4629486"/>
          </a:xfrm>
          <a:prstGeom prst="rect">
            <a:avLst/>
          </a:prstGeom>
          <a:noFill/>
          <a:ln>
            <a:noFill/>
          </a:ln>
        </p:spPr>
      </p:pic>
      <p:sp>
        <p:nvSpPr>
          <p:cNvPr id="291" name="Google Shape;291;p14"/>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LET’S KEEP IT MOBILE</a:t>
            </a:r>
            <a:endParaRPr sz="2300" b="1" i="0" u="none" strike="noStrike" cap="none">
              <a:solidFill>
                <a:schemeClr val="dk1"/>
              </a:solidFill>
              <a:latin typeface="Oswald"/>
              <a:ea typeface="Oswald"/>
              <a:cs typeface="Oswald"/>
              <a:sym typeface="Oswald"/>
            </a:endParaRPr>
          </a:p>
        </p:txBody>
      </p:sp>
      <p:pic>
        <p:nvPicPr>
          <p:cNvPr id="292" name="Google Shape;292;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293" name="Google Shape;293;p14"/>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Benefits of mobility training</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294" name="Google Shape;294;p14"/>
          <p:cNvSpPr txBox="1"/>
          <p:nvPr/>
        </p:nvSpPr>
        <p:spPr>
          <a:xfrm>
            <a:off x="420400" y="1385075"/>
            <a:ext cx="4180200" cy="3132300"/>
          </a:xfrm>
          <a:prstGeom prst="rect">
            <a:avLst/>
          </a:prstGeom>
          <a:noFill/>
          <a:ln>
            <a:noFill/>
          </a:ln>
        </p:spPr>
        <p:txBody>
          <a:bodyPr spcFirstLastPara="1" wrap="square" lIns="91425" tIns="91425" rIns="91425" bIns="91425" anchor="t" anchorCtr="0">
            <a:spAutoFit/>
          </a:bodyPr>
          <a:lstStyle/>
          <a:p>
            <a:pPr marL="22860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Improved flexibility: increases the range of motion in your joints and muscles.</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Reduced injury risk: keeps muscles and joints flexible, preventing strains and sprains.</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Better posture: helps correct muscle imbalances, improving overall posture.</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Enhanced performance: allows for more efficient movement in sports and daily activities.</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Less pain: eases tightness and reduces chronic pain, especially in areas like the back and hips.</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Improved balance and stability: boosts body control, making it easier to maintain balance and coordination.</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295" name="Google Shape;295;p14" title="ball.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90523" y="3637923"/>
            <a:ext cx="1198625" cy="1142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15" descr="A person bandaging a knee&#10;&#10;AI-generated content may be incorrect."/>
          <p:cNvPicPr preferRelativeResize="0"/>
          <p:nvPr/>
        </p:nvPicPr>
        <p:blipFill rotWithShape="1">
          <a:blip r:embed="rId3">
            <a:alphaModFix/>
          </a:blip>
          <a:srcRect/>
          <a:stretch/>
        </p:blipFill>
        <p:spPr>
          <a:xfrm>
            <a:off x="4873658" y="263895"/>
            <a:ext cx="4046400" cy="4614538"/>
          </a:xfrm>
          <a:prstGeom prst="rect">
            <a:avLst/>
          </a:prstGeom>
          <a:noFill/>
          <a:ln>
            <a:noFill/>
          </a:ln>
        </p:spPr>
      </p:pic>
      <p:sp>
        <p:nvSpPr>
          <p:cNvPr id="301" name="Google Shape;301;p15"/>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LET’S KEEP IT MOBILE</a:t>
            </a:r>
            <a:endParaRPr sz="2300" b="1" i="0" u="none" strike="noStrike" cap="none">
              <a:solidFill>
                <a:schemeClr val="dk1"/>
              </a:solidFill>
              <a:latin typeface="Oswald"/>
              <a:ea typeface="Oswald"/>
              <a:cs typeface="Oswald"/>
              <a:sym typeface="Oswald"/>
            </a:endParaRPr>
          </a:p>
        </p:txBody>
      </p:sp>
      <p:pic>
        <p:nvPicPr>
          <p:cNvPr id="302" name="Google Shape;302;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303" name="Google Shape;303;p15"/>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Consequences of </a:t>
            </a:r>
            <a:r>
              <a:rPr lang="en" sz="1100" b="1" i="1" u="none" strike="noStrike" cap="none">
                <a:solidFill>
                  <a:schemeClr val="dk1"/>
                </a:solidFill>
                <a:latin typeface="Raleway"/>
                <a:ea typeface="Raleway"/>
                <a:cs typeface="Raleway"/>
                <a:sym typeface="Raleway"/>
              </a:rPr>
              <a:t>not </a:t>
            </a:r>
            <a:r>
              <a:rPr lang="en" sz="1100" b="1" i="0" u="none" strike="noStrike" cap="none">
                <a:solidFill>
                  <a:srgbClr val="00ABFF"/>
                </a:solidFill>
                <a:latin typeface="Raleway"/>
                <a:ea typeface="Raleway"/>
                <a:cs typeface="Raleway"/>
                <a:sym typeface="Raleway"/>
              </a:rPr>
              <a:t>doing mobility training</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
        <p:nvSpPr>
          <p:cNvPr id="304" name="Google Shape;304;p15"/>
          <p:cNvSpPr txBox="1"/>
          <p:nvPr/>
        </p:nvSpPr>
        <p:spPr>
          <a:xfrm>
            <a:off x="420400" y="1385075"/>
            <a:ext cx="4046400" cy="2670600"/>
          </a:xfrm>
          <a:prstGeom prst="rect">
            <a:avLst/>
          </a:prstGeom>
          <a:noFill/>
          <a:ln>
            <a:noFill/>
          </a:ln>
        </p:spPr>
        <p:txBody>
          <a:bodyPr spcFirstLastPara="1" wrap="square" lIns="91425" tIns="91425" rIns="91425" bIns="91425" anchor="t" anchorCtr="0">
            <a:spAutoFit/>
          </a:bodyPr>
          <a:lstStyle/>
          <a:p>
            <a:pPr marL="22860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Stiffness: limited movement and difficulty with everyday tasks.</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Increased injury risk: tight muscles and joints can cause strains and sprains.</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Poor posture: muscle imbalances leading to discomfort.</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Lower performance: reduced efficiency in movement and exercise.</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Chronic pain: ongoing pain, especially in the back, hips, and shoulders.</a:t>
            </a:r>
            <a:endParaRPr sz="1000" b="0" i="0" u="none" strike="noStrike" cap="none">
              <a:solidFill>
                <a:schemeClr val="dk1"/>
              </a:solidFill>
              <a:latin typeface="Raleway"/>
              <a:ea typeface="Raleway"/>
              <a:cs typeface="Raleway"/>
              <a:sym typeface="Raleway"/>
            </a:endParaRPr>
          </a:p>
          <a:p>
            <a:pPr marL="22860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Poor balance: decreased coordination and stability.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305" name="Google Shape;305;p15" title="Goals1.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14413" y="3165850"/>
            <a:ext cx="1515175" cy="1706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2"/>
          <p:cNvPicPr preferRelativeResize="0"/>
          <p:nvPr/>
        </p:nvPicPr>
        <p:blipFill rotWithShape="1">
          <a:blip r:embed="rId3">
            <a:alphaModFix/>
          </a:blip>
          <a:srcRect/>
          <a:stretch/>
        </p:blipFill>
        <p:spPr>
          <a:xfrm>
            <a:off x="4097325" y="250706"/>
            <a:ext cx="4826550" cy="4630194"/>
          </a:xfrm>
          <a:prstGeom prst="rect">
            <a:avLst/>
          </a:prstGeom>
          <a:noFill/>
          <a:ln>
            <a:noFill/>
          </a:ln>
        </p:spPr>
      </p:pic>
      <p:sp>
        <p:nvSpPr>
          <p:cNvPr id="79" name="Google Shape;79;p2"/>
          <p:cNvSpPr txBox="1"/>
          <p:nvPr/>
        </p:nvSpPr>
        <p:spPr>
          <a:xfrm>
            <a:off x="551500" y="1667075"/>
            <a:ext cx="3090000" cy="271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4" action="ppaction://hlinksldjump">
                  <a:extLst>
                    <a:ext uri="{A12FA001-AC4F-418D-AE19-62706E023703}">
                      <ahyp:hlinkClr xmlns:ahyp="http://schemas.microsoft.com/office/drawing/2018/hyperlinkcolor" val="tx"/>
                    </a:ext>
                  </a:extLst>
                </a:hlinkClick>
              </a:rPr>
              <a:t>Lesson 1:</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Nutritional health</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5" action="ppaction://hlinksldjump">
                  <a:extLst>
                    <a:ext uri="{A12FA001-AC4F-418D-AE19-62706E023703}">
                      <ahyp:hlinkClr xmlns:ahyp="http://schemas.microsoft.com/office/drawing/2018/hyperlinkcolor" val="tx"/>
                    </a:ext>
                  </a:extLst>
                </a:hlinkClick>
              </a:rPr>
              <a:t>Lesson 2:</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Sustainable farming</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6" action="ppaction://hlinksldjump">
                  <a:extLst>
                    <a:ext uri="{A12FA001-AC4F-418D-AE19-62706E023703}">
                      <ahyp:hlinkClr xmlns:ahyp="http://schemas.microsoft.com/office/drawing/2018/hyperlinkcolor" val="tx"/>
                    </a:ext>
                  </a:extLst>
                </a:hlinkClick>
              </a:rPr>
              <a:t>Lesson 3:</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Time to plan our garden</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7" action="ppaction://hlinksldjump">
                  <a:extLst>
                    <a:ext uri="{A12FA001-AC4F-418D-AE19-62706E023703}">
                      <ahyp:hlinkClr xmlns:ahyp="http://schemas.microsoft.com/office/drawing/2018/hyperlinkcolor" val="tx"/>
                    </a:ext>
                  </a:extLst>
                </a:hlinkClick>
              </a:rPr>
              <a:t>Lesson 4:</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Sustainable food practices</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r>
              <a:rPr lang="en" sz="1200" b="1" i="0" u="sng" strike="noStrike" cap="none">
                <a:solidFill>
                  <a:srgbClr val="00ABFF"/>
                </a:solidFill>
                <a:latin typeface="Raleway"/>
                <a:ea typeface="Raleway"/>
                <a:cs typeface="Raleway"/>
                <a:sym typeface="Raleway"/>
                <a:hlinkClick r:id="rId8" action="ppaction://hlinksldjump">
                  <a:extLst>
                    <a:ext uri="{A12FA001-AC4F-418D-AE19-62706E023703}">
                      <ahyp:hlinkClr xmlns:ahyp="http://schemas.microsoft.com/office/drawing/2018/hyperlinkcolor" val="tx"/>
                    </a:ext>
                  </a:extLst>
                </a:hlinkClick>
              </a:rPr>
              <a:t>Lesson 5:</a:t>
            </a: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Raleway Medium"/>
                <a:ea typeface="Raleway Medium"/>
                <a:cs typeface="Raleway Medium"/>
                <a:sym typeface="Raleway Medium"/>
              </a:rPr>
              <a:t>Garden design presentations</a:t>
            </a:r>
            <a:endParaRPr sz="1100" b="0" i="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ABFF"/>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ABFF"/>
              </a:solidFill>
              <a:latin typeface="Raleway Medium"/>
              <a:ea typeface="Raleway Medium"/>
              <a:cs typeface="Raleway Medium"/>
              <a:sym typeface="Raleway Medium"/>
            </a:endParaRPr>
          </a:p>
        </p:txBody>
      </p:sp>
      <p:pic>
        <p:nvPicPr>
          <p:cNvPr id="80" name="Google Shape;80;p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81" name="Google Shape;81;p2"/>
          <p:cNvSpPr txBox="1"/>
          <p:nvPr/>
        </p:nvSpPr>
        <p:spPr>
          <a:xfrm>
            <a:off x="431425" y="781300"/>
            <a:ext cx="55302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CONTENTS</a:t>
            </a:r>
            <a:endParaRPr sz="3300" b="1" i="0" u="none" strike="noStrike" cap="none">
              <a:solidFill>
                <a:schemeClr val="dk1"/>
              </a:solidFill>
              <a:latin typeface="Oswald"/>
              <a:ea typeface="Oswald"/>
              <a:cs typeface="Oswald"/>
              <a:sym typeface="Oswald"/>
            </a:endParaRPr>
          </a:p>
        </p:txBody>
      </p:sp>
      <p:cxnSp>
        <p:nvCxnSpPr>
          <p:cNvPr id="82" name="Google Shape;82;p2"/>
          <p:cNvCxnSpPr/>
          <p:nvPr/>
        </p:nvCxnSpPr>
        <p:spPr>
          <a:xfrm>
            <a:off x="268325" y="1533450"/>
            <a:ext cx="3816600" cy="0"/>
          </a:xfrm>
          <a:prstGeom prst="straightConnector1">
            <a:avLst/>
          </a:prstGeom>
          <a:noFill/>
          <a:ln w="9525" cap="flat" cmpd="sng">
            <a:solidFill>
              <a:schemeClr val="dk1"/>
            </a:solidFill>
            <a:prstDash val="solid"/>
            <a:round/>
            <a:headEnd type="none" w="sm" len="sm"/>
            <a:tailEnd type="none" w="sm" len="sm"/>
          </a:ln>
        </p:spPr>
      </p:cxnSp>
      <p:pic>
        <p:nvPicPr>
          <p:cNvPr id="83" name="Google Shape;83;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139399" y="3545370"/>
            <a:ext cx="1774726" cy="1157829"/>
          </a:xfrm>
          <a:prstGeom prst="rect">
            <a:avLst/>
          </a:prstGeom>
          <a:noFill/>
          <a:ln>
            <a:noFill/>
          </a:ln>
        </p:spPr>
      </p:pic>
      <p:pic>
        <p:nvPicPr>
          <p:cNvPr id="84" name="Google Shape;84;p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6"/>
          <p:cNvSpPr txBox="1"/>
          <p:nvPr/>
        </p:nvSpPr>
        <p:spPr>
          <a:xfrm>
            <a:off x="431425" y="625250"/>
            <a:ext cx="50970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AUSTRALIAN GUIDE TO HEALTHY EATING</a:t>
            </a:r>
            <a:endParaRPr sz="2300" b="1" i="0" u="none" strike="noStrike" cap="none">
              <a:solidFill>
                <a:schemeClr val="dk1"/>
              </a:solidFill>
              <a:latin typeface="Oswald"/>
              <a:ea typeface="Oswald"/>
              <a:cs typeface="Oswald"/>
              <a:sym typeface="Oswald"/>
            </a:endParaRPr>
          </a:p>
        </p:txBody>
      </p:sp>
      <p:pic>
        <p:nvPicPr>
          <p:cNvPr id="311" name="Google Shape;311;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28425" y="1000325"/>
            <a:ext cx="3100699" cy="3684627"/>
          </a:xfrm>
          <a:prstGeom prst="rect">
            <a:avLst/>
          </a:prstGeom>
          <a:noFill/>
          <a:ln>
            <a:noFill/>
          </a:ln>
        </p:spPr>
      </p:pic>
      <p:sp>
        <p:nvSpPr>
          <p:cNvPr id="312" name="Google Shape;312;p16"/>
          <p:cNvSpPr txBox="1"/>
          <p:nvPr/>
        </p:nvSpPr>
        <p:spPr>
          <a:xfrm>
            <a:off x="420400" y="1219175"/>
            <a:ext cx="4729200" cy="177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Use the information on the Australian Guide to Healthy Eating to discuss and investigate recommended nutritional information.</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0" i="0" u="sng" strike="noStrike" cap="none">
                <a:solidFill>
                  <a:srgbClr val="00ABFF"/>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https://www.eatforhealth.gov.au/food-essentials/five-food-groups</a:t>
            </a:r>
            <a:endParaRPr sz="1000" b="0" i="0" u="none" strike="noStrike" cap="none">
              <a:solidFill>
                <a:srgbClr val="00ABFF"/>
              </a:solidFill>
              <a:latin typeface="Raleway"/>
              <a:ea typeface="Raleway"/>
              <a:cs typeface="Raleway"/>
              <a:sym typeface="Raleway"/>
            </a:endParaRPr>
          </a:p>
          <a:p>
            <a:pPr marL="457200" marR="0" lvl="0" indent="-29210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What are the 5 food groups?</a:t>
            </a:r>
            <a:endParaRPr sz="1000" b="0" i="0" u="none" strike="noStrike" cap="none">
              <a:solidFill>
                <a:schemeClr val="dk1"/>
              </a:solidFill>
              <a:latin typeface="Raleway"/>
              <a:ea typeface="Raleway"/>
              <a:cs typeface="Raleway"/>
              <a:sym typeface="Raleway"/>
            </a:endParaRPr>
          </a:p>
          <a:p>
            <a:pPr marL="457200" marR="0" lvl="0" indent="-29210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What are the key nutrients of the different food groups?</a:t>
            </a:r>
            <a:endParaRPr sz="1000" b="0" i="0" u="none" strike="noStrike" cap="none">
              <a:solidFill>
                <a:schemeClr val="dk1"/>
              </a:solidFill>
              <a:latin typeface="Raleway"/>
              <a:ea typeface="Raleway"/>
              <a:cs typeface="Raleway"/>
              <a:sym typeface="Raleway"/>
            </a:endParaRPr>
          </a:p>
          <a:p>
            <a:pPr marL="457200" marR="0" lvl="0" indent="-292100" algn="l" rtl="0">
              <a:lnSpc>
                <a:spcPct val="100000"/>
              </a:lnSpc>
              <a:spcBef>
                <a:spcPts val="1000"/>
              </a:spcBef>
              <a:spcAft>
                <a:spcPts val="100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What does Guideline 2 of the Australian Guide to Healthy Eating recommend?</a:t>
            </a:r>
            <a:endParaRPr sz="1000" b="0" i="0" u="none" strike="noStrike" cap="none">
              <a:solidFill>
                <a:schemeClr val="dk1"/>
              </a:solidFill>
              <a:latin typeface="Raleway"/>
              <a:ea typeface="Raleway"/>
              <a:cs typeface="Raleway"/>
              <a:sym typeface="Raleway"/>
            </a:endParaRPr>
          </a:p>
        </p:txBody>
      </p:sp>
      <p:pic>
        <p:nvPicPr>
          <p:cNvPr id="313" name="Google Shape;313;p16" title="Tackle 2@3x.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86251" y="2899275"/>
            <a:ext cx="2235425" cy="2007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7"/>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QUIZ: CAN YOU READ A LABEL</a:t>
            </a:r>
            <a:endParaRPr sz="2300" b="1" i="0" u="none" strike="noStrike" cap="none">
              <a:solidFill>
                <a:schemeClr val="dk1"/>
              </a:solidFill>
              <a:latin typeface="Oswald"/>
              <a:ea typeface="Oswald"/>
              <a:cs typeface="Oswald"/>
              <a:sym typeface="Oswald"/>
            </a:endParaRPr>
          </a:p>
        </p:txBody>
      </p:sp>
      <p:sp>
        <p:nvSpPr>
          <p:cNvPr id="319" name="Google Shape;319;p17"/>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Do you know what these food label features mean?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320" name="Google Shape;32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3800" y="2125650"/>
            <a:ext cx="2339175" cy="2567875"/>
          </a:xfrm>
          <a:prstGeom prst="rect">
            <a:avLst/>
          </a:prstGeom>
          <a:noFill/>
          <a:ln>
            <a:noFill/>
          </a:ln>
        </p:spPr>
      </p:pic>
      <p:pic>
        <p:nvPicPr>
          <p:cNvPr id="321" name="Google Shape;321;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5602" y="1414426"/>
            <a:ext cx="2199599" cy="655900"/>
          </a:xfrm>
          <a:prstGeom prst="rect">
            <a:avLst/>
          </a:prstGeom>
          <a:noFill/>
          <a:ln>
            <a:noFill/>
          </a:ln>
        </p:spPr>
      </p:pic>
      <p:pic>
        <p:nvPicPr>
          <p:cNvPr id="322" name="Google Shape;322;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07300" y="3161647"/>
            <a:ext cx="2228923" cy="1848078"/>
          </a:xfrm>
          <a:prstGeom prst="rect">
            <a:avLst/>
          </a:prstGeom>
          <a:noFill/>
          <a:ln>
            <a:noFill/>
          </a:ln>
        </p:spPr>
      </p:pic>
      <p:grpSp>
        <p:nvGrpSpPr>
          <p:cNvPr id="323" name="Google Shape;323;p17"/>
          <p:cNvGrpSpPr/>
          <p:nvPr/>
        </p:nvGrpSpPr>
        <p:grpSpPr>
          <a:xfrm>
            <a:off x="2962025" y="1502113"/>
            <a:ext cx="4162118" cy="499575"/>
            <a:chOff x="2962025" y="1502113"/>
            <a:chExt cx="4162118" cy="499575"/>
          </a:xfrm>
        </p:grpSpPr>
        <p:grpSp>
          <p:nvGrpSpPr>
            <p:cNvPr id="324" name="Google Shape;324;p17"/>
            <p:cNvGrpSpPr/>
            <p:nvPr/>
          </p:nvGrpSpPr>
          <p:grpSpPr>
            <a:xfrm>
              <a:off x="3400409" y="1502113"/>
              <a:ext cx="3723734" cy="499575"/>
              <a:chOff x="431425" y="3858074"/>
              <a:chExt cx="3978348" cy="499575"/>
            </a:xfrm>
          </p:grpSpPr>
          <p:sp>
            <p:nvSpPr>
              <p:cNvPr id="325" name="Google Shape;325;p17"/>
              <p:cNvSpPr/>
              <p:nvPr/>
            </p:nvSpPr>
            <p:spPr>
              <a:xfrm>
                <a:off x="431425"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326" name="Google Shape;326;p1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The </a:t>
                </a:r>
                <a:r>
                  <a:rPr lang="en" sz="1000" b="1" i="0" u="none" strike="noStrike" cap="none">
                    <a:solidFill>
                      <a:schemeClr val="dk1"/>
                    </a:solidFill>
                    <a:latin typeface="Raleway"/>
                    <a:ea typeface="Raleway"/>
                    <a:cs typeface="Raleway"/>
                    <a:sym typeface="Raleway"/>
                  </a:rPr>
                  <a:t>health star rating</a:t>
                </a:r>
                <a:r>
                  <a:rPr lang="en" sz="1000" b="0" i="0" u="none" strike="noStrike" cap="none">
                    <a:solidFill>
                      <a:schemeClr val="dk1"/>
                    </a:solidFill>
                    <a:latin typeface="Raleway"/>
                    <a:ea typeface="Raleway"/>
                    <a:cs typeface="Raleway"/>
                    <a:sym typeface="Raleway"/>
                  </a:rPr>
                  <a:t> on food tells you how healthy foods are - the more stars the healthier it is.</a:t>
                </a:r>
                <a:endParaRPr sz="1000" b="0" i="0" u="none" strike="noStrike" cap="none">
                  <a:solidFill>
                    <a:srgbClr val="000000"/>
                  </a:solidFill>
                  <a:latin typeface="Raleway"/>
                  <a:ea typeface="Raleway"/>
                  <a:cs typeface="Raleway"/>
                  <a:sym typeface="Raleway"/>
                </a:endParaRPr>
              </a:p>
            </p:txBody>
          </p:sp>
        </p:grpSp>
        <p:cxnSp>
          <p:nvCxnSpPr>
            <p:cNvPr id="327" name="Google Shape;327;p17"/>
            <p:cNvCxnSpPr/>
            <p:nvPr/>
          </p:nvCxnSpPr>
          <p:spPr>
            <a:xfrm flipH="1">
              <a:off x="2962025" y="1723663"/>
              <a:ext cx="484200" cy="83100"/>
            </a:xfrm>
            <a:prstGeom prst="straightConnector1">
              <a:avLst/>
            </a:prstGeom>
            <a:noFill/>
            <a:ln w="9525" cap="flat" cmpd="sng">
              <a:solidFill>
                <a:srgbClr val="00ABFF"/>
              </a:solidFill>
              <a:prstDash val="solid"/>
              <a:round/>
              <a:headEnd type="none" w="sm" len="sm"/>
              <a:tailEnd type="stealth" w="med" len="med"/>
            </a:ln>
          </p:spPr>
        </p:cxnSp>
      </p:grpSp>
      <p:grpSp>
        <p:nvGrpSpPr>
          <p:cNvPr id="328" name="Google Shape;328;p17"/>
          <p:cNvGrpSpPr/>
          <p:nvPr/>
        </p:nvGrpSpPr>
        <p:grpSpPr>
          <a:xfrm>
            <a:off x="2384213" y="2132583"/>
            <a:ext cx="4739919" cy="749401"/>
            <a:chOff x="2384213" y="2132583"/>
            <a:chExt cx="4739919" cy="749401"/>
          </a:xfrm>
        </p:grpSpPr>
        <p:grpSp>
          <p:nvGrpSpPr>
            <p:cNvPr id="329" name="Google Shape;329;p17"/>
            <p:cNvGrpSpPr/>
            <p:nvPr/>
          </p:nvGrpSpPr>
          <p:grpSpPr>
            <a:xfrm>
              <a:off x="3400398" y="2132583"/>
              <a:ext cx="3723734" cy="669598"/>
              <a:chOff x="431425" y="3858074"/>
              <a:chExt cx="3978348" cy="482907"/>
            </a:xfrm>
          </p:grpSpPr>
          <p:sp>
            <p:nvSpPr>
              <p:cNvPr id="330" name="Google Shape;330;p17"/>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331" name="Google Shape;331;p1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The </a:t>
                </a:r>
                <a:r>
                  <a:rPr lang="en" sz="1000" b="1" i="0" u="none" strike="noStrike" cap="none">
                    <a:solidFill>
                      <a:schemeClr val="dk1"/>
                    </a:solidFill>
                    <a:latin typeface="Raleway"/>
                    <a:ea typeface="Raleway"/>
                    <a:cs typeface="Raleway"/>
                    <a:sym typeface="Raleway"/>
                  </a:rPr>
                  <a:t>nutrition information panel</a:t>
                </a:r>
                <a:r>
                  <a:rPr lang="en" sz="1000" b="0" i="0" u="none" strike="noStrike" cap="none">
                    <a:solidFill>
                      <a:schemeClr val="dk1"/>
                    </a:solidFill>
                    <a:latin typeface="Raleway"/>
                    <a:ea typeface="Raleway"/>
                    <a:cs typeface="Raleway"/>
                    <a:sym typeface="Raleway"/>
                  </a:rPr>
                  <a:t> lists information about protein, fats and other content. The information shows average serving size and per 100 gram.</a:t>
                </a:r>
                <a:endParaRPr sz="1000" b="0" i="0" u="none" strike="noStrike" cap="none">
                  <a:solidFill>
                    <a:srgbClr val="000000"/>
                  </a:solidFill>
                  <a:latin typeface="Raleway"/>
                  <a:ea typeface="Raleway"/>
                  <a:cs typeface="Raleway"/>
                  <a:sym typeface="Raleway"/>
                </a:endParaRPr>
              </a:p>
            </p:txBody>
          </p:sp>
        </p:grpSp>
        <p:cxnSp>
          <p:nvCxnSpPr>
            <p:cNvPr id="332" name="Google Shape;332;p17"/>
            <p:cNvCxnSpPr>
              <a:stCxn id="331" idx="1"/>
            </p:cNvCxnSpPr>
            <p:nvPr/>
          </p:nvCxnSpPr>
          <p:spPr>
            <a:xfrm flipH="1">
              <a:off x="2384213" y="2439784"/>
              <a:ext cx="1062000" cy="442200"/>
            </a:xfrm>
            <a:prstGeom prst="straightConnector1">
              <a:avLst/>
            </a:prstGeom>
            <a:noFill/>
            <a:ln w="9525" cap="flat" cmpd="sng">
              <a:solidFill>
                <a:srgbClr val="00ABFF"/>
              </a:solidFill>
              <a:prstDash val="solid"/>
              <a:round/>
              <a:headEnd type="none" w="sm" len="sm"/>
              <a:tailEnd type="triangle" w="med" len="med"/>
            </a:ln>
          </p:spPr>
        </p:cxnSp>
      </p:grpSp>
      <p:grpSp>
        <p:nvGrpSpPr>
          <p:cNvPr id="333" name="Google Shape;333;p17"/>
          <p:cNvGrpSpPr/>
          <p:nvPr/>
        </p:nvGrpSpPr>
        <p:grpSpPr>
          <a:xfrm>
            <a:off x="2537825" y="3563488"/>
            <a:ext cx="4586318" cy="658350"/>
            <a:chOff x="2537825" y="3563488"/>
            <a:chExt cx="4586318" cy="658350"/>
          </a:xfrm>
        </p:grpSpPr>
        <p:grpSp>
          <p:nvGrpSpPr>
            <p:cNvPr id="334" name="Google Shape;334;p17"/>
            <p:cNvGrpSpPr/>
            <p:nvPr/>
          </p:nvGrpSpPr>
          <p:grpSpPr>
            <a:xfrm>
              <a:off x="3400409" y="3563488"/>
              <a:ext cx="3723734" cy="499575"/>
              <a:chOff x="431425" y="3858074"/>
              <a:chExt cx="3978348" cy="499575"/>
            </a:xfrm>
          </p:grpSpPr>
          <p:sp>
            <p:nvSpPr>
              <p:cNvPr id="335" name="Google Shape;335;p17"/>
              <p:cNvSpPr/>
              <p:nvPr/>
            </p:nvSpPr>
            <p:spPr>
              <a:xfrm>
                <a:off x="431425"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336" name="Google Shape;336;p1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000" b="0" i="0" u="none" strike="noStrike" cap="none">
                    <a:solidFill>
                      <a:schemeClr val="dk1"/>
                    </a:solidFill>
                    <a:latin typeface="Raleway"/>
                    <a:ea typeface="Raleway"/>
                    <a:cs typeface="Raleway"/>
                    <a:sym typeface="Raleway"/>
                  </a:rPr>
                  <a:t>The </a:t>
                </a:r>
                <a:r>
                  <a:rPr lang="en" sz="1000" b="1" i="0" u="none" strike="noStrike" cap="none">
                    <a:solidFill>
                      <a:schemeClr val="dk1"/>
                    </a:solidFill>
                    <a:latin typeface="Raleway"/>
                    <a:ea typeface="Raleway"/>
                    <a:cs typeface="Raleway"/>
                    <a:sym typeface="Raleway"/>
                  </a:rPr>
                  <a:t>ingredients list </a:t>
                </a:r>
                <a:r>
                  <a:rPr lang="en" sz="1000" b="0" i="0" u="none" strike="noStrike" cap="none">
                    <a:solidFill>
                      <a:schemeClr val="dk1"/>
                    </a:solidFill>
                    <a:latin typeface="Raleway"/>
                    <a:ea typeface="Raleway"/>
                    <a:cs typeface="Raleway"/>
                    <a:sym typeface="Raleway"/>
                  </a:rPr>
                  <a:t>tells you what is in the product. The ingredients are listed from greatest to smallest by weight.</a:t>
                </a:r>
                <a:endParaRPr sz="1000" b="0" i="0" u="none" strike="noStrike" cap="none">
                  <a:solidFill>
                    <a:schemeClr val="dk1"/>
                  </a:solidFill>
                  <a:latin typeface="Raleway"/>
                  <a:ea typeface="Raleway"/>
                  <a:cs typeface="Raleway"/>
                  <a:sym typeface="Raleway"/>
                </a:endParaRPr>
              </a:p>
            </p:txBody>
          </p:sp>
        </p:grpSp>
        <p:cxnSp>
          <p:nvCxnSpPr>
            <p:cNvPr id="337" name="Google Shape;337;p17"/>
            <p:cNvCxnSpPr/>
            <p:nvPr/>
          </p:nvCxnSpPr>
          <p:spPr>
            <a:xfrm flipH="1">
              <a:off x="2537825" y="3785038"/>
              <a:ext cx="908400" cy="436800"/>
            </a:xfrm>
            <a:prstGeom prst="straightConnector1">
              <a:avLst/>
            </a:prstGeom>
            <a:noFill/>
            <a:ln w="9525" cap="flat" cmpd="sng">
              <a:solidFill>
                <a:srgbClr val="00ABFF"/>
              </a:solidFill>
              <a:prstDash val="solid"/>
              <a:round/>
              <a:headEnd type="none" w="sm" len="sm"/>
              <a:tailEnd type="triangle" w="med" len="med"/>
            </a:ln>
          </p:spPr>
        </p:cxnSp>
      </p:grpSp>
      <p:grpSp>
        <p:nvGrpSpPr>
          <p:cNvPr id="338" name="Google Shape;338;p17"/>
          <p:cNvGrpSpPr/>
          <p:nvPr/>
        </p:nvGrpSpPr>
        <p:grpSpPr>
          <a:xfrm>
            <a:off x="2623925" y="4193951"/>
            <a:ext cx="4500218" cy="499575"/>
            <a:chOff x="2623925" y="4193951"/>
            <a:chExt cx="4500218" cy="499575"/>
          </a:xfrm>
        </p:grpSpPr>
        <p:grpSp>
          <p:nvGrpSpPr>
            <p:cNvPr id="339" name="Google Shape;339;p17"/>
            <p:cNvGrpSpPr/>
            <p:nvPr/>
          </p:nvGrpSpPr>
          <p:grpSpPr>
            <a:xfrm>
              <a:off x="3400409" y="4193951"/>
              <a:ext cx="3723734" cy="499575"/>
              <a:chOff x="431425" y="3858074"/>
              <a:chExt cx="3978348" cy="499575"/>
            </a:xfrm>
          </p:grpSpPr>
          <p:sp>
            <p:nvSpPr>
              <p:cNvPr id="340" name="Google Shape;340;p17"/>
              <p:cNvSpPr/>
              <p:nvPr/>
            </p:nvSpPr>
            <p:spPr>
              <a:xfrm>
                <a:off x="431425"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341" name="Google Shape;341;p1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000" b="1" i="0" u="none" strike="noStrike" cap="none">
                    <a:solidFill>
                      <a:schemeClr val="dk1"/>
                    </a:solidFill>
                    <a:latin typeface="Raleway"/>
                    <a:ea typeface="Raleway"/>
                    <a:cs typeface="Raleway"/>
                    <a:sym typeface="Raleway"/>
                  </a:rPr>
                  <a:t>Allergens</a:t>
                </a:r>
                <a:r>
                  <a:rPr lang="en" sz="1000" b="0" i="0" u="none" strike="noStrike" cap="none">
                    <a:solidFill>
                      <a:schemeClr val="dk1"/>
                    </a:solidFill>
                    <a:latin typeface="Raleway"/>
                    <a:ea typeface="Raleway"/>
                    <a:cs typeface="Raleway"/>
                    <a:sym typeface="Raleway"/>
                  </a:rPr>
                  <a:t> like nuts and eggs, must be listed on food labels.</a:t>
                </a:r>
                <a:endParaRPr sz="1000" b="0" i="0" u="none" strike="noStrike" cap="none">
                  <a:solidFill>
                    <a:schemeClr val="dk1"/>
                  </a:solidFill>
                  <a:latin typeface="Raleway"/>
                  <a:ea typeface="Raleway"/>
                  <a:cs typeface="Raleway"/>
                  <a:sym typeface="Raleway"/>
                </a:endParaRPr>
              </a:p>
            </p:txBody>
          </p:sp>
        </p:grpSp>
        <p:cxnSp>
          <p:nvCxnSpPr>
            <p:cNvPr id="342" name="Google Shape;342;p17"/>
            <p:cNvCxnSpPr/>
            <p:nvPr/>
          </p:nvCxnSpPr>
          <p:spPr>
            <a:xfrm flipH="1">
              <a:off x="2623925" y="4415501"/>
              <a:ext cx="822300" cy="162600"/>
            </a:xfrm>
            <a:prstGeom prst="straightConnector1">
              <a:avLst/>
            </a:prstGeom>
            <a:noFill/>
            <a:ln w="9525" cap="flat" cmpd="sng">
              <a:solidFill>
                <a:srgbClr val="00ABFF"/>
              </a:solidFill>
              <a:prstDash val="solid"/>
              <a:round/>
              <a:headEnd type="none" w="sm" len="sm"/>
              <a:tailEnd type="triangle" w="med" len="med"/>
            </a:ln>
          </p:spPr>
        </p:cxnSp>
      </p:grpSp>
      <p:pic>
        <p:nvPicPr>
          <p:cNvPr id="343" name="Google Shape;343;p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90425" y="1457432"/>
            <a:ext cx="1190250" cy="1306630"/>
          </a:xfrm>
          <a:prstGeom prst="rect">
            <a:avLst/>
          </a:prstGeom>
          <a:noFill/>
          <a:ln>
            <a:noFill/>
          </a:ln>
        </p:spPr>
      </p:pic>
      <p:grpSp>
        <p:nvGrpSpPr>
          <p:cNvPr id="344" name="Google Shape;344;p17"/>
          <p:cNvGrpSpPr/>
          <p:nvPr/>
        </p:nvGrpSpPr>
        <p:grpSpPr>
          <a:xfrm>
            <a:off x="3400409" y="2648501"/>
            <a:ext cx="4459334" cy="784125"/>
            <a:chOff x="3400409" y="2648501"/>
            <a:chExt cx="4459334" cy="784125"/>
          </a:xfrm>
        </p:grpSpPr>
        <p:grpSp>
          <p:nvGrpSpPr>
            <p:cNvPr id="345" name="Google Shape;345;p17"/>
            <p:cNvGrpSpPr/>
            <p:nvPr/>
          </p:nvGrpSpPr>
          <p:grpSpPr>
            <a:xfrm>
              <a:off x="3400409" y="2933051"/>
              <a:ext cx="3723734" cy="499575"/>
              <a:chOff x="431425" y="3858074"/>
              <a:chExt cx="3978348" cy="499575"/>
            </a:xfrm>
          </p:grpSpPr>
          <p:sp>
            <p:nvSpPr>
              <p:cNvPr id="346" name="Google Shape;346;p17"/>
              <p:cNvSpPr/>
              <p:nvPr/>
            </p:nvSpPr>
            <p:spPr>
              <a:xfrm>
                <a:off x="431425" y="391454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347" name="Google Shape;347;p1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000" b="1" i="0" u="none" strike="noStrike" cap="none">
                    <a:solidFill>
                      <a:schemeClr val="dk1"/>
                    </a:solidFill>
                    <a:latin typeface="Raleway"/>
                    <a:ea typeface="Raleway"/>
                    <a:cs typeface="Raleway"/>
                    <a:sym typeface="Raleway"/>
                  </a:rPr>
                  <a:t>Food additives </a:t>
                </a:r>
                <a:r>
                  <a:rPr lang="en" sz="1000" b="0" i="0" u="none" strike="noStrike" cap="none">
                    <a:solidFill>
                      <a:schemeClr val="dk1"/>
                    </a:solidFill>
                    <a:latin typeface="Raleway"/>
                    <a:ea typeface="Raleway"/>
                    <a:cs typeface="Raleway"/>
                    <a:sym typeface="Raleway"/>
                  </a:rPr>
                  <a:t>must be listed on labels. They can look like this: Colour (Caramel l), Colour (150a).</a:t>
                </a:r>
                <a:endParaRPr sz="1000" b="1" i="0" u="none" strike="noStrike" cap="none">
                  <a:solidFill>
                    <a:schemeClr val="dk1"/>
                  </a:solidFill>
                  <a:latin typeface="Raleway"/>
                  <a:ea typeface="Raleway"/>
                  <a:cs typeface="Raleway"/>
                  <a:sym typeface="Raleway"/>
                </a:endParaRPr>
              </a:p>
            </p:txBody>
          </p:sp>
        </p:grpSp>
        <p:cxnSp>
          <p:nvCxnSpPr>
            <p:cNvPr id="348" name="Google Shape;348;p17"/>
            <p:cNvCxnSpPr>
              <a:stCxn id="347" idx="3"/>
            </p:cNvCxnSpPr>
            <p:nvPr/>
          </p:nvCxnSpPr>
          <p:spPr>
            <a:xfrm rot="10800000" flipH="1">
              <a:off x="7124143" y="2648501"/>
              <a:ext cx="735600" cy="506100"/>
            </a:xfrm>
            <a:prstGeom prst="straightConnector1">
              <a:avLst/>
            </a:prstGeom>
            <a:noFill/>
            <a:ln w="9525" cap="flat" cmpd="sng">
              <a:solidFill>
                <a:srgbClr val="00ABFF"/>
              </a:solidFill>
              <a:prstDash val="solid"/>
              <a:round/>
              <a:headEnd type="none" w="sm" len="sm"/>
              <a:tailEnd type="triangle" w="med" len="med"/>
            </a:ln>
          </p:spPr>
        </p:cxnSp>
      </p:grpSp>
      <p:sp>
        <p:nvSpPr>
          <p:cNvPr id="349" name="Google Shape;349;p17"/>
          <p:cNvSpPr txBox="1"/>
          <p:nvPr/>
        </p:nvSpPr>
        <p:spPr>
          <a:xfrm>
            <a:off x="431425" y="4851000"/>
            <a:ext cx="3000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sng" strike="noStrike" cap="none">
                <a:solidFill>
                  <a:srgbClr val="00ABFF"/>
                </a:solidFill>
                <a:highlight>
                  <a:schemeClr val="lt1"/>
                </a:highlight>
                <a:latin typeface="Raleway"/>
                <a:ea typeface="Raleway"/>
                <a:cs typeface="Raleway"/>
                <a:sym typeface="Raleway"/>
                <a:hlinkClick r:id="rId7">
                  <a:extLst>
                    <a:ext uri="{A12FA001-AC4F-418D-AE19-62706E023703}">
                      <ahyp:hlinkClr xmlns:ahyp="http://schemas.microsoft.com/office/drawing/2018/hyperlinkcolor" val="tx"/>
                    </a:ext>
                  </a:extLst>
                </a:hlinkClick>
              </a:rPr>
              <a:t>https://www.foodstandards.gov.au/consumer/labelling</a:t>
            </a:r>
            <a:endParaRPr sz="700" b="0" i="0" u="none" strike="noStrike" cap="none">
              <a:solidFill>
                <a:srgbClr val="00ABFF"/>
              </a:solidFill>
              <a:highlight>
                <a:schemeClr val="lt1"/>
              </a:highlight>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8"/>
          <p:cNvSpPr txBox="1"/>
          <p:nvPr/>
        </p:nvSpPr>
        <p:spPr>
          <a:xfrm>
            <a:off x="431425" y="625250"/>
            <a:ext cx="64128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FOOD LABELS: WHAT DO THEY TELL US?</a:t>
            </a:r>
            <a:endParaRPr sz="2300" b="1" i="0" u="none" strike="noStrike" cap="none">
              <a:solidFill>
                <a:schemeClr val="dk1"/>
              </a:solidFill>
              <a:latin typeface="Oswald"/>
              <a:ea typeface="Oswald"/>
              <a:cs typeface="Oswald"/>
              <a:sym typeface="Oswald"/>
            </a:endParaRPr>
          </a:p>
        </p:txBody>
      </p:sp>
      <p:sp>
        <p:nvSpPr>
          <p:cNvPr id="355" name="Google Shape;355;p18"/>
          <p:cNvSpPr txBox="1"/>
          <p:nvPr/>
        </p:nvSpPr>
        <p:spPr>
          <a:xfrm>
            <a:off x="532089" y="3170011"/>
            <a:ext cx="2574600" cy="1212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 sz="1200" b="1" i="0" u="none" strike="noStrike" cap="none">
                <a:solidFill>
                  <a:srgbClr val="00ABFF"/>
                </a:solidFill>
                <a:latin typeface="Raleway"/>
                <a:ea typeface="Raleway"/>
                <a:cs typeface="Raleway"/>
                <a:sym typeface="Raleway"/>
              </a:rPr>
              <a:t>Health Star Rating</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Reference: Australian Department of Health and Aged Care</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pic>
        <p:nvPicPr>
          <p:cNvPr id="356" name="Google Shape;356;p18" descr="The Health Star Rating system lets you compare similar products at a glance. The Health Stars are calculated using a strict calculation. More information is available at www.healthstarrating.gov.au" title="Health Star Rating animation">
            <a:hlinkClick r:id="rId3"/>
          </p:cNvPr>
          <p:cNvPicPr preferRelativeResize="0"/>
          <p:nvPr/>
        </p:nvPicPr>
        <p:blipFill rotWithShape="1">
          <a:blip r:embed="rId4">
            <a:alphaModFix/>
          </a:blip>
          <a:srcRect/>
          <a:stretch/>
        </p:blipFill>
        <p:spPr>
          <a:xfrm>
            <a:off x="532100" y="1697927"/>
            <a:ext cx="2574445" cy="1448125"/>
          </a:xfrm>
          <a:prstGeom prst="rect">
            <a:avLst/>
          </a:prstGeom>
          <a:noFill/>
          <a:ln>
            <a:noFill/>
          </a:ln>
        </p:spPr>
      </p:pic>
      <p:pic>
        <p:nvPicPr>
          <p:cNvPr id="357" name="Google Shape;357;p18" descr="Learn more about food labels with our four-part video series. &#10;&#10;Behind the colourful, glossy branding of our favourite snacks or packaged items are the food facts. &#10;&#10;In this video, we help make sense of the common things on food labels like the ingredients list. Are the ingredients listed in a particular order? How can we tell if there are allergens or additives?  Hit play to find out.&#10;&#10;More on food labels:&#10;https://www.foodauthority.nsw.gov.au/food-labelling&#10;&#10;Stay up to date with food safety news and tips: &#10;Web - https://www.foodauthority.nsw.gov.au/&#10;Facebook - https://www.facebook.com/nswfoodauthority&#10;Twitter - https://twitter.com/nswfoodauth&#10;LinkedIn - https://www.linkedin.com/company/nsw-food-authority/" title="Food labels: Ingredients lists">
            <a:hlinkClick r:id="rId5"/>
          </p:cNvPr>
          <p:cNvPicPr preferRelativeResize="0"/>
          <p:nvPr/>
        </p:nvPicPr>
        <p:blipFill rotWithShape="1">
          <a:blip r:embed="rId6">
            <a:alphaModFix/>
          </a:blip>
          <a:srcRect/>
          <a:stretch/>
        </p:blipFill>
        <p:spPr>
          <a:xfrm>
            <a:off x="3258949" y="1697927"/>
            <a:ext cx="2617025" cy="1472076"/>
          </a:xfrm>
          <a:prstGeom prst="rect">
            <a:avLst/>
          </a:prstGeom>
          <a:noFill/>
          <a:ln>
            <a:noFill/>
          </a:ln>
        </p:spPr>
      </p:pic>
      <p:pic>
        <p:nvPicPr>
          <p:cNvPr id="358" name="Google Shape;358;p18" descr="Is this healthy and safe for me to eat? Understanding the information on a food label can help you answer that question. Our four-part video series helps consumers better understand food labels.&#10;&#10;Learn how to compare the nutritional content to better understand the food you consume. The nutrition information panel has information such as how much energy, carbohydrate, sugar, sodium, protein or fat there is. &#10;&#10;More on food labels:&#10;https://www.foodauthority.nsw.gov.au/food-labelling&#10;&#10;Stay up to date with food safety news and tips:&#10;Web - https://www.foodauthority.nsw.gov.au/&#10;Facebook - https://www.facebook.com/nswfoodauthority&#10;Twitter - https://twitter.com/nswfoodauth&#10;LinkedIn - https://www.linkedin.com/company/nsw-food-authority/" title="Food labels: Nutrition information">
            <a:hlinkClick r:id="rId7"/>
          </p:cNvPr>
          <p:cNvPicPr preferRelativeResize="0"/>
          <p:nvPr/>
        </p:nvPicPr>
        <p:blipFill rotWithShape="1">
          <a:blip r:embed="rId8">
            <a:alphaModFix/>
          </a:blip>
          <a:srcRect/>
          <a:stretch/>
        </p:blipFill>
        <p:spPr>
          <a:xfrm>
            <a:off x="6028374" y="1697926"/>
            <a:ext cx="2617005" cy="1472075"/>
          </a:xfrm>
          <a:prstGeom prst="rect">
            <a:avLst/>
          </a:prstGeom>
          <a:noFill/>
          <a:ln>
            <a:noFill/>
          </a:ln>
        </p:spPr>
      </p:pic>
      <p:sp>
        <p:nvSpPr>
          <p:cNvPr id="359" name="Google Shape;359;p18"/>
          <p:cNvSpPr txBox="1"/>
          <p:nvPr/>
        </p:nvSpPr>
        <p:spPr>
          <a:xfrm>
            <a:off x="3280227" y="3170011"/>
            <a:ext cx="2574600" cy="1035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Food labels: Ingredients lists </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Reference: NSWFoodAuthority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sp>
        <p:nvSpPr>
          <p:cNvPr id="360" name="Google Shape;360;p18"/>
          <p:cNvSpPr txBox="1"/>
          <p:nvPr/>
        </p:nvSpPr>
        <p:spPr>
          <a:xfrm>
            <a:off x="6028227" y="3170011"/>
            <a:ext cx="2574600" cy="10359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Food labels: Nutrition information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Reference: NSWFoodAuthority</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7"/>
                                        </p:tgtEl>
                                        <p:attrNameLst>
                                          <p:attrName>style.visibility</p:attrName>
                                        </p:attrNameLst>
                                      </p:cBhvr>
                                      <p:to>
                                        <p:strVal val="visible"/>
                                      </p:to>
                                    </p:set>
                                    <p:animEffect transition="in" filter="fade">
                                      <p:cBhvr>
                                        <p:cTn id="12" dur="1000"/>
                                        <p:tgtEl>
                                          <p:spTgt spid="3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8"/>
                                        </p:tgtEl>
                                        <p:attrNameLst>
                                          <p:attrName>style.visibility</p:attrName>
                                        </p:attrNameLst>
                                      </p:cBhvr>
                                      <p:to>
                                        <p:strVal val="visible"/>
                                      </p:to>
                                    </p:set>
                                    <p:animEffect transition="in" filter="fade">
                                      <p:cBhvr>
                                        <p:cTn id="1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cxnSp>
        <p:nvCxnSpPr>
          <p:cNvPr id="365" name="Google Shape;365;p19"/>
          <p:cNvCxnSpPr/>
          <p:nvPr/>
        </p:nvCxnSpPr>
        <p:spPr>
          <a:xfrm>
            <a:off x="14822075" y="4651775"/>
            <a:ext cx="2910300" cy="0"/>
          </a:xfrm>
          <a:prstGeom prst="straightConnector1">
            <a:avLst/>
          </a:prstGeom>
          <a:noFill/>
          <a:ln w="9525" cap="flat" cmpd="sng">
            <a:solidFill>
              <a:schemeClr val="dk2"/>
            </a:solidFill>
            <a:prstDash val="solid"/>
            <a:round/>
            <a:headEnd type="none" w="sm" len="sm"/>
            <a:tailEnd type="none" w="sm" len="sm"/>
          </a:ln>
        </p:spPr>
      </p:cxnSp>
      <p:pic>
        <p:nvPicPr>
          <p:cNvPr id="366" name="Google Shape;366;p19" title="AFL Healthy_Kicks_Worksheets [5-6]6.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367" name="Google Shape;367;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07549">
            <a:off x="1696503" y="3871725"/>
            <a:ext cx="1137426" cy="946600"/>
          </a:xfrm>
          <a:prstGeom prst="rect">
            <a:avLst/>
          </a:prstGeom>
          <a:noFill/>
          <a:ln>
            <a:noFill/>
          </a:ln>
        </p:spPr>
      </p:pic>
      <p:pic>
        <p:nvPicPr>
          <p:cNvPr id="368" name="Google Shape;368;p19" title="Coach@3x.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03200" y="1263198"/>
            <a:ext cx="2512575" cy="38802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0"/>
          <p:cNvSpPr txBox="1"/>
          <p:nvPr/>
        </p:nvSpPr>
        <p:spPr>
          <a:xfrm>
            <a:off x="431425" y="625250"/>
            <a:ext cx="64128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RESULTS FROM OUR CLASS QUESTIONNAIRE</a:t>
            </a:r>
            <a:endParaRPr sz="2300" b="1" i="0" u="none" strike="noStrike" cap="none">
              <a:solidFill>
                <a:schemeClr val="dk1"/>
              </a:solidFill>
              <a:latin typeface="Oswald"/>
              <a:ea typeface="Oswald"/>
              <a:cs typeface="Oswald"/>
              <a:sym typeface="Oswald"/>
            </a:endParaRPr>
          </a:p>
        </p:txBody>
      </p:sp>
      <p:graphicFrame>
        <p:nvGraphicFramePr>
          <p:cNvPr id="374" name="Google Shape;374;p20"/>
          <p:cNvGraphicFramePr/>
          <p:nvPr/>
        </p:nvGraphicFramePr>
        <p:xfrm>
          <a:off x="516425" y="1150150"/>
          <a:ext cx="8164600" cy="3519195"/>
        </p:xfrm>
        <a:graphic>
          <a:graphicData uri="http://schemas.openxmlformats.org/drawingml/2006/table">
            <a:tbl>
              <a:tblPr>
                <a:noFill/>
                <a:tableStyleId>{74DD532F-23CB-4A1D-912B-8F6C8E356BE9}</a:tableStyleId>
              </a:tblPr>
              <a:tblGrid>
                <a:gridCol w="1020575">
                  <a:extLst>
                    <a:ext uri="{9D8B030D-6E8A-4147-A177-3AD203B41FA5}">
                      <a16:colId xmlns:a16="http://schemas.microsoft.com/office/drawing/2014/main" val="20000"/>
                    </a:ext>
                  </a:extLst>
                </a:gridCol>
                <a:gridCol w="1020575">
                  <a:extLst>
                    <a:ext uri="{9D8B030D-6E8A-4147-A177-3AD203B41FA5}">
                      <a16:colId xmlns:a16="http://schemas.microsoft.com/office/drawing/2014/main" val="20001"/>
                    </a:ext>
                  </a:extLst>
                </a:gridCol>
                <a:gridCol w="1020575">
                  <a:extLst>
                    <a:ext uri="{9D8B030D-6E8A-4147-A177-3AD203B41FA5}">
                      <a16:colId xmlns:a16="http://schemas.microsoft.com/office/drawing/2014/main" val="20002"/>
                    </a:ext>
                  </a:extLst>
                </a:gridCol>
                <a:gridCol w="1020575">
                  <a:extLst>
                    <a:ext uri="{9D8B030D-6E8A-4147-A177-3AD203B41FA5}">
                      <a16:colId xmlns:a16="http://schemas.microsoft.com/office/drawing/2014/main" val="20003"/>
                    </a:ext>
                  </a:extLst>
                </a:gridCol>
                <a:gridCol w="1020575">
                  <a:extLst>
                    <a:ext uri="{9D8B030D-6E8A-4147-A177-3AD203B41FA5}">
                      <a16:colId xmlns:a16="http://schemas.microsoft.com/office/drawing/2014/main" val="20004"/>
                    </a:ext>
                  </a:extLst>
                </a:gridCol>
                <a:gridCol w="1020575">
                  <a:extLst>
                    <a:ext uri="{9D8B030D-6E8A-4147-A177-3AD203B41FA5}">
                      <a16:colId xmlns:a16="http://schemas.microsoft.com/office/drawing/2014/main" val="20005"/>
                    </a:ext>
                  </a:extLst>
                </a:gridCol>
                <a:gridCol w="1020575">
                  <a:extLst>
                    <a:ext uri="{9D8B030D-6E8A-4147-A177-3AD203B41FA5}">
                      <a16:colId xmlns:a16="http://schemas.microsoft.com/office/drawing/2014/main" val="20006"/>
                    </a:ext>
                  </a:extLst>
                </a:gridCol>
                <a:gridCol w="1020575">
                  <a:extLst>
                    <a:ext uri="{9D8B030D-6E8A-4147-A177-3AD203B41FA5}">
                      <a16:colId xmlns:a16="http://schemas.microsoft.com/office/drawing/2014/main" val="20007"/>
                    </a:ext>
                  </a:extLst>
                </a:gridCol>
              </a:tblGrid>
              <a:tr h="637975">
                <a:tc>
                  <a:txBody>
                    <a:bodyPr/>
                    <a:lstStyle/>
                    <a:p>
                      <a:pPr marL="0" marR="0" lvl="0" indent="0" algn="l" rtl="0">
                        <a:lnSpc>
                          <a:spcPct val="100000"/>
                        </a:lnSpc>
                        <a:spcBef>
                          <a:spcPts val="0"/>
                        </a:spcBef>
                        <a:spcAft>
                          <a:spcPts val="0"/>
                        </a:spcAft>
                        <a:buClr>
                          <a:srgbClr val="000000"/>
                        </a:buClr>
                        <a:buSzPts val="1100"/>
                        <a:buFont typeface="Arial"/>
                        <a:buNone/>
                      </a:pPr>
                      <a:r>
                        <a:rPr lang="en" sz="800" b="1" u="none" strike="noStrike" cap="none">
                          <a:solidFill>
                            <a:srgbClr val="000000"/>
                          </a:solidFill>
                          <a:latin typeface="Raleway"/>
                          <a:ea typeface="Raleway"/>
                          <a:cs typeface="Raleway"/>
                          <a:sym typeface="Raleway"/>
                        </a:rPr>
                        <a:t>What do you currently do in your life to be healthy? </a:t>
                      </a:r>
                      <a:endParaRPr sz="1400" b="1"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800" b="1" u="none" strike="noStrike" cap="none">
                          <a:solidFill>
                            <a:srgbClr val="000000"/>
                          </a:solidFill>
                          <a:latin typeface="Raleway"/>
                          <a:ea typeface="Raleway"/>
                          <a:cs typeface="Raleway"/>
                          <a:sym typeface="Raleway"/>
                        </a:rPr>
                        <a:t>What things help you do this?</a:t>
                      </a:r>
                      <a:endParaRPr sz="1200" b="1"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800" b="1" u="none" strike="noStrike" cap="none">
                          <a:solidFill>
                            <a:srgbClr val="000000"/>
                          </a:solidFill>
                          <a:latin typeface="Raleway"/>
                          <a:ea typeface="Raleway"/>
                          <a:cs typeface="Raleway"/>
                          <a:sym typeface="Raleway"/>
                        </a:rPr>
                        <a:t>What do you currently do in your life to be active?</a:t>
                      </a:r>
                      <a:endParaRPr sz="1200" b="1"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800" b="1" u="none" strike="noStrike" cap="none">
                          <a:solidFill>
                            <a:srgbClr val="000000"/>
                          </a:solidFill>
                          <a:latin typeface="Raleway"/>
                          <a:ea typeface="Raleway"/>
                          <a:cs typeface="Raleway"/>
                          <a:sym typeface="Raleway"/>
                        </a:rPr>
                        <a:t>What things help you do this?</a:t>
                      </a:r>
                      <a:endParaRPr sz="1400" b="1" u="none" strike="noStrike" cap="none">
                        <a:solidFill>
                          <a:srgbClr val="00000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800" b="1" u="none" strike="noStrike" cap="none">
                          <a:solidFill>
                            <a:srgbClr val="000000"/>
                          </a:solidFill>
                          <a:latin typeface="Raleway"/>
                          <a:ea typeface="Raleway"/>
                          <a:cs typeface="Raleway"/>
                          <a:sym typeface="Raleway"/>
                        </a:rPr>
                        <a:t>Do you have a garden at home?</a:t>
                      </a: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solidFill>
                            <a:srgbClr val="000000"/>
                          </a:solidFill>
                          <a:latin typeface="Raleway"/>
                          <a:ea typeface="Raleway"/>
                          <a:cs typeface="Raleway"/>
                          <a:sym typeface="Raleway"/>
                        </a:rPr>
                        <a:t>Do you think we need a school garden? Why or why not?</a:t>
                      </a: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solidFill>
                            <a:srgbClr val="000000"/>
                          </a:solidFill>
                          <a:latin typeface="Raleway"/>
                          <a:ea typeface="Raleway"/>
                          <a:cs typeface="Raleway"/>
                          <a:sym typeface="Raleway"/>
                        </a:rPr>
                        <a:t>How could a garden help us to lead a healthy lifestyle?</a:t>
                      </a: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solidFill>
                            <a:srgbClr val="000000"/>
                          </a:solidFill>
                          <a:latin typeface="Raleway"/>
                          <a:ea typeface="Raleway"/>
                          <a:cs typeface="Raleway"/>
                          <a:sym typeface="Raleway"/>
                        </a:rPr>
                        <a:t>If an AFL Club had a garden, what types of foods do you think they would grow?</a:t>
                      </a: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extLst>
                  <a:ext uri="{0D108BD9-81ED-4DB2-BD59-A6C34878D82A}">
                    <a16:rowId xmlns:a16="http://schemas.microsoft.com/office/drawing/2014/main" val="10000"/>
                  </a:ext>
                </a:extLst>
              </a:tr>
              <a:tr h="2604825">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cxnSp>
        <p:nvCxnSpPr>
          <p:cNvPr id="379" name="Google Shape;379;p21"/>
          <p:cNvCxnSpPr/>
          <p:nvPr/>
        </p:nvCxnSpPr>
        <p:spPr>
          <a:xfrm>
            <a:off x="14822075" y="4651775"/>
            <a:ext cx="2910300" cy="0"/>
          </a:xfrm>
          <a:prstGeom prst="straightConnector1">
            <a:avLst/>
          </a:prstGeom>
          <a:noFill/>
          <a:ln w="9525" cap="flat" cmpd="sng">
            <a:solidFill>
              <a:schemeClr val="dk2"/>
            </a:solidFill>
            <a:prstDash val="solid"/>
            <a:round/>
            <a:headEnd type="none" w="sm" len="sm"/>
            <a:tailEnd type="none" w="sm" len="sm"/>
          </a:ln>
        </p:spPr>
      </p:cxnSp>
      <p:pic>
        <p:nvPicPr>
          <p:cNvPr id="380" name="Google Shape;380;p21" title="AFL Healthy_Kicks_Worksheets [5-6]8.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381" name="Google Shape;38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07549">
            <a:off x="1696503" y="3871725"/>
            <a:ext cx="1137426" cy="946600"/>
          </a:xfrm>
          <a:prstGeom prst="rect">
            <a:avLst/>
          </a:prstGeom>
          <a:noFill/>
          <a:ln>
            <a:noFill/>
          </a:ln>
        </p:spPr>
      </p:pic>
      <p:pic>
        <p:nvPicPr>
          <p:cNvPr id="382" name="Google Shape;382;p21" title="Player 3.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6468875" y="1302750"/>
            <a:ext cx="2521501" cy="4007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618561">
            <a:off x="221608" y="3060445"/>
            <a:ext cx="1349662" cy="1254235"/>
          </a:xfrm>
          <a:prstGeom prst="rect">
            <a:avLst/>
          </a:prstGeom>
          <a:noFill/>
          <a:ln>
            <a:noFill/>
          </a:ln>
        </p:spPr>
      </p:pic>
      <p:sp>
        <p:nvSpPr>
          <p:cNvPr id="388" name="Google Shape;388;p22"/>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389" name="Google Shape;389;p22"/>
          <p:cNvSpPr txBox="1"/>
          <p:nvPr/>
        </p:nvSpPr>
        <p:spPr>
          <a:xfrm>
            <a:off x="420400" y="1092950"/>
            <a:ext cx="8239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Design a garden that enhances the environment while contributing to healthy eating initiatives.</a:t>
            </a:r>
            <a:endParaRPr sz="1000" b="0" i="0" u="none" strike="noStrike" cap="none">
              <a:solidFill>
                <a:schemeClr val="dk1"/>
              </a:solidFill>
              <a:latin typeface="Raleway"/>
              <a:ea typeface="Raleway"/>
              <a:cs typeface="Raleway"/>
              <a:sym typeface="Raleway"/>
            </a:endParaRPr>
          </a:p>
        </p:txBody>
      </p:sp>
      <p:grpSp>
        <p:nvGrpSpPr>
          <p:cNvPr id="390" name="Google Shape;390;p22"/>
          <p:cNvGrpSpPr/>
          <p:nvPr/>
        </p:nvGrpSpPr>
        <p:grpSpPr>
          <a:xfrm>
            <a:off x="1002626" y="1575796"/>
            <a:ext cx="2289039" cy="1229849"/>
            <a:chOff x="865825" y="1704975"/>
            <a:chExt cx="2060156" cy="1106875"/>
          </a:xfrm>
        </p:grpSpPr>
        <p:sp>
          <p:nvSpPr>
            <p:cNvPr id="391" name="Google Shape;391;p22"/>
            <p:cNvSpPr/>
            <p:nvPr/>
          </p:nvSpPr>
          <p:spPr>
            <a:xfrm>
              <a:off x="865825" y="1887250"/>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2"/>
            <p:cNvSpPr/>
            <p:nvPr/>
          </p:nvSpPr>
          <p:spPr>
            <a:xfrm>
              <a:off x="921375" y="1821950"/>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 name="Google Shape;393;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08775" y="1704975"/>
              <a:ext cx="517206" cy="515700"/>
            </a:xfrm>
            <a:prstGeom prst="rect">
              <a:avLst/>
            </a:prstGeom>
            <a:noFill/>
            <a:ln>
              <a:noFill/>
            </a:ln>
          </p:spPr>
        </p:pic>
        <p:sp>
          <p:nvSpPr>
            <p:cNvPr id="394" name="Google Shape;394;p22"/>
            <p:cNvSpPr txBox="1"/>
            <p:nvPr/>
          </p:nvSpPr>
          <p:spPr>
            <a:xfrm>
              <a:off x="1169174" y="1809426"/>
              <a:ext cx="17568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ASK</a:t>
              </a:r>
              <a:endParaRPr sz="2300" b="0" i="0" u="none" strike="noStrike" cap="none">
                <a:solidFill>
                  <a:schemeClr val="dk1"/>
                </a:solidFill>
                <a:latin typeface="Oswald SemiBold"/>
                <a:ea typeface="Oswald SemiBold"/>
                <a:cs typeface="Oswald SemiBold"/>
                <a:sym typeface="Oswald SemiBold"/>
              </a:endParaRPr>
            </a:p>
          </p:txBody>
        </p:sp>
        <p:sp>
          <p:nvSpPr>
            <p:cNvPr id="395" name="Google Shape;395;p22"/>
            <p:cNvSpPr txBox="1"/>
            <p:nvPr/>
          </p:nvSpPr>
          <p:spPr>
            <a:xfrm>
              <a:off x="921375" y="2161450"/>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What’s the problem?</a:t>
              </a:r>
              <a:endParaRPr sz="1200" b="0" i="0" u="none" strike="noStrike" cap="none">
                <a:solidFill>
                  <a:schemeClr val="dk1"/>
                </a:solidFill>
                <a:latin typeface="Raleway"/>
                <a:ea typeface="Raleway"/>
                <a:cs typeface="Raleway"/>
                <a:sym typeface="Raleway"/>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Raleway"/>
                <a:ea typeface="Raleway"/>
                <a:cs typeface="Raleway"/>
                <a:sym typeface="Raleway"/>
              </a:endParaRPr>
            </a:p>
          </p:txBody>
        </p:sp>
        <p:sp>
          <p:nvSpPr>
            <p:cNvPr id="396" name="Google Shape;396;p22"/>
            <p:cNvSpPr txBox="1"/>
            <p:nvPr/>
          </p:nvSpPr>
          <p:spPr>
            <a:xfrm>
              <a:off x="977450" y="1809425"/>
              <a:ext cx="3186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1.</a:t>
              </a:r>
              <a:endParaRPr sz="2300" b="0" i="0" u="none" strike="noStrike" cap="none">
                <a:solidFill>
                  <a:schemeClr val="dk1"/>
                </a:solidFill>
                <a:latin typeface="Oswald SemiBold"/>
                <a:ea typeface="Oswald SemiBold"/>
                <a:cs typeface="Oswald SemiBold"/>
                <a:sym typeface="Oswald SemiBold"/>
              </a:endParaRPr>
            </a:p>
          </p:txBody>
        </p:sp>
      </p:grpSp>
      <p:grpSp>
        <p:nvGrpSpPr>
          <p:cNvPr id="397" name="Google Shape;397;p22"/>
          <p:cNvGrpSpPr/>
          <p:nvPr/>
        </p:nvGrpSpPr>
        <p:grpSpPr>
          <a:xfrm>
            <a:off x="3427611" y="1604516"/>
            <a:ext cx="2289042" cy="1229838"/>
            <a:chOff x="3360450" y="1730823"/>
            <a:chExt cx="2060158" cy="1106865"/>
          </a:xfrm>
        </p:grpSpPr>
        <p:sp>
          <p:nvSpPr>
            <p:cNvPr id="398" name="Google Shape;398;p22"/>
            <p:cNvSpPr/>
            <p:nvPr/>
          </p:nvSpPr>
          <p:spPr>
            <a:xfrm>
              <a:off x="3360450"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2"/>
            <p:cNvSpPr/>
            <p:nvPr/>
          </p:nvSpPr>
          <p:spPr>
            <a:xfrm>
              <a:off x="3416000"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2"/>
            <p:cNvSpPr txBox="1"/>
            <p:nvPr/>
          </p:nvSpPr>
          <p:spPr>
            <a:xfrm>
              <a:off x="3663800" y="1835263"/>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IMAGINE</a:t>
              </a:r>
              <a:endParaRPr sz="2300" b="0" i="0" u="none" strike="noStrike" cap="none">
                <a:solidFill>
                  <a:schemeClr val="dk1"/>
                </a:solidFill>
                <a:latin typeface="Oswald SemiBold"/>
                <a:ea typeface="Oswald SemiBold"/>
                <a:cs typeface="Oswald SemiBold"/>
                <a:sym typeface="Oswald SemiBold"/>
              </a:endParaRPr>
            </a:p>
          </p:txBody>
        </p:sp>
        <p:sp>
          <p:nvSpPr>
            <p:cNvPr id="401" name="Google Shape;401;p22"/>
            <p:cNvSpPr txBox="1"/>
            <p:nvPr/>
          </p:nvSpPr>
          <p:spPr>
            <a:xfrm>
              <a:off x="3416000" y="2187288"/>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Brainstorm!</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Choose a solution.</a:t>
              </a:r>
              <a:endParaRPr sz="1200" b="0" i="0" u="none" strike="noStrike" cap="none">
                <a:solidFill>
                  <a:schemeClr val="dk1"/>
                </a:solidFill>
                <a:latin typeface="Raleway"/>
                <a:ea typeface="Raleway"/>
                <a:cs typeface="Raleway"/>
                <a:sym typeface="Raleway"/>
              </a:endParaRPr>
            </a:p>
          </p:txBody>
        </p:sp>
        <p:pic>
          <p:nvPicPr>
            <p:cNvPr id="402" name="Google Shape;402;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03408" y="1730823"/>
              <a:ext cx="517200" cy="515707"/>
            </a:xfrm>
            <a:prstGeom prst="rect">
              <a:avLst/>
            </a:prstGeom>
            <a:noFill/>
            <a:ln>
              <a:noFill/>
            </a:ln>
          </p:spPr>
        </p:pic>
        <p:sp>
          <p:nvSpPr>
            <p:cNvPr id="403" name="Google Shape;403;p22"/>
            <p:cNvSpPr txBox="1"/>
            <p:nvPr/>
          </p:nvSpPr>
          <p:spPr>
            <a:xfrm>
              <a:off x="3466925" y="1835275"/>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2.</a:t>
              </a:r>
              <a:endParaRPr sz="2300" b="0" i="0" u="none" strike="noStrike" cap="none">
                <a:solidFill>
                  <a:schemeClr val="dk1"/>
                </a:solidFill>
                <a:latin typeface="Oswald SemiBold"/>
                <a:ea typeface="Oswald SemiBold"/>
                <a:cs typeface="Oswald SemiBold"/>
                <a:sym typeface="Oswald SemiBold"/>
              </a:endParaRPr>
            </a:p>
          </p:txBody>
        </p:sp>
      </p:grpSp>
      <p:grpSp>
        <p:nvGrpSpPr>
          <p:cNvPr id="404" name="Google Shape;404;p22"/>
          <p:cNvGrpSpPr/>
          <p:nvPr/>
        </p:nvGrpSpPr>
        <p:grpSpPr>
          <a:xfrm>
            <a:off x="5852596" y="1604516"/>
            <a:ext cx="2289042" cy="1229838"/>
            <a:chOff x="5855075" y="1730823"/>
            <a:chExt cx="2060158" cy="1106865"/>
          </a:xfrm>
        </p:grpSpPr>
        <p:grpSp>
          <p:nvGrpSpPr>
            <p:cNvPr id="405" name="Google Shape;405;p22"/>
            <p:cNvGrpSpPr/>
            <p:nvPr/>
          </p:nvGrpSpPr>
          <p:grpSpPr>
            <a:xfrm>
              <a:off x="5855075" y="1730823"/>
              <a:ext cx="2060158" cy="1106865"/>
              <a:chOff x="5855075" y="1730823"/>
              <a:chExt cx="2060158" cy="1106865"/>
            </a:xfrm>
          </p:grpSpPr>
          <p:sp>
            <p:nvSpPr>
              <p:cNvPr id="406" name="Google Shape;406;p22"/>
              <p:cNvSpPr/>
              <p:nvPr/>
            </p:nvSpPr>
            <p:spPr>
              <a:xfrm>
                <a:off x="5855075"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2"/>
              <p:cNvSpPr/>
              <p:nvPr/>
            </p:nvSpPr>
            <p:spPr>
              <a:xfrm>
                <a:off x="5910625"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2"/>
              <p:cNvSpPr txBox="1"/>
              <p:nvPr/>
            </p:nvSpPr>
            <p:spPr>
              <a:xfrm>
                <a:off x="6158425" y="1835263"/>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PLAN</a:t>
                </a:r>
                <a:endParaRPr sz="2300" b="0" i="0" u="none" strike="noStrike" cap="none">
                  <a:solidFill>
                    <a:schemeClr val="dk1"/>
                  </a:solidFill>
                  <a:latin typeface="Oswald SemiBold"/>
                  <a:ea typeface="Oswald SemiBold"/>
                  <a:cs typeface="Oswald SemiBold"/>
                  <a:sym typeface="Oswald SemiBold"/>
                </a:endParaRPr>
              </a:p>
            </p:txBody>
          </p:sp>
          <p:sp>
            <p:nvSpPr>
              <p:cNvPr id="409" name="Google Shape;409;p22"/>
              <p:cNvSpPr txBox="1"/>
              <p:nvPr/>
            </p:nvSpPr>
            <p:spPr>
              <a:xfrm>
                <a:off x="5910625" y="2187288"/>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Draw it!</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a materials list.</a:t>
                </a:r>
                <a:endParaRPr sz="1200" b="0" i="0" u="none" strike="noStrike" cap="none">
                  <a:solidFill>
                    <a:schemeClr val="dk1"/>
                  </a:solidFill>
                  <a:latin typeface="Raleway"/>
                  <a:ea typeface="Raleway"/>
                  <a:cs typeface="Raleway"/>
                  <a:sym typeface="Raleway"/>
                </a:endParaRPr>
              </a:p>
            </p:txBody>
          </p:sp>
          <p:pic>
            <p:nvPicPr>
              <p:cNvPr id="410" name="Google Shape;410;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98033" y="1730823"/>
                <a:ext cx="517200" cy="515707"/>
              </a:xfrm>
              <a:prstGeom prst="rect">
                <a:avLst/>
              </a:prstGeom>
              <a:noFill/>
              <a:ln>
                <a:noFill/>
              </a:ln>
            </p:spPr>
          </p:pic>
        </p:grpSp>
        <p:sp>
          <p:nvSpPr>
            <p:cNvPr id="411" name="Google Shape;411;p22"/>
            <p:cNvSpPr txBox="1"/>
            <p:nvPr/>
          </p:nvSpPr>
          <p:spPr>
            <a:xfrm>
              <a:off x="5966175" y="1835275"/>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3.</a:t>
              </a:r>
              <a:endParaRPr sz="2300" b="0" i="0" u="none" strike="noStrike" cap="none">
                <a:solidFill>
                  <a:schemeClr val="dk1"/>
                </a:solidFill>
                <a:latin typeface="Oswald SemiBold"/>
                <a:ea typeface="Oswald SemiBold"/>
                <a:cs typeface="Oswald SemiBold"/>
                <a:sym typeface="Oswald SemiBold"/>
              </a:endParaRPr>
            </a:p>
          </p:txBody>
        </p:sp>
      </p:grpSp>
      <p:grpSp>
        <p:nvGrpSpPr>
          <p:cNvPr id="412" name="Google Shape;412;p22"/>
          <p:cNvGrpSpPr/>
          <p:nvPr/>
        </p:nvGrpSpPr>
        <p:grpSpPr>
          <a:xfrm>
            <a:off x="4699871" y="2931204"/>
            <a:ext cx="2289042" cy="1229838"/>
            <a:chOff x="4348400" y="3188548"/>
            <a:chExt cx="2060158" cy="1106865"/>
          </a:xfrm>
        </p:grpSpPr>
        <p:sp>
          <p:nvSpPr>
            <p:cNvPr id="413" name="Google Shape;413;p22"/>
            <p:cNvSpPr/>
            <p:nvPr/>
          </p:nvSpPr>
          <p:spPr>
            <a:xfrm>
              <a:off x="4348400"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2"/>
            <p:cNvSpPr/>
            <p:nvPr/>
          </p:nvSpPr>
          <p:spPr>
            <a:xfrm>
              <a:off x="4403950"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2"/>
            <p:cNvSpPr txBox="1"/>
            <p:nvPr/>
          </p:nvSpPr>
          <p:spPr>
            <a:xfrm>
              <a:off x="4651750" y="3292988"/>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IMPROVE</a:t>
              </a:r>
              <a:endParaRPr sz="2300" b="0" i="0" u="none" strike="noStrike" cap="none">
                <a:solidFill>
                  <a:schemeClr val="dk1"/>
                </a:solidFill>
                <a:latin typeface="Oswald SemiBold"/>
                <a:ea typeface="Oswald SemiBold"/>
                <a:cs typeface="Oswald SemiBold"/>
                <a:sym typeface="Oswald SemiBold"/>
              </a:endParaRPr>
            </a:p>
          </p:txBody>
        </p:sp>
        <p:sp>
          <p:nvSpPr>
            <p:cNvPr id="416" name="Google Shape;416;p22"/>
            <p:cNvSpPr txBox="1"/>
            <p:nvPr/>
          </p:nvSpPr>
          <p:spPr>
            <a:xfrm>
              <a:off x="4403950" y="3645013"/>
              <a:ext cx="1876200" cy="3324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it better!</a:t>
              </a:r>
              <a:endParaRPr sz="1200" b="0" i="0" u="none" strike="noStrike" cap="none">
                <a:solidFill>
                  <a:schemeClr val="dk1"/>
                </a:solidFill>
                <a:latin typeface="Raleway"/>
                <a:ea typeface="Raleway"/>
                <a:cs typeface="Raleway"/>
                <a:sym typeface="Raleway"/>
              </a:endParaRPr>
            </a:p>
          </p:txBody>
        </p:sp>
        <p:pic>
          <p:nvPicPr>
            <p:cNvPr id="417" name="Google Shape;417;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91358" y="3188548"/>
              <a:ext cx="517200" cy="515707"/>
            </a:xfrm>
            <a:prstGeom prst="rect">
              <a:avLst/>
            </a:prstGeom>
            <a:noFill/>
            <a:ln>
              <a:noFill/>
            </a:ln>
          </p:spPr>
        </p:pic>
        <p:sp>
          <p:nvSpPr>
            <p:cNvPr id="418" name="Google Shape;418;p22"/>
            <p:cNvSpPr txBox="1"/>
            <p:nvPr/>
          </p:nvSpPr>
          <p:spPr>
            <a:xfrm>
              <a:off x="4449225" y="3293000"/>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5.</a:t>
              </a:r>
              <a:endParaRPr sz="2300" b="0" i="0" u="none" strike="noStrike" cap="none">
                <a:solidFill>
                  <a:schemeClr val="dk1"/>
                </a:solidFill>
                <a:latin typeface="Oswald SemiBold"/>
                <a:ea typeface="Oswald SemiBold"/>
                <a:cs typeface="Oswald SemiBold"/>
                <a:sym typeface="Oswald SemiBold"/>
              </a:endParaRPr>
            </a:p>
          </p:txBody>
        </p:sp>
      </p:grpSp>
      <p:grpSp>
        <p:nvGrpSpPr>
          <p:cNvPr id="419" name="Google Shape;419;p22"/>
          <p:cNvGrpSpPr/>
          <p:nvPr/>
        </p:nvGrpSpPr>
        <p:grpSpPr>
          <a:xfrm>
            <a:off x="2221062" y="2931204"/>
            <a:ext cx="2289042" cy="1229838"/>
            <a:chOff x="2113125" y="3188548"/>
            <a:chExt cx="2060158" cy="1106865"/>
          </a:xfrm>
        </p:grpSpPr>
        <p:grpSp>
          <p:nvGrpSpPr>
            <p:cNvPr id="420" name="Google Shape;420;p22"/>
            <p:cNvGrpSpPr/>
            <p:nvPr/>
          </p:nvGrpSpPr>
          <p:grpSpPr>
            <a:xfrm>
              <a:off x="2113125" y="3188548"/>
              <a:ext cx="2060158" cy="1106865"/>
              <a:chOff x="1853775" y="3188548"/>
              <a:chExt cx="2060158" cy="1106865"/>
            </a:xfrm>
          </p:grpSpPr>
          <p:sp>
            <p:nvSpPr>
              <p:cNvPr id="421" name="Google Shape;421;p22"/>
              <p:cNvSpPr/>
              <p:nvPr/>
            </p:nvSpPr>
            <p:spPr>
              <a:xfrm>
                <a:off x="1853775"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2"/>
              <p:cNvSpPr/>
              <p:nvPr/>
            </p:nvSpPr>
            <p:spPr>
              <a:xfrm>
                <a:off x="1909325"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2"/>
              <p:cNvSpPr txBox="1"/>
              <p:nvPr/>
            </p:nvSpPr>
            <p:spPr>
              <a:xfrm>
                <a:off x="2157125" y="3292988"/>
                <a:ext cx="1628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CREATE</a:t>
                </a:r>
                <a:endParaRPr sz="2300" b="0" i="0" u="none" strike="noStrike" cap="none">
                  <a:solidFill>
                    <a:schemeClr val="dk1"/>
                  </a:solidFill>
                  <a:latin typeface="Oswald SemiBold"/>
                  <a:ea typeface="Oswald SemiBold"/>
                  <a:cs typeface="Oswald SemiBold"/>
                  <a:sym typeface="Oswald SemiBold"/>
                </a:endParaRPr>
              </a:p>
            </p:txBody>
          </p:sp>
          <p:sp>
            <p:nvSpPr>
              <p:cNvPr id="424" name="Google Shape;424;p22"/>
              <p:cNvSpPr txBox="1"/>
              <p:nvPr/>
            </p:nvSpPr>
            <p:spPr>
              <a:xfrm>
                <a:off x="1909325" y="3645013"/>
                <a:ext cx="1876200" cy="523500"/>
              </a:xfrm>
              <a:prstGeom prst="rect">
                <a:avLst/>
              </a:prstGeom>
              <a:noFill/>
              <a:ln>
                <a:noFill/>
              </a:ln>
            </p:spPr>
            <p:txBody>
              <a:bodyPr spcFirstLastPara="1" wrap="square" lIns="91425" tIns="91425" rIns="91425" bIns="91425" anchor="t" anchorCtr="0">
                <a:spAutoFit/>
              </a:bodyPr>
              <a:lstStyle/>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Make it!</a:t>
                </a:r>
                <a:endParaRPr sz="1200" b="0" i="0" u="none" strike="noStrike" cap="none">
                  <a:solidFill>
                    <a:schemeClr val="dk1"/>
                  </a:solidFill>
                  <a:latin typeface="Raleway"/>
                  <a:ea typeface="Raleway"/>
                  <a:cs typeface="Raleway"/>
                  <a:sym typeface="Raleway"/>
                </a:endParaRPr>
              </a:p>
              <a:p>
                <a:pPr marL="274320" marR="0" lvl="0" indent="-194310" algn="l" rtl="0">
                  <a:lnSpc>
                    <a:spcPct val="115000"/>
                  </a:lnSpc>
                  <a:spcBef>
                    <a:spcPts val="0"/>
                  </a:spcBef>
                  <a:spcAft>
                    <a:spcPts val="0"/>
                  </a:spcAft>
                  <a:buClr>
                    <a:schemeClr val="dk1"/>
                  </a:buClr>
                  <a:buSzPts val="900"/>
                  <a:buFont typeface="Raleway"/>
                  <a:buChar char="●"/>
                </a:pPr>
                <a:r>
                  <a:rPr lang="en" sz="1200" b="0" i="0" u="none" strike="noStrike" cap="none">
                    <a:solidFill>
                      <a:schemeClr val="dk1"/>
                    </a:solidFill>
                    <a:latin typeface="Raleway"/>
                    <a:ea typeface="Raleway"/>
                    <a:cs typeface="Raleway"/>
                    <a:sym typeface="Raleway"/>
                  </a:rPr>
                  <a:t>Try it out.</a:t>
                </a:r>
                <a:endParaRPr sz="1200" b="0" i="0" u="none" strike="noStrike" cap="none">
                  <a:solidFill>
                    <a:schemeClr val="dk1"/>
                  </a:solidFill>
                  <a:latin typeface="Raleway"/>
                  <a:ea typeface="Raleway"/>
                  <a:cs typeface="Raleway"/>
                  <a:sym typeface="Raleway"/>
                </a:endParaRPr>
              </a:p>
            </p:txBody>
          </p:sp>
          <p:pic>
            <p:nvPicPr>
              <p:cNvPr id="425" name="Google Shape;425;p2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96733" y="3188548"/>
                <a:ext cx="517200" cy="515707"/>
              </a:xfrm>
              <a:prstGeom prst="rect">
                <a:avLst/>
              </a:prstGeom>
              <a:noFill/>
              <a:ln>
                <a:noFill/>
              </a:ln>
            </p:spPr>
          </p:pic>
        </p:grpSp>
        <p:sp>
          <p:nvSpPr>
            <p:cNvPr id="426" name="Google Shape;426;p22"/>
            <p:cNvSpPr txBox="1"/>
            <p:nvPr/>
          </p:nvSpPr>
          <p:spPr>
            <a:xfrm>
              <a:off x="2214425" y="3293000"/>
              <a:ext cx="389400" cy="42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900"/>
                <a:buFont typeface="Arial"/>
                <a:buNone/>
              </a:pPr>
              <a:r>
                <a:rPr lang="en" sz="1900" b="0" i="0" u="none" strike="noStrike" cap="none">
                  <a:solidFill>
                    <a:schemeClr val="dk1"/>
                  </a:solidFill>
                  <a:latin typeface="Oswald SemiBold"/>
                  <a:ea typeface="Oswald SemiBold"/>
                  <a:cs typeface="Oswald SemiBold"/>
                  <a:sym typeface="Oswald SemiBold"/>
                </a:rPr>
                <a:t>4.</a:t>
              </a:r>
              <a:endParaRPr sz="2300" b="0" i="0" u="none" strike="noStrike" cap="none">
                <a:solidFill>
                  <a:schemeClr val="dk1"/>
                </a:solidFill>
                <a:latin typeface="Oswald SemiBold"/>
                <a:ea typeface="Oswald SemiBold"/>
                <a:cs typeface="Oswald SemiBold"/>
                <a:sym typeface="Oswald SemiBold"/>
              </a:endParaRPr>
            </a:p>
          </p:txBody>
        </p:sp>
      </p:grpSp>
      <p:pic>
        <p:nvPicPr>
          <p:cNvPr id="427" name="Google Shape;427;p2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522800" y="2123322"/>
            <a:ext cx="1780749" cy="30982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23" descr="A group of kids working in a garden&#10;&#10;AI-generated content may be incorrect."/>
          <p:cNvPicPr preferRelativeResize="0"/>
          <p:nvPr/>
        </p:nvPicPr>
        <p:blipFill rotWithShape="1">
          <a:blip r:embed="rId3">
            <a:alphaModFix/>
          </a:blip>
          <a:srcRect/>
          <a:stretch/>
        </p:blipFill>
        <p:spPr>
          <a:xfrm>
            <a:off x="5243995" y="266325"/>
            <a:ext cx="3687596" cy="4623727"/>
          </a:xfrm>
          <a:prstGeom prst="rect">
            <a:avLst/>
          </a:prstGeom>
          <a:noFill/>
          <a:ln>
            <a:noFill/>
          </a:ln>
        </p:spPr>
      </p:pic>
      <p:sp>
        <p:nvSpPr>
          <p:cNvPr id="433" name="Google Shape;433;p23"/>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434" name="Google Shape;434;p23"/>
          <p:cNvSpPr txBox="1"/>
          <p:nvPr/>
        </p:nvSpPr>
        <p:spPr>
          <a:xfrm>
            <a:off x="420400" y="1139925"/>
            <a:ext cx="4541100" cy="728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Design a garden that enhances the environment while contributing to healthy eating initiatives.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435" name="Google Shape;435;p23"/>
          <p:cNvGrpSpPr/>
          <p:nvPr/>
        </p:nvGrpSpPr>
        <p:grpSpPr>
          <a:xfrm>
            <a:off x="523618" y="2018222"/>
            <a:ext cx="2005150" cy="1077321"/>
            <a:chOff x="865825" y="1704975"/>
            <a:chExt cx="2060156" cy="1106875"/>
          </a:xfrm>
        </p:grpSpPr>
        <p:sp>
          <p:nvSpPr>
            <p:cNvPr id="436" name="Google Shape;436;p23"/>
            <p:cNvSpPr/>
            <p:nvPr/>
          </p:nvSpPr>
          <p:spPr>
            <a:xfrm>
              <a:off x="865825" y="1887250"/>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3"/>
            <p:cNvSpPr/>
            <p:nvPr/>
          </p:nvSpPr>
          <p:spPr>
            <a:xfrm>
              <a:off x="921375" y="1821950"/>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8" name="Google Shape;438;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08775" y="1704975"/>
              <a:ext cx="517206" cy="515700"/>
            </a:xfrm>
            <a:prstGeom prst="rect">
              <a:avLst/>
            </a:prstGeom>
            <a:noFill/>
            <a:ln>
              <a:noFill/>
            </a:ln>
          </p:spPr>
        </p:pic>
        <p:sp>
          <p:nvSpPr>
            <p:cNvPr id="439" name="Google Shape;439;p23"/>
            <p:cNvSpPr txBox="1"/>
            <p:nvPr/>
          </p:nvSpPr>
          <p:spPr>
            <a:xfrm>
              <a:off x="1169174" y="1809426"/>
              <a:ext cx="17568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ASK</a:t>
              </a:r>
              <a:endParaRPr sz="2100" b="0" i="0" u="none" strike="noStrike" cap="none">
                <a:solidFill>
                  <a:schemeClr val="dk1"/>
                </a:solidFill>
                <a:latin typeface="Oswald SemiBold"/>
                <a:ea typeface="Oswald SemiBold"/>
                <a:cs typeface="Oswald SemiBold"/>
                <a:sym typeface="Oswald SemiBold"/>
              </a:endParaRPr>
            </a:p>
          </p:txBody>
        </p:sp>
        <p:sp>
          <p:nvSpPr>
            <p:cNvPr id="440" name="Google Shape;440;p23"/>
            <p:cNvSpPr txBox="1"/>
            <p:nvPr/>
          </p:nvSpPr>
          <p:spPr>
            <a:xfrm>
              <a:off x="921375" y="2161450"/>
              <a:ext cx="1876200" cy="3480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What’s the problem?</a:t>
              </a:r>
              <a:endParaRPr sz="1000" b="0" i="0" u="none" strike="noStrike" cap="none">
                <a:solidFill>
                  <a:schemeClr val="dk1"/>
                </a:solidFill>
                <a:latin typeface="Raleway"/>
                <a:ea typeface="Raleway"/>
                <a:cs typeface="Raleway"/>
                <a:sym typeface="Raleway"/>
              </a:endParaRPr>
            </a:p>
          </p:txBody>
        </p:sp>
        <p:sp>
          <p:nvSpPr>
            <p:cNvPr id="441" name="Google Shape;441;p23"/>
            <p:cNvSpPr txBox="1"/>
            <p:nvPr/>
          </p:nvSpPr>
          <p:spPr>
            <a:xfrm>
              <a:off x="977463" y="1809417"/>
              <a:ext cx="3450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1.</a:t>
              </a:r>
              <a:endParaRPr sz="2100" b="0" i="0" u="none" strike="noStrike" cap="none">
                <a:solidFill>
                  <a:schemeClr val="dk1"/>
                </a:solidFill>
                <a:latin typeface="Oswald SemiBold"/>
                <a:ea typeface="Oswald SemiBold"/>
                <a:cs typeface="Oswald SemiBold"/>
                <a:sym typeface="Oswald SemiBold"/>
              </a:endParaRPr>
            </a:p>
          </p:txBody>
        </p:sp>
      </p:grpSp>
      <p:pic>
        <p:nvPicPr>
          <p:cNvPr id="442" name="Google Shape;442;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443" name="Google Shape;443;p23"/>
          <p:cNvPicPr preferRelativeResize="0"/>
          <p:nvPr/>
        </p:nvPicPr>
        <p:blipFill rotWithShape="1">
          <a:blip r:embed="rId6" cstate="screen">
            <a:alphaModFix/>
            <a:extLst>
              <a:ext uri="{28A0092B-C50C-407E-A947-70E740481C1C}">
                <a14:useLocalDpi xmlns:a14="http://schemas.microsoft.com/office/drawing/2010/main"/>
              </a:ext>
            </a:extLst>
          </a:blip>
          <a:srcRect l="4254" r="4254"/>
          <a:stretch/>
        </p:blipFill>
        <p:spPr>
          <a:xfrm flipH="1">
            <a:off x="2851975" y="2253150"/>
            <a:ext cx="2623025" cy="3127899"/>
          </a:xfrm>
          <a:prstGeom prst="rect">
            <a:avLst/>
          </a:prstGeom>
          <a:noFill/>
          <a:ln>
            <a:noFill/>
          </a:ln>
        </p:spPr>
      </p:pic>
      <p:pic>
        <p:nvPicPr>
          <p:cNvPr id="444" name="Google Shape;444;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 calcmode="lin" valueType="num">
                                      <p:cBhvr additive="base">
                                        <p:cTn id="7" dur="1000"/>
                                        <p:tgtEl>
                                          <p:spTgt spid="43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cxnSp>
        <p:nvCxnSpPr>
          <p:cNvPr id="449" name="Google Shape;449;p24"/>
          <p:cNvCxnSpPr/>
          <p:nvPr/>
        </p:nvCxnSpPr>
        <p:spPr>
          <a:xfrm>
            <a:off x="14822075" y="4651775"/>
            <a:ext cx="2910300" cy="0"/>
          </a:xfrm>
          <a:prstGeom prst="straightConnector1">
            <a:avLst/>
          </a:prstGeom>
          <a:noFill/>
          <a:ln w="9525" cap="flat" cmpd="sng">
            <a:solidFill>
              <a:schemeClr val="dk2"/>
            </a:solidFill>
            <a:prstDash val="solid"/>
            <a:round/>
            <a:headEnd type="none" w="sm" len="sm"/>
            <a:tailEnd type="none" w="sm" len="sm"/>
          </a:ln>
        </p:spPr>
      </p:cxnSp>
      <p:pic>
        <p:nvPicPr>
          <p:cNvPr id="450" name="Google Shape;450;p24" title="AFL Healthy_Kicks_Worksheets [5-6]9.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451" name="Google Shape;451;p24" title="Celebration@3x.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78200" y="1466575"/>
            <a:ext cx="2806750" cy="3449125"/>
          </a:xfrm>
          <a:prstGeom prst="rect">
            <a:avLst/>
          </a:prstGeom>
          <a:noFill/>
          <a:ln>
            <a:noFill/>
          </a:ln>
        </p:spPr>
      </p:pic>
      <p:pic>
        <p:nvPicPr>
          <p:cNvPr id="452" name="Google Shape;452;p24" title="Star.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41526" y="4015475"/>
            <a:ext cx="1189525" cy="1128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25" title="AFL Healthy_Kicks_Worksheets [5-6]11.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375" y="995800"/>
            <a:ext cx="4247240" cy="3002928"/>
          </a:xfrm>
          <a:prstGeom prst="rect">
            <a:avLst/>
          </a:prstGeom>
          <a:noFill/>
          <a:ln>
            <a:noFill/>
          </a:ln>
          <a:effectLst>
            <a:outerShdw blurRad="57150" dist="19050" dir="5400000" algn="bl" rotWithShape="0">
              <a:srgbClr val="000000">
                <a:alpha val="49803"/>
              </a:srgbClr>
            </a:outerShdw>
          </a:effectLst>
        </p:spPr>
      </p:pic>
      <p:pic>
        <p:nvPicPr>
          <p:cNvPr id="458" name="Google Shape;458;p25" title="AFL Healthy_Kicks_Worksheets [5-6]10.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10859" y="1403967"/>
            <a:ext cx="4247240" cy="3002935"/>
          </a:xfrm>
          <a:prstGeom prst="rect">
            <a:avLst/>
          </a:prstGeom>
          <a:noFill/>
          <a:ln>
            <a:noFill/>
          </a:ln>
          <a:effectLst>
            <a:outerShdw blurRad="57150" dist="19050" dir="5400000" algn="bl" rotWithShape="0">
              <a:srgbClr val="000000">
                <a:alpha val="49803"/>
              </a:srgbClr>
            </a:outerShdw>
          </a:effectLst>
        </p:spPr>
      </p:pic>
      <p:pic>
        <p:nvPicPr>
          <p:cNvPr id="459" name="Google Shape;459;p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7675" y="3757350"/>
            <a:ext cx="996774" cy="9452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aphicFrame>
        <p:nvGraphicFramePr>
          <p:cNvPr id="89" name="Google Shape;89;p3"/>
          <p:cNvGraphicFramePr/>
          <p:nvPr/>
        </p:nvGraphicFramePr>
        <p:xfrm>
          <a:off x="431425" y="1171525"/>
          <a:ext cx="8292200" cy="3566100"/>
        </p:xfrm>
        <a:graphic>
          <a:graphicData uri="http://schemas.openxmlformats.org/drawingml/2006/table">
            <a:tbl>
              <a:tblPr>
                <a:noFill/>
                <a:tableStyleId>{74DD532F-23CB-4A1D-912B-8F6C8E356BE9}</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sng" strike="noStrike" cap="none">
                          <a:solidFill>
                            <a:srgbClr val="00ABFF"/>
                          </a:solidFill>
                          <a:latin typeface="Raleway"/>
                          <a:ea typeface="Raleway"/>
                          <a:cs typeface="Raleway"/>
                          <a:sym typeface="Raleway"/>
                          <a:hlinkClick r:id="rId3">
                            <a:extLst>
                              <a:ext uri="{A12FA001-AC4F-418D-AE19-62706E023703}">
                                <ahyp:hlinkClr xmlns:ahyp="http://schemas.microsoft.com/office/drawing/2018/hyperlinkcolor" val="tx"/>
                              </a:ext>
                            </a:extLst>
                          </a:hlinkClick>
                        </a:rPr>
                        <a:t>Tags and Tails</a:t>
                      </a:r>
                      <a:r>
                        <a:rPr lang="en" sz="800" b="1" u="none" strike="noStrike" cap="none">
                          <a:solidFill>
                            <a:srgbClr val="00ABFF"/>
                          </a:solidFill>
                          <a:latin typeface="Raleway"/>
                          <a:ea typeface="Raleway"/>
                          <a:cs typeface="Raleway"/>
                          <a:sym typeface="Raleway"/>
                        </a:rPr>
                        <a:t> </a:t>
                      </a:r>
                      <a:endParaRPr sz="800" u="none" strike="noStrike" cap="none">
                        <a:solidFill>
                          <a:srgbClr val="00ABFF"/>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2 bibs (or ribbon, sashes, etc), 2 footballs.</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Spread students out over the playing area. </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Two students wear a bib: they are the ‘taggers’. </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Two other students have a football: they are the ‘handball magicians’.</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The bibbed taggers chase anyone without a ball and tag them with their hand. When a student gets tagged, they freeze with hands in the air. </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They are to call out to a handball magician. Once the handball magician sees their hands in the air - as a signal for help - they must come to free them. </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Students become ‘unfrozen’ when the handball magician handballs to the frozen student who must mark and then handball back to the magician. Both can now keep playing. </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To keep everyone involved, change taggers and handball magicians a number of times.</a:t>
                      </a:r>
                      <a:endParaRPr sz="75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50"/>
                        <a:buFont typeface="Arial"/>
                        <a:buNone/>
                      </a:pPr>
                      <a:endParaRPr sz="750" u="none" strike="noStrike" cap="none">
                        <a:solidFill>
                          <a:schemeClr val="dk1"/>
                        </a:solidFill>
                        <a:latin typeface="Raleway Medium"/>
                        <a:ea typeface="Raleway Medium"/>
                        <a:cs typeface="Raleway Medium"/>
                        <a:sym typeface="Raleway Medium"/>
                      </a:endParaRPr>
                    </a:p>
                    <a:p>
                      <a:pPr marL="0" marR="0" lvl="0" indent="0" algn="l" rtl="0">
                        <a:lnSpc>
                          <a:spcPct val="100000"/>
                        </a:lnSpc>
                        <a:spcBef>
                          <a:spcPts val="0"/>
                        </a:spcBef>
                        <a:spcAft>
                          <a:spcPts val="0"/>
                        </a:spcAft>
                        <a:buClr>
                          <a:srgbClr val="000000"/>
                        </a:buClr>
                        <a:buSzPts val="750"/>
                        <a:buFont typeface="Arial"/>
                        <a:buNone/>
                      </a:pPr>
                      <a:r>
                        <a:rPr lang="en" sz="750" u="none" strike="noStrike" cap="none">
                          <a:solidFill>
                            <a:schemeClr val="dk1"/>
                          </a:solidFill>
                          <a:latin typeface="Raleway Medium"/>
                          <a:ea typeface="Raleway Medium"/>
                          <a:cs typeface="Raleway Medium"/>
                          <a:sym typeface="Raleway Medium"/>
                        </a:rPr>
                        <a:t>Modified version</a:t>
                      </a:r>
                      <a:endParaRPr sz="750" u="none" strike="noStrike" cap="none">
                        <a:solidFill>
                          <a:schemeClr val="dk1"/>
                        </a:solidFill>
                        <a:latin typeface="Raleway Medium"/>
                        <a:ea typeface="Raleway Medium"/>
                        <a:cs typeface="Raleway Medium"/>
                        <a:sym typeface="Raleway Medium"/>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Change how feet get unfrozen or how students move around.</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Change the rules so that the frozen students become the handball magician once they are freed.</a:t>
                      </a:r>
                      <a:endParaRPr sz="750" u="none" strike="noStrike" cap="none">
                        <a:latin typeface="Raleway"/>
                        <a:ea typeface="Raleway"/>
                        <a:cs typeface="Raleway"/>
                        <a:sym typeface="Raleway"/>
                      </a:endParaRPr>
                    </a:p>
                    <a:p>
                      <a:pPr marL="457200" marR="0" lvl="0" indent="-276225" algn="l" rtl="0">
                        <a:lnSpc>
                          <a:spcPct val="100000"/>
                        </a:lnSpc>
                        <a:spcBef>
                          <a:spcPts val="0"/>
                        </a:spcBef>
                        <a:spcAft>
                          <a:spcPts val="0"/>
                        </a:spcAft>
                        <a:buClr>
                          <a:srgbClr val="000000"/>
                        </a:buClr>
                        <a:buSzPts val="750"/>
                        <a:buFont typeface="Raleway"/>
                        <a:buChar char="●"/>
                      </a:pPr>
                      <a:r>
                        <a:rPr lang="en" sz="750" u="none" strike="noStrike" cap="none">
                          <a:latin typeface="Raleway"/>
                          <a:ea typeface="Raleway"/>
                          <a:cs typeface="Raleway"/>
                          <a:sym typeface="Raleway"/>
                        </a:rPr>
                        <a:t>Try having students bounce the football on the ground every few steps.</a:t>
                      </a:r>
                      <a:endParaRPr sz="750"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Gates</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1 football per pair, collection of cones.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Create ‘gates’ in the playing area by using two cones of the same colour placed a metre apart. There should be at least one gate for every student pair.</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When you say ‘Go’, each pair handballs to each other three times, through their gate, then runs to a vacant gate and performs three more handballs. </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Repeat.</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If you have enough different coloured cones, have a race to see which students can visit every different coloured gate. </a:t>
                      </a:r>
                      <a:endParaRPr sz="75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750"/>
                        <a:buFont typeface="Arial"/>
                        <a:buNone/>
                      </a:pPr>
                      <a:endParaRPr sz="75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50"/>
                        <a:buFont typeface="Arial"/>
                        <a:buNone/>
                      </a:pPr>
                      <a:r>
                        <a:rPr lang="en" sz="750" u="none" strike="noStrike" cap="none">
                          <a:solidFill>
                            <a:schemeClr val="dk1"/>
                          </a:solidFill>
                          <a:latin typeface="Raleway Medium"/>
                          <a:ea typeface="Raleway Medium"/>
                          <a:cs typeface="Raleway Medium"/>
                          <a:sym typeface="Raleway Medium"/>
                        </a:rPr>
                        <a:t>Modified version</a:t>
                      </a:r>
                      <a:endParaRPr sz="750" u="none" strike="noStrike" cap="none">
                        <a:solidFill>
                          <a:schemeClr val="dk1"/>
                        </a:solidFill>
                        <a:latin typeface="Raleway Medium"/>
                        <a:ea typeface="Raleway Medium"/>
                        <a:cs typeface="Raleway Medium"/>
                        <a:sym typeface="Raleway Medium"/>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Have students just handball to each other through the gate.</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After a pair handballs three times, have the student without the ball run to another gate and find a new partner. Swap this rule after a while so that the student with the ball leaves.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Students with the ball must bounce while running to a new gate.</a:t>
                      </a:r>
                      <a:endParaRPr sz="75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0" name="Google Shape;90;p3"/>
          <p:cNvSpPr txBox="1"/>
          <p:nvPr/>
        </p:nvSpPr>
        <p:spPr>
          <a:xfrm>
            <a:off x="431425" y="625250"/>
            <a:ext cx="57687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chemeClr val="dk1"/>
              </a:buClr>
              <a:buSzPts val="11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26"/>
          <p:cNvPicPr preferRelativeResize="0"/>
          <p:nvPr/>
        </p:nvPicPr>
        <p:blipFill rotWithShape="1">
          <a:blip r:embed="rId3">
            <a:alphaModFix/>
          </a:blip>
          <a:srcRect/>
          <a:stretch/>
        </p:blipFill>
        <p:spPr>
          <a:xfrm>
            <a:off x="5249985" y="268451"/>
            <a:ext cx="3667635" cy="4606600"/>
          </a:xfrm>
          <a:prstGeom prst="rect">
            <a:avLst/>
          </a:prstGeom>
          <a:noFill/>
          <a:ln>
            <a:noFill/>
          </a:ln>
        </p:spPr>
      </p:pic>
      <p:sp>
        <p:nvSpPr>
          <p:cNvPr id="465" name="Google Shape;465;p26"/>
          <p:cNvSpPr txBox="1"/>
          <p:nvPr/>
        </p:nvSpPr>
        <p:spPr>
          <a:xfrm>
            <a:off x="431425" y="765050"/>
            <a:ext cx="44805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2: SUSTAINABLE FARMING</a:t>
            </a:r>
            <a:endParaRPr sz="2700" b="1" i="0" u="none" strike="noStrike" cap="none">
              <a:solidFill>
                <a:schemeClr val="dk1"/>
              </a:solidFill>
              <a:latin typeface="Oswald"/>
              <a:ea typeface="Oswald"/>
              <a:cs typeface="Oswald"/>
              <a:sym typeface="Oswald"/>
            </a:endParaRPr>
          </a:p>
        </p:txBody>
      </p:sp>
      <p:sp>
        <p:nvSpPr>
          <p:cNvPr id="466" name="Google Shape;466;p26"/>
          <p:cNvSpPr txBox="1"/>
          <p:nvPr/>
        </p:nvSpPr>
        <p:spPr>
          <a:xfrm>
            <a:off x="420400" y="1878500"/>
            <a:ext cx="4598100" cy="292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learn why building strength is important, not only for our bones and muscles but to help our overall motor skills and our self confidence. We will learn about sustainable farm practices and explore ways we can use our new knowledge in our garden designs.</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warm-up and cool down strength activities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Discuss why building strength is important for physical and mental wellbeing</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Implement sustainable farming knowledge into our garden design. </a:t>
            </a:r>
            <a:endParaRPr sz="1100" b="0" i="0" u="none" strike="noStrike" cap="none">
              <a:solidFill>
                <a:schemeClr val="dk1"/>
              </a:solidFill>
              <a:latin typeface="Raleway"/>
              <a:ea typeface="Raleway"/>
              <a:cs typeface="Raleway"/>
              <a:sym typeface="Raleway"/>
            </a:endParaRPr>
          </a:p>
        </p:txBody>
      </p:sp>
      <p:cxnSp>
        <p:nvCxnSpPr>
          <p:cNvPr id="467" name="Google Shape;467;p26"/>
          <p:cNvCxnSpPr/>
          <p:nvPr/>
        </p:nvCxnSpPr>
        <p:spPr>
          <a:xfrm>
            <a:off x="281050" y="1823875"/>
            <a:ext cx="4968935" cy="0"/>
          </a:xfrm>
          <a:prstGeom prst="straightConnector1">
            <a:avLst/>
          </a:prstGeom>
          <a:noFill/>
          <a:ln w="9525" cap="flat" cmpd="sng">
            <a:solidFill>
              <a:schemeClr val="dk1"/>
            </a:solidFill>
            <a:prstDash val="solid"/>
            <a:round/>
            <a:headEnd type="none" w="sm" len="sm"/>
            <a:tailEnd type="none" w="sm" len="sm"/>
          </a:ln>
        </p:spPr>
      </p:cxnSp>
      <p:pic>
        <p:nvPicPr>
          <p:cNvPr id="468" name="Google Shape;468;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469" name="Google Shape;469;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50815">
            <a:off x="4606699" y="2971417"/>
            <a:ext cx="1280777" cy="17248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3"/>
        <p:cNvGrpSpPr/>
        <p:nvPr/>
      </p:nvGrpSpPr>
      <p:grpSpPr>
        <a:xfrm>
          <a:off x="0" y="0"/>
          <a:ext cx="0" cy="0"/>
          <a:chOff x="0" y="0"/>
          <a:chExt cx="0" cy="0"/>
        </a:xfrm>
      </p:grpSpPr>
      <p:pic>
        <p:nvPicPr>
          <p:cNvPr id="474" name="Google Shape;474;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200" y="273825"/>
            <a:ext cx="3245649" cy="4869673"/>
          </a:xfrm>
          <a:prstGeom prst="rect">
            <a:avLst/>
          </a:prstGeom>
          <a:noFill/>
          <a:ln>
            <a:noFill/>
          </a:ln>
        </p:spPr>
      </p:pic>
      <p:pic>
        <p:nvPicPr>
          <p:cNvPr id="475" name="Google Shape;475;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88459" flipH="1">
            <a:off x="97278" y="418675"/>
            <a:ext cx="896425" cy="1053575"/>
          </a:xfrm>
          <a:prstGeom prst="rect">
            <a:avLst/>
          </a:prstGeom>
          <a:noFill/>
          <a:ln>
            <a:noFill/>
          </a:ln>
        </p:spPr>
      </p:pic>
      <p:grpSp>
        <p:nvGrpSpPr>
          <p:cNvPr id="476" name="Google Shape;476;p27"/>
          <p:cNvGrpSpPr/>
          <p:nvPr/>
        </p:nvGrpSpPr>
        <p:grpSpPr>
          <a:xfrm>
            <a:off x="1549099" y="743475"/>
            <a:ext cx="6406450" cy="491750"/>
            <a:chOff x="2500274" y="495775"/>
            <a:chExt cx="6406450" cy="491750"/>
          </a:xfrm>
        </p:grpSpPr>
        <p:sp>
          <p:nvSpPr>
            <p:cNvPr id="477" name="Google Shape;477;p27"/>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478" name="Google Shape;478;p27"/>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479" name="Google Shape;479;p27"/>
          <p:cNvGrpSpPr/>
          <p:nvPr/>
        </p:nvGrpSpPr>
        <p:grpSpPr>
          <a:xfrm>
            <a:off x="2466050" y="2590281"/>
            <a:ext cx="4503425" cy="751414"/>
            <a:chOff x="2466050" y="1628100"/>
            <a:chExt cx="4503425" cy="939150"/>
          </a:xfrm>
        </p:grpSpPr>
        <p:sp>
          <p:nvSpPr>
            <p:cNvPr id="480" name="Google Shape;480;p27"/>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481" name="Google Shape;481;p27"/>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Which muscles do you think are most important for AFL players?</a:t>
              </a:r>
              <a:endParaRPr sz="1600" b="0" i="0" u="none" strike="noStrike" cap="none">
                <a:solidFill>
                  <a:schemeClr val="dk1"/>
                </a:solidFill>
                <a:latin typeface="Raleway Medium"/>
                <a:ea typeface="Raleway Medium"/>
                <a:cs typeface="Raleway Medium"/>
                <a:sym typeface="Raleway Medium"/>
              </a:endParaRPr>
            </a:p>
          </p:txBody>
        </p:sp>
      </p:grpSp>
      <p:pic>
        <p:nvPicPr>
          <p:cNvPr id="482" name="Google Shape;482;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33275" y="2202525"/>
            <a:ext cx="1158575" cy="1124975"/>
          </a:xfrm>
          <a:prstGeom prst="rect">
            <a:avLst/>
          </a:prstGeom>
          <a:noFill/>
          <a:ln>
            <a:noFill/>
          </a:ln>
        </p:spPr>
      </p:pic>
      <p:grpSp>
        <p:nvGrpSpPr>
          <p:cNvPr id="483" name="Google Shape;483;p27"/>
          <p:cNvGrpSpPr/>
          <p:nvPr/>
        </p:nvGrpSpPr>
        <p:grpSpPr>
          <a:xfrm>
            <a:off x="2466050" y="3565831"/>
            <a:ext cx="4503425" cy="751414"/>
            <a:chOff x="2466050" y="1628100"/>
            <a:chExt cx="4503425" cy="939150"/>
          </a:xfrm>
        </p:grpSpPr>
        <p:sp>
          <p:nvSpPr>
            <p:cNvPr id="484" name="Google Shape;484;p27"/>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485" name="Google Shape;485;p27"/>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are some sustainable farm practices we can use in our garden design?</a:t>
              </a:r>
              <a:endParaRPr sz="1600" b="0" i="0" u="none" strike="noStrike" cap="none">
                <a:solidFill>
                  <a:schemeClr val="dk1"/>
                </a:solidFill>
                <a:latin typeface="Raleway Medium"/>
                <a:ea typeface="Raleway Medium"/>
                <a:cs typeface="Raleway Medium"/>
                <a:sym typeface="Raleway Medium"/>
              </a:endParaRPr>
            </a:p>
          </p:txBody>
        </p:sp>
      </p:grpSp>
      <p:grpSp>
        <p:nvGrpSpPr>
          <p:cNvPr id="486" name="Google Shape;486;p27"/>
          <p:cNvGrpSpPr/>
          <p:nvPr/>
        </p:nvGrpSpPr>
        <p:grpSpPr>
          <a:xfrm>
            <a:off x="2466050" y="1614731"/>
            <a:ext cx="4503425" cy="751414"/>
            <a:chOff x="2466050" y="1628100"/>
            <a:chExt cx="4503425" cy="939150"/>
          </a:xfrm>
        </p:grpSpPr>
        <p:sp>
          <p:nvSpPr>
            <p:cNvPr id="487" name="Google Shape;487;p27"/>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488" name="Google Shape;488;p27"/>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different muscle groups affect our overall health and wellbeing?</a:t>
              </a:r>
              <a:endParaRPr sz="16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 calcmode="lin" valueType="num">
                                      <p:cBhvr additive="base">
                                        <p:cTn id="7" dur="1000"/>
                                        <p:tgtEl>
                                          <p:spTgt spid="48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79"/>
                                        </p:tgtEl>
                                        <p:attrNameLst>
                                          <p:attrName>style.visibility</p:attrName>
                                        </p:attrNameLst>
                                      </p:cBhvr>
                                      <p:to>
                                        <p:strVal val="visible"/>
                                      </p:to>
                                    </p:set>
                                    <p:anim calcmode="lin" valueType="num">
                                      <p:cBhvr additive="base">
                                        <p:cTn id="12" dur="1000"/>
                                        <p:tgtEl>
                                          <p:spTgt spid="47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83"/>
                                        </p:tgtEl>
                                        <p:attrNameLst>
                                          <p:attrName>style.visibility</p:attrName>
                                        </p:attrNameLst>
                                      </p:cBhvr>
                                      <p:to>
                                        <p:strVal val="visible"/>
                                      </p:to>
                                    </p:set>
                                    <p:anim calcmode="lin" valueType="num">
                                      <p:cBhvr additive="base">
                                        <p:cTn id="17" dur="1000"/>
                                        <p:tgtEl>
                                          <p:spTgt spid="4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grpSp>
        <p:nvGrpSpPr>
          <p:cNvPr id="493" name="Google Shape;493;p28"/>
          <p:cNvGrpSpPr/>
          <p:nvPr/>
        </p:nvGrpSpPr>
        <p:grpSpPr>
          <a:xfrm>
            <a:off x="798388" y="1141650"/>
            <a:ext cx="3612900" cy="948300"/>
            <a:chOff x="787100" y="1315850"/>
            <a:chExt cx="3612900" cy="948300"/>
          </a:xfrm>
        </p:grpSpPr>
        <p:sp>
          <p:nvSpPr>
            <p:cNvPr id="494" name="Google Shape;494;p28"/>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8"/>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28"/>
            <p:cNvSpPr txBox="1"/>
            <p:nvPr/>
          </p:nvSpPr>
          <p:spPr>
            <a:xfrm>
              <a:off x="908188" y="1541888"/>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practice of growing crops and raising animals for food, clothing, and other products.</a:t>
              </a:r>
              <a:endParaRPr sz="1000" b="0" i="0" u="none" strike="noStrike" cap="none">
                <a:solidFill>
                  <a:schemeClr val="dk1"/>
                </a:solidFill>
                <a:latin typeface="Raleway"/>
                <a:ea typeface="Raleway"/>
                <a:cs typeface="Raleway"/>
                <a:sym typeface="Raleway"/>
              </a:endParaRPr>
            </a:p>
          </p:txBody>
        </p:sp>
      </p:grpSp>
      <p:grpSp>
        <p:nvGrpSpPr>
          <p:cNvPr id="497" name="Google Shape;497;p28"/>
          <p:cNvGrpSpPr/>
          <p:nvPr/>
        </p:nvGrpSpPr>
        <p:grpSpPr>
          <a:xfrm>
            <a:off x="798388" y="2334725"/>
            <a:ext cx="3612900" cy="948300"/>
            <a:chOff x="787100" y="1315850"/>
            <a:chExt cx="3612900" cy="948300"/>
          </a:xfrm>
        </p:grpSpPr>
        <p:sp>
          <p:nvSpPr>
            <p:cNvPr id="498" name="Google Shape;498;p28"/>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8"/>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8"/>
            <p:cNvSpPr txBox="1"/>
            <p:nvPr/>
          </p:nvSpPr>
          <p:spPr>
            <a:xfrm>
              <a:off x="908175" y="153215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Officially recognised as meeting certain standards or rules, usually after a test or review. </a:t>
              </a:r>
              <a:endParaRPr sz="1000" b="0" i="0" u="none" strike="noStrike" cap="none">
                <a:solidFill>
                  <a:schemeClr val="dk1"/>
                </a:solidFill>
                <a:latin typeface="Raleway"/>
                <a:ea typeface="Raleway"/>
                <a:cs typeface="Raleway"/>
                <a:sym typeface="Raleway"/>
              </a:endParaRPr>
            </a:p>
          </p:txBody>
        </p:sp>
      </p:grpSp>
      <p:grpSp>
        <p:nvGrpSpPr>
          <p:cNvPr id="501" name="Google Shape;501;p28"/>
          <p:cNvGrpSpPr/>
          <p:nvPr/>
        </p:nvGrpSpPr>
        <p:grpSpPr>
          <a:xfrm>
            <a:off x="798388" y="3527800"/>
            <a:ext cx="3612900" cy="948300"/>
            <a:chOff x="787100" y="1315850"/>
            <a:chExt cx="3612900" cy="948300"/>
          </a:xfrm>
        </p:grpSpPr>
        <p:sp>
          <p:nvSpPr>
            <p:cNvPr id="502" name="Google Shape;502;p28"/>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28"/>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28"/>
            <p:cNvSpPr txBox="1"/>
            <p:nvPr/>
          </p:nvSpPr>
          <p:spPr>
            <a:xfrm>
              <a:off x="908175" y="154190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Following rules about what is right and wrong, and treating people and animals fairly.</a:t>
              </a:r>
              <a:endParaRPr sz="1000" b="0" i="0" u="none" strike="noStrike" cap="none">
                <a:solidFill>
                  <a:schemeClr val="dk1"/>
                </a:solidFill>
                <a:latin typeface="Raleway"/>
                <a:ea typeface="Raleway"/>
                <a:cs typeface="Raleway"/>
                <a:sym typeface="Raleway"/>
              </a:endParaRPr>
            </a:p>
          </p:txBody>
        </p:sp>
      </p:grpSp>
      <p:grpSp>
        <p:nvGrpSpPr>
          <p:cNvPr id="505" name="Google Shape;505;p28"/>
          <p:cNvGrpSpPr/>
          <p:nvPr/>
        </p:nvGrpSpPr>
        <p:grpSpPr>
          <a:xfrm>
            <a:off x="4662413" y="1141650"/>
            <a:ext cx="3612900" cy="948300"/>
            <a:chOff x="787100" y="1315850"/>
            <a:chExt cx="3612900" cy="948300"/>
          </a:xfrm>
        </p:grpSpPr>
        <p:sp>
          <p:nvSpPr>
            <p:cNvPr id="506" name="Google Shape;506;p28"/>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28"/>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8"/>
            <p:cNvSpPr txBox="1"/>
            <p:nvPr/>
          </p:nvSpPr>
          <p:spPr>
            <a:xfrm>
              <a:off x="908175" y="154190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Relating to the heart. For example, ‘cardiac health’ means the health of your heart.</a:t>
              </a:r>
              <a:endParaRPr sz="1000" b="0" i="0" u="none" strike="noStrike" cap="none">
                <a:solidFill>
                  <a:schemeClr val="dk1"/>
                </a:solidFill>
                <a:latin typeface="Raleway"/>
                <a:ea typeface="Raleway"/>
                <a:cs typeface="Raleway"/>
                <a:sym typeface="Raleway"/>
              </a:endParaRPr>
            </a:p>
          </p:txBody>
        </p:sp>
      </p:grpSp>
      <p:grpSp>
        <p:nvGrpSpPr>
          <p:cNvPr id="509" name="Google Shape;509;p28"/>
          <p:cNvGrpSpPr/>
          <p:nvPr/>
        </p:nvGrpSpPr>
        <p:grpSpPr>
          <a:xfrm>
            <a:off x="4662413" y="2334725"/>
            <a:ext cx="3612900" cy="948300"/>
            <a:chOff x="787100" y="1315850"/>
            <a:chExt cx="3612900" cy="948300"/>
          </a:xfrm>
        </p:grpSpPr>
        <p:sp>
          <p:nvSpPr>
            <p:cNvPr id="510" name="Google Shape;510;p28"/>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28"/>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8"/>
            <p:cNvSpPr txBox="1"/>
            <p:nvPr/>
          </p:nvSpPr>
          <p:spPr>
            <a:xfrm>
              <a:off x="908175" y="1566575"/>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ability to keep doing something for a long time without getting tired or giving up.</a:t>
              </a:r>
              <a:endParaRPr sz="1000" b="0" i="0" u="none" strike="noStrike" cap="none">
                <a:solidFill>
                  <a:schemeClr val="dk1"/>
                </a:solidFill>
                <a:latin typeface="Raleway"/>
                <a:ea typeface="Raleway"/>
                <a:cs typeface="Raleway"/>
                <a:sym typeface="Raleway"/>
              </a:endParaRPr>
            </a:p>
          </p:txBody>
        </p:sp>
      </p:grpSp>
      <p:grpSp>
        <p:nvGrpSpPr>
          <p:cNvPr id="513" name="Google Shape;513;p28"/>
          <p:cNvGrpSpPr/>
          <p:nvPr/>
        </p:nvGrpSpPr>
        <p:grpSpPr>
          <a:xfrm>
            <a:off x="4662413" y="3527800"/>
            <a:ext cx="3612900" cy="948300"/>
            <a:chOff x="787100" y="1315850"/>
            <a:chExt cx="3612900" cy="948300"/>
          </a:xfrm>
        </p:grpSpPr>
        <p:sp>
          <p:nvSpPr>
            <p:cNvPr id="514" name="Google Shape;514;p28"/>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8"/>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28"/>
            <p:cNvSpPr txBox="1"/>
            <p:nvPr/>
          </p:nvSpPr>
          <p:spPr>
            <a:xfrm>
              <a:off x="908175" y="154190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very skilled or top-level athlete who performs at the highest level in their sport.</a:t>
              </a:r>
              <a:endParaRPr sz="1000" b="0" i="0" u="none" strike="noStrike" cap="none">
                <a:solidFill>
                  <a:schemeClr val="dk1"/>
                </a:solidFill>
                <a:latin typeface="Raleway"/>
                <a:ea typeface="Raleway"/>
                <a:cs typeface="Raleway"/>
                <a:sym typeface="Raleway"/>
              </a:endParaRPr>
            </a:p>
          </p:txBody>
        </p:sp>
      </p:grpSp>
      <p:grpSp>
        <p:nvGrpSpPr>
          <p:cNvPr id="517" name="Google Shape;517;p28"/>
          <p:cNvGrpSpPr/>
          <p:nvPr/>
        </p:nvGrpSpPr>
        <p:grpSpPr>
          <a:xfrm>
            <a:off x="868688" y="1066975"/>
            <a:ext cx="3612900" cy="948300"/>
            <a:chOff x="857400" y="1241175"/>
            <a:chExt cx="3612900" cy="948300"/>
          </a:xfrm>
        </p:grpSpPr>
        <p:sp>
          <p:nvSpPr>
            <p:cNvPr id="518" name="Google Shape;518;p28"/>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8"/>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AGRICULTURE</a:t>
              </a:r>
              <a:endParaRPr sz="3600" b="1" i="0" u="none" strike="noStrike" cap="none">
                <a:solidFill>
                  <a:schemeClr val="dk1"/>
                </a:solidFill>
                <a:latin typeface="Oswald"/>
                <a:ea typeface="Oswald"/>
                <a:cs typeface="Oswald"/>
                <a:sym typeface="Oswald"/>
              </a:endParaRPr>
            </a:p>
          </p:txBody>
        </p:sp>
      </p:grpSp>
      <p:grpSp>
        <p:nvGrpSpPr>
          <p:cNvPr id="520" name="Google Shape;520;p28"/>
          <p:cNvGrpSpPr/>
          <p:nvPr/>
        </p:nvGrpSpPr>
        <p:grpSpPr>
          <a:xfrm>
            <a:off x="868688" y="2260050"/>
            <a:ext cx="3612900" cy="948300"/>
            <a:chOff x="857400" y="1241175"/>
            <a:chExt cx="3612900" cy="948300"/>
          </a:xfrm>
        </p:grpSpPr>
        <p:sp>
          <p:nvSpPr>
            <p:cNvPr id="521" name="Google Shape;521;p28"/>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28"/>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CERTIFIED</a:t>
              </a:r>
              <a:endParaRPr sz="3600" b="1" i="0" u="none" strike="noStrike" cap="none">
                <a:solidFill>
                  <a:schemeClr val="dk1"/>
                </a:solidFill>
                <a:latin typeface="Oswald"/>
                <a:ea typeface="Oswald"/>
                <a:cs typeface="Oswald"/>
                <a:sym typeface="Oswald"/>
              </a:endParaRPr>
            </a:p>
          </p:txBody>
        </p:sp>
      </p:grpSp>
      <p:grpSp>
        <p:nvGrpSpPr>
          <p:cNvPr id="523" name="Google Shape;523;p28"/>
          <p:cNvGrpSpPr/>
          <p:nvPr/>
        </p:nvGrpSpPr>
        <p:grpSpPr>
          <a:xfrm>
            <a:off x="868688" y="3453125"/>
            <a:ext cx="3612900" cy="948300"/>
            <a:chOff x="857400" y="1241175"/>
            <a:chExt cx="3612900" cy="948300"/>
          </a:xfrm>
        </p:grpSpPr>
        <p:sp>
          <p:nvSpPr>
            <p:cNvPr id="524" name="Google Shape;524;p28"/>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28"/>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ETHICAL</a:t>
              </a:r>
              <a:endParaRPr sz="3600" b="1" i="0" u="none" strike="noStrike" cap="none">
                <a:solidFill>
                  <a:schemeClr val="dk1"/>
                </a:solidFill>
                <a:latin typeface="Oswald"/>
                <a:ea typeface="Oswald"/>
                <a:cs typeface="Oswald"/>
                <a:sym typeface="Oswald"/>
              </a:endParaRPr>
            </a:p>
          </p:txBody>
        </p:sp>
      </p:grpSp>
      <p:grpSp>
        <p:nvGrpSpPr>
          <p:cNvPr id="526" name="Google Shape;526;p28"/>
          <p:cNvGrpSpPr/>
          <p:nvPr/>
        </p:nvGrpSpPr>
        <p:grpSpPr>
          <a:xfrm>
            <a:off x="4732713" y="1066975"/>
            <a:ext cx="3612900" cy="948300"/>
            <a:chOff x="857400" y="1241175"/>
            <a:chExt cx="3612900" cy="948300"/>
          </a:xfrm>
        </p:grpSpPr>
        <p:sp>
          <p:nvSpPr>
            <p:cNvPr id="527" name="Google Shape;527;p28"/>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28"/>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CARDIAC</a:t>
              </a:r>
              <a:endParaRPr sz="3600" b="1" i="0" u="none" strike="noStrike" cap="none">
                <a:solidFill>
                  <a:schemeClr val="dk1"/>
                </a:solidFill>
                <a:latin typeface="Oswald"/>
                <a:ea typeface="Oswald"/>
                <a:cs typeface="Oswald"/>
                <a:sym typeface="Oswald"/>
              </a:endParaRPr>
            </a:p>
          </p:txBody>
        </p:sp>
      </p:grpSp>
      <p:grpSp>
        <p:nvGrpSpPr>
          <p:cNvPr id="529" name="Google Shape;529;p28"/>
          <p:cNvGrpSpPr/>
          <p:nvPr/>
        </p:nvGrpSpPr>
        <p:grpSpPr>
          <a:xfrm>
            <a:off x="4732713" y="2260050"/>
            <a:ext cx="3612900" cy="948300"/>
            <a:chOff x="857400" y="1241175"/>
            <a:chExt cx="3612900" cy="948300"/>
          </a:xfrm>
        </p:grpSpPr>
        <p:sp>
          <p:nvSpPr>
            <p:cNvPr id="530" name="Google Shape;530;p28"/>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8"/>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ENDURANCE</a:t>
              </a:r>
              <a:endParaRPr sz="3600" b="1" i="0" u="none" strike="noStrike" cap="none">
                <a:solidFill>
                  <a:schemeClr val="dk1"/>
                </a:solidFill>
                <a:latin typeface="Oswald"/>
                <a:ea typeface="Oswald"/>
                <a:cs typeface="Oswald"/>
                <a:sym typeface="Oswald"/>
              </a:endParaRPr>
            </a:p>
          </p:txBody>
        </p:sp>
      </p:grpSp>
      <p:grpSp>
        <p:nvGrpSpPr>
          <p:cNvPr id="532" name="Google Shape;532;p28"/>
          <p:cNvGrpSpPr/>
          <p:nvPr/>
        </p:nvGrpSpPr>
        <p:grpSpPr>
          <a:xfrm>
            <a:off x="4732713" y="3453125"/>
            <a:ext cx="3612900" cy="948300"/>
            <a:chOff x="857400" y="1241175"/>
            <a:chExt cx="3612900" cy="948300"/>
          </a:xfrm>
        </p:grpSpPr>
        <p:sp>
          <p:nvSpPr>
            <p:cNvPr id="533" name="Google Shape;533;p28"/>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28"/>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ELITE ATHLETE</a:t>
              </a:r>
              <a:endParaRPr sz="3600" b="1" i="0" u="none" strike="noStrike" cap="none">
                <a:solidFill>
                  <a:schemeClr val="dk1"/>
                </a:solidFill>
                <a:latin typeface="Oswald"/>
                <a:ea typeface="Oswald"/>
                <a:cs typeface="Oswald"/>
                <a:sym typeface="Oswald"/>
              </a:endParaRPr>
            </a:p>
          </p:txBody>
        </p:sp>
      </p:grpSp>
      <p:sp>
        <p:nvSpPr>
          <p:cNvPr id="535" name="Google Shape;535;p28"/>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5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0" name="Google Shape;540;p29"/>
          <p:cNvGrpSpPr/>
          <p:nvPr/>
        </p:nvGrpSpPr>
        <p:grpSpPr>
          <a:xfrm>
            <a:off x="798388" y="1141650"/>
            <a:ext cx="3612900" cy="948300"/>
            <a:chOff x="787100" y="1315850"/>
            <a:chExt cx="3612900" cy="948300"/>
          </a:xfrm>
        </p:grpSpPr>
        <p:sp>
          <p:nvSpPr>
            <p:cNvPr id="541" name="Google Shape;541;p2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2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29"/>
            <p:cNvSpPr txBox="1"/>
            <p:nvPr/>
          </p:nvSpPr>
          <p:spPr>
            <a:xfrm>
              <a:off x="908188" y="1453388"/>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process by which your body turns food into energy. It helps your body grow, stay healthy, and perform everyday tasks.</a:t>
              </a:r>
              <a:endParaRPr sz="1000" b="0" i="0" u="none" strike="noStrike" cap="none">
                <a:solidFill>
                  <a:schemeClr val="dk1"/>
                </a:solidFill>
                <a:latin typeface="Raleway"/>
                <a:ea typeface="Raleway"/>
                <a:cs typeface="Raleway"/>
                <a:sym typeface="Raleway"/>
              </a:endParaRPr>
            </a:p>
          </p:txBody>
        </p:sp>
      </p:grpSp>
      <p:grpSp>
        <p:nvGrpSpPr>
          <p:cNvPr id="544" name="Google Shape;544;p29"/>
          <p:cNvGrpSpPr/>
          <p:nvPr/>
        </p:nvGrpSpPr>
        <p:grpSpPr>
          <a:xfrm>
            <a:off x="798388" y="2334725"/>
            <a:ext cx="3612900" cy="948300"/>
            <a:chOff x="787100" y="1315850"/>
            <a:chExt cx="3612900" cy="948300"/>
          </a:xfrm>
        </p:grpSpPr>
        <p:sp>
          <p:nvSpPr>
            <p:cNvPr id="545" name="Google Shape;545;p2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9"/>
            <p:cNvSpPr txBox="1"/>
            <p:nvPr/>
          </p:nvSpPr>
          <p:spPr>
            <a:xfrm>
              <a:off x="908175" y="1355150"/>
              <a:ext cx="3368400" cy="869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When materials or products are obtained in a way that is good for the environment and respects people’s rights, such as ensuring fair working conditions and protecting natural resources.</a:t>
              </a:r>
              <a:endParaRPr sz="1000" b="0" i="0" u="none" strike="noStrike" cap="none">
                <a:solidFill>
                  <a:schemeClr val="dk1"/>
                </a:solidFill>
                <a:latin typeface="Raleway"/>
                <a:ea typeface="Raleway"/>
                <a:cs typeface="Raleway"/>
                <a:sym typeface="Raleway"/>
              </a:endParaRPr>
            </a:p>
          </p:txBody>
        </p:sp>
      </p:grpSp>
      <p:grpSp>
        <p:nvGrpSpPr>
          <p:cNvPr id="548" name="Google Shape;548;p29"/>
          <p:cNvGrpSpPr/>
          <p:nvPr/>
        </p:nvGrpSpPr>
        <p:grpSpPr>
          <a:xfrm>
            <a:off x="798388" y="3527800"/>
            <a:ext cx="3612900" cy="948300"/>
            <a:chOff x="787100" y="1315850"/>
            <a:chExt cx="3612900" cy="948300"/>
          </a:xfrm>
        </p:grpSpPr>
        <p:sp>
          <p:nvSpPr>
            <p:cNvPr id="549" name="Google Shape;549;p2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2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29"/>
            <p:cNvSpPr txBox="1"/>
            <p:nvPr/>
          </p:nvSpPr>
          <p:spPr>
            <a:xfrm>
              <a:off x="908175" y="145340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Taking care of our planet so that people in the future can also enjoy it. It means being kind to nature and using things carefully.</a:t>
              </a:r>
              <a:endParaRPr sz="1000" b="0" i="0" u="none" strike="noStrike" cap="none">
                <a:solidFill>
                  <a:schemeClr val="dk1"/>
                </a:solidFill>
                <a:latin typeface="Raleway"/>
                <a:ea typeface="Raleway"/>
                <a:cs typeface="Raleway"/>
                <a:sym typeface="Raleway"/>
              </a:endParaRPr>
            </a:p>
          </p:txBody>
        </p:sp>
      </p:grpSp>
      <p:grpSp>
        <p:nvGrpSpPr>
          <p:cNvPr id="552" name="Google Shape;552;p29"/>
          <p:cNvGrpSpPr/>
          <p:nvPr/>
        </p:nvGrpSpPr>
        <p:grpSpPr>
          <a:xfrm>
            <a:off x="4662413" y="1141650"/>
            <a:ext cx="3612900" cy="948300"/>
            <a:chOff x="787100" y="1315850"/>
            <a:chExt cx="3612900" cy="948300"/>
          </a:xfrm>
        </p:grpSpPr>
        <p:sp>
          <p:nvSpPr>
            <p:cNvPr id="553" name="Google Shape;553;p2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2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29"/>
            <p:cNvSpPr txBox="1"/>
            <p:nvPr/>
          </p:nvSpPr>
          <p:spPr>
            <a:xfrm>
              <a:off x="908175" y="144365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Tissues in the body that help you move. They contract (get shorter) and relax (get longer) to make your body move.</a:t>
              </a:r>
              <a:endParaRPr sz="1000" b="0" i="0" u="none" strike="noStrike" cap="none">
                <a:solidFill>
                  <a:schemeClr val="dk1"/>
                </a:solidFill>
                <a:latin typeface="Raleway"/>
                <a:ea typeface="Raleway"/>
                <a:cs typeface="Raleway"/>
                <a:sym typeface="Raleway"/>
              </a:endParaRPr>
            </a:p>
          </p:txBody>
        </p:sp>
      </p:grpSp>
      <p:grpSp>
        <p:nvGrpSpPr>
          <p:cNvPr id="556" name="Google Shape;556;p29"/>
          <p:cNvGrpSpPr/>
          <p:nvPr/>
        </p:nvGrpSpPr>
        <p:grpSpPr>
          <a:xfrm>
            <a:off x="4662413" y="2334725"/>
            <a:ext cx="3612900" cy="948300"/>
            <a:chOff x="787100" y="1315850"/>
            <a:chExt cx="3612900" cy="948300"/>
          </a:xfrm>
        </p:grpSpPr>
        <p:sp>
          <p:nvSpPr>
            <p:cNvPr id="557" name="Google Shape;557;p29"/>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29"/>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29"/>
            <p:cNvSpPr txBox="1"/>
            <p:nvPr/>
          </p:nvSpPr>
          <p:spPr>
            <a:xfrm>
              <a:off x="908175" y="146825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Related to the skeleton, which is the structure of bones in your body that supports you and protects your organs.</a:t>
              </a:r>
              <a:endParaRPr sz="1000" b="0" i="0" u="none" strike="noStrike" cap="none">
                <a:solidFill>
                  <a:schemeClr val="dk1"/>
                </a:solidFill>
                <a:latin typeface="Raleway"/>
                <a:ea typeface="Raleway"/>
                <a:cs typeface="Raleway"/>
                <a:sym typeface="Raleway"/>
              </a:endParaRPr>
            </a:p>
          </p:txBody>
        </p:sp>
      </p:grpSp>
      <p:grpSp>
        <p:nvGrpSpPr>
          <p:cNvPr id="560" name="Google Shape;560;p29"/>
          <p:cNvGrpSpPr/>
          <p:nvPr/>
        </p:nvGrpSpPr>
        <p:grpSpPr>
          <a:xfrm>
            <a:off x="868688" y="1066975"/>
            <a:ext cx="3612900" cy="948300"/>
            <a:chOff x="857400" y="1241175"/>
            <a:chExt cx="3612900" cy="948300"/>
          </a:xfrm>
        </p:grpSpPr>
        <p:sp>
          <p:nvSpPr>
            <p:cNvPr id="561" name="Google Shape;561;p2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METABOLISM</a:t>
              </a:r>
              <a:endParaRPr sz="3600" b="1" i="0" u="none" strike="noStrike" cap="none">
                <a:solidFill>
                  <a:schemeClr val="dk1"/>
                </a:solidFill>
                <a:latin typeface="Oswald"/>
                <a:ea typeface="Oswald"/>
                <a:cs typeface="Oswald"/>
                <a:sym typeface="Oswald"/>
              </a:endParaRPr>
            </a:p>
          </p:txBody>
        </p:sp>
      </p:grpSp>
      <p:grpSp>
        <p:nvGrpSpPr>
          <p:cNvPr id="563" name="Google Shape;563;p29"/>
          <p:cNvGrpSpPr/>
          <p:nvPr/>
        </p:nvGrpSpPr>
        <p:grpSpPr>
          <a:xfrm>
            <a:off x="868688" y="2260050"/>
            <a:ext cx="3612900" cy="948300"/>
            <a:chOff x="857400" y="1241175"/>
            <a:chExt cx="3612900" cy="948300"/>
          </a:xfrm>
        </p:grpSpPr>
        <p:sp>
          <p:nvSpPr>
            <p:cNvPr id="564" name="Google Shape;564;p2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2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RESPONSIBLY SOURCED</a:t>
              </a:r>
              <a:endParaRPr sz="2700" b="1" i="0" u="none" strike="noStrike" cap="none">
                <a:solidFill>
                  <a:schemeClr val="dk1"/>
                </a:solidFill>
                <a:latin typeface="Oswald"/>
                <a:ea typeface="Oswald"/>
                <a:cs typeface="Oswald"/>
                <a:sym typeface="Oswald"/>
              </a:endParaRPr>
            </a:p>
          </p:txBody>
        </p:sp>
      </p:grpSp>
      <p:grpSp>
        <p:nvGrpSpPr>
          <p:cNvPr id="566" name="Google Shape;566;p29"/>
          <p:cNvGrpSpPr/>
          <p:nvPr/>
        </p:nvGrpSpPr>
        <p:grpSpPr>
          <a:xfrm>
            <a:off x="868688" y="3453125"/>
            <a:ext cx="3612900" cy="948300"/>
            <a:chOff x="857400" y="1241175"/>
            <a:chExt cx="3612900" cy="948300"/>
          </a:xfrm>
        </p:grpSpPr>
        <p:sp>
          <p:nvSpPr>
            <p:cNvPr id="567" name="Google Shape;567;p2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2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SUSTAINABILITY</a:t>
              </a:r>
              <a:endParaRPr sz="3600" b="1" i="0" u="none" strike="noStrike" cap="none">
                <a:solidFill>
                  <a:schemeClr val="dk1"/>
                </a:solidFill>
                <a:latin typeface="Oswald"/>
                <a:ea typeface="Oswald"/>
                <a:cs typeface="Oswald"/>
                <a:sym typeface="Oswald"/>
              </a:endParaRPr>
            </a:p>
          </p:txBody>
        </p:sp>
      </p:grpSp>
      <p:grpSp>
        <p:nvGrpSpPr>
          <p:cNvPr id="569" name="Google Shape;569;p29"/>
          <p:cNvGrpSpPr/>
          <p:nvPr/>
        </p:nvGrpSpPr>
        <p:grpSpPr>
          <a:xfrm>
            <a:off x="4732713" y="1066975"/>
            <a:ext cx="3612900" cy="948300"/>
            <a:chOff x="857400" y="1241175"/>
            <a:chExt cx="3612900" cy="948300"/>
          </a:xfrm>
        </p:grpSpPr>
        <p:sp>
          <p:nvSpPr>
            <p:cNvPr id="570" name="Google Shape;570;p2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2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MUSCLE</a:t>
              </a:r>
              <a:endParaRPr sz="3600" b="1" i="0" u="none" strike="noStrike" cap="none">
                <a:solidFill>
                  <a:schemeClr val="dk1"/>
                </a:solidFill>
                <a:latin typeface="Oswald"/>
                <a:ea typeface="Oswald"/>
                <a:cs typeface="Oswald"/>
                <a:sym typeface="Oswald"/>
              </a:endParaRPr>
            </a:p>
          </p:txBody>
        </p:sp>
      </p:grpSp>
      <p:grpSp>
        <p:nvGrpSpPr>
          <p:cNvPr id="572" name="Google Shape;572;p29"/>
          <p:cNvGrpSpPr/>
          <p:nvPr/>
        </p:nvGrpSpPr>
        <p:grpSpPr>
          <a:xfrm>
            <a:off x="4732713" y="2260050"/>
            <a:ext cx="3612900" cy="948300"/>
            <a:chOff x="857400" y="1241175"/>
            <a:chExt cx="3612900" cy="948300"/>
          </a:xfrm>
        </p:grpSpPr>
        <p:sp>
          <p:nvSpPr>
            <p:cNvPr id="573" name="Google Shape;573;p29"/>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29"/>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SKELETAL</a:t>
              </a:r>
              <a:endParaRPr sz="3600" b="1" i="0" u="none" strike="noStrike" cap="none">
                <a:solidFill>
                  <a:schemeClr val="dk1"/>
                </a:solidFill>
                <a:latin typeface="Oswald"/>
                <a:ea typeface="Oswald"/>
                <a:cs typeface="Oswald"/>
                <a:sym typeface="Oswald"/>
              </a:endParaRPr>
            </a:p>
          </p:txBody>
        </p:sp>
      </p:grpSp>
      <p:sp>
        <p:nvSpPr>
          <p:cNvPr id="575" name="Google Shape;575;p29"/>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576" name="Google Shape;576;p29"/>
          <p:cNvSpPr txBox="1"/>
          <p:nvPr/>
        </p:nvSpPr>
        <p:spPr>
          <a:xfrm>
            <a:off x="5048525" y="3602475"/>
            <a:ext cx="2840700" cy="8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ABFF"/>
                </a:solidFill>
                <a:latin typeface="Raleway"/>
                <a:ea typeface="Raleway"/>
                <a:cs typeface="Raleway"/>
                <a:sym typeface="Raleway"/>
              </a:rPr>
              <a:t>Can you think of any other words that might be important? </a:t>
            </a:r>
            <a:endParaRPr sz="14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6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6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5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7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30" descr="A human skeleton model showing the muscles and the ribs&#10;&#10;AI-generated content may be incorrect."/>
          <p:cNvPicPr preferRelativeResize="0"/>
          <p:nvPr/>
        </p:nvPicPr>
        <p:blipFill rotWithShape="1">
          <a:blip r:embed="rId3">
            <a:alphaModFix/>
          </a:blip>
          <a:srcRect/>
          <a:stretch/>
        </p:blipFill>
        <p:spPr>
          <a:xfrm>
            <a:off x="4863007" y="247970"/>
            <a:ext cx="4060364" cy="4630463"/>
          </a:xfrm>
          <a:prstGeom prst="rect">
            <a:avLst/>
          </a:prstGeom>
          <a:noFill/>
          <a:ln>
            <a:noFill/>
          </a:ln>
        </p:spPr>
      </p:pic>
      <p:sp>
        <p:nvSpPr>
          <p:cNvPr id="582" name="Google Shape;582;p30"/>
          <p:cNvSpPr txBox="1"/>
          <p:nvPr/>
        </p:nvSpPr>
        <p:spPr>
          <a:xfrm>
            <a:off x="420400" y="1385075"/>
            <a:ext cx="4305300" cy="312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Types of muscles</a:t>
            </a:r>
            <a:r>
              <a:rPr lang="en" sz="1000" b="0" i="0" u="none" strike="noStrike" cap="none">
                <a:solidFill>
                  <a:schemeClr val="dk1"/>
                </a:solidFill>
                <a:latin typeface="Raleway"/>
                <a:ea typeface="Raleway"/>
                <a:cs typeface="Raleway"/>
                <a:sym typeface="Raleway"/>
              </a:rPr>
              <a:t> </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Skeletal Muscles: </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These are the muscles attached to bones that allow us to move. They are under voluntary control, which means we can decide when to use them.</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Smooth Muscles:</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Found in organs like the stomach and intestines, smooth muscles are involuntary (we cannot control them consciously).</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Cardiac Muscles:</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These muscles make up the heart and work automatically to keep the heart pumping blood.</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
        <p:nvSpPr>
          <p:cNvPr id="583" name="Google Shape;583;p30"/>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OUR MUSCLES - DID YOU KNOW?</a:t>
            </a:r>
            <a:endParaRPr sz="2300" b="1" i="0" u="none" strike="noStrike" cap="none">
              <a:solidFill>
                <a:schemeClr val="dk1"/>
              </a:solidFill>
              <a:latin typeface="Oswald"/>
              <a:ea typeface="Oswald"/>
              <a:cs typeface="Oswald"/>
              <a:sym typeface="Oswald"/>
            </a:endParaRPr>
          </a:p>
        </p:txBody>
      </p:sp>
      <p:sp>
        <p:nvSpPr>
          <p:cNvPr id="584" name="Google Shape;584;p30"/>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How do different muscle groups affect our overall health and wellbeing?</a:t>
            </a:r>
            <a:endParaRPr sz="1100" b="1" i="0" u="none" strike="noStrike" cap="none">
              <a:solidFill>
                <a:srgbClr val="00ABFF"/>
              </a:solidFill>
              <a:latin typeface="Raleway"/>
              <a:ea typeface="Raleway"/>
              <a:cs typeface="Raleway"/>
              <a:sym typeface="Raleway"/>
            </a:endParaRPr>
          </a:p>
        </p:txBody>
      </p:sp>
      <p:pic>
        <p:nvPicPr>
          <p:cNvPr id="585" name="Google Shape;585;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586" name="Google Shape;586;p30" title="lighting bolt.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22396">
            <a:off x="3919876" y="3105751"/>
            <a:ext cx="1447051" cy="1702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31" title="male-musculoskeletal-2024-12-04-12-41-58-utc.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21700" y="710600"/>
            <a:ext cx="3318401" cy="4114575"/>
          </a:xfrm>
          <a:prstGeom prst="rect">
            <a:avLst/>
          </a:prstGeom>
          <a:noFill/>
          <a:ln>
            <a:noFill/>
          </a:ln>
        </p:spPr>
      </p:pic>
      <p:sp>
        <p:nvSpPr>
          <p:cNvPr id="592" name="Google Shape;592;p31"/>
          <p:cNvSpPr txBox="1"/>
          <p:nvPr/>
        </p:nvSpPr>
        <p:spPr>
          <a:xfrm>
            <a:off x="420400" y="1385075"/>
            <a:ext cx="4790700" cy="328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Leg Muscles:</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Quadriceps: Straighten the knee.</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Hamstrings: Bend the knee.</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Calf Muscles: Help you stand on your toes and walk.</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Core Muscles:</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Abdominals: Support the trunk and help with bending and twisting.</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Obliques: Help with side bending and rotation.</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Lower Back: Support the spine and help with movement.</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Arm Muscles:</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Biceps: Bend the elbow.</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Triceps: Straighten the arm.</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Forearms: Control hand and finger movement.</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Chest and Back Muscles:</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Pectorals: Help with arm and shoulder movements.</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Latissimus Dorsi: Support the spine and move arms.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
        <p:nvSpPr>
          <p:cNvPr id="593" name="Google Shape;593;p31"/>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OUR MUSCLES - DID YOU KNOW?</a:t>
            </a:r>
            <a:endParaRPr sz="2300" b="1" i="0" u="none" strike="noStrike" cap="none">
              <a:solidFill>
                <a:schemeClr val="dk1"/>
              </a:solidFill>
              <a:latin typeface="Oswald"/>
              <a:ea typeface="Oswald"/>
              <a:cs typeface="Oswald"/>
              <a:sym typeface="Oswald"/>
            </a:endParaRPr>
          </a:p>
        </p:txBody>
      </p:sp>
      <p:sp>
        <p:nvSpPr>
          <p:cNvPr id="594" name="Google Shape;594;p31"/>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Main muscle groups</a:t>
            </a:r>
            <a:endParaRPr sz="1100" b="1" i="0" u="none" strike="noStrike" cap="none">
              <a:solidFill>
                <a:srgbClr val="00ABFF"/>
              </a:solidFill>
              <a:latin typeface="Raleway"/>
              <a:ea typeface="Raleway"/>
              <a:cs typeface="Raleway"/>
              <a:sym typeface="Raleway"/>
            </a:endParaRPr>
          </a:p>
        </p:txBody>
      </p:sp>
      <p:pic>
        <p:nvPicPr>
          <p:cNvPr id="595" name="Google Shape;595;p31" title="Arrow.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700000">
            <a:off x="4097978" y="3100463"/>
            <a:ext cx="1449246" cy="12400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92">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2">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92">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2">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92">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9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32" descr="A person with his back turned&#10;&#10;AI-generated content may be incorrect."/>
          <p:cNvPicPr preferRelativeResize="0"/>
          <p:nvPr/>
        </p:nvPicPr>
        <p:blipFill rotWithShape="1">
          <a:blip r:embed="rId3">
            <a:alphaModFix/>
          </a:blip>
          <a:srcRect/>
          <a:stretch/>
        </p:blipFill>
        <p:spPr>
          <a:xfrm>
            <a:off x="4857688" y="266700"/>
            <a:ext cx="4056533" cy="4626094"/>
          </a:xfrm>
          <a:prstGeom prst="rect">
            <a:avLst/>
          </a:prstGeom>
          <a:noFill/>
          <a:ln>
            <a:noFill/>
          </a:ln>
        </p:spPr>
      </p:pic>
      <p:sp>
        <p:nvSpPr>
          <p:cNvPr id="601" name="Google Shape;601;p32"/>
          <p:cNvSpPr txBox="1"/>
          <p:nvPr/>
        </p:nvSpPr>
        <p:spPr>
          <a:xfrm>
            <a:off x="420400" y="1385075"/>
            <a:ext cx="4305300" cy="2955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 Movement:</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Muscles help us move and stay active.</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Balance and Posture: </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Strong muscles keep us upright and balanced.</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Strength and Endurance: </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Exercise makes muscles stronger and more durable.</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Heart Health: </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Muscles, like the heart, help with circulation and oxygen flow.</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Flexibility: </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Stretching improves flexibility and reduces injury.</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Metabolism: </a:t>
            </a: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Muscles help burn calories and manage weight.</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
        <p:nvSpPr>
          <p:cNvPr id="602" name="Google Shape;602;p32"/>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OUR MUSCLES - DID YOU KNOW?</a:t>
            </a:r>
            <a:endParaRPr sz="2300" b="1" i="0" u="none" strike="noStrike" cap="none">
              <a:solidFill>
                <a:schemeClr val="dk1"/>
              </a:solidFill>
              <a:latin typeface="Oswald"/>
              <a:ea typeface="Oswald"/>
              <a:cs typeface="Oswald"/>
              <a:sym typeface="Oswald"/>
            </a:endParaRPr>
          </a:p>
        </p:txBody>
      </p:sp>
      <p:sp>
        <p:nvSpPr>
          <p:cNvPr id="603" name="Google Shape;603;p32"/>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Muscles and health</a:t>
            </a:r>
            <a:endParaRPr sz="1100" b="1" i="0" u="none" strike="noStrike" cap="none">
              <a:solidFill>
                <a:srgbClr val="00ABFF"/>
              </a:solidFill>
              <a:latin typeface="Raleway"/>
              <a:ea typeface="Raleway"/>
              <a:cs typeface="Raleway"/>
              <a:sym typeface="Raleway"/>
            </a:endParaRPr>
          </a:p>
        </p:txBody>
      </p:sp>
      <p:pic>
        <p:nvPicPr>
          <p:cNvPr id="604" name="Google Shape;604;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605" name="Google Shape;605;p32" title="Star.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00175" y="3281475"/>
            <a:ext cx="1476825" cy="140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01">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1">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01">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01">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0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33" descr="A person holding a model of a heart&#10;&#10;AI-generated content may be incorrect."/>
          <p:cNvPicPr preferRelativeResize="0"/>
          <p:nvPr/>
        </p:nvPicPr>
        <p:blipFill rotWithShape="1">
          <a:blip r:embed="rId3">
            <a:alphaModFix/>
          </a:blip>
          <a:srcRect/>
          <a:stretch/>
        </p:blipFill>
        <p:spPr>
          <a:xfrm>
            <a:off x="4862760" y="252339"/>
            <a:ext cx="4055101" cy="4624461"/>
          </a:xfrm>
          <a:prstGeom prst="rect">
            <a:avLst/>
          </a:prstGeom>
          <a:noFill/>
          <a:ln>
            <a:noFill/>
          </a:ln>
        </p:spPr>
      </p:pic>
      <p:sp>
        <p:nvSpPr>
          <p:cNvPr id="611" name="Google Shape;611;p33"/>
          <p:cNvSpPr txBox="1"/>
          <p:nvPr/>
        </p:nvSpPr>
        <p:spPr>
          <a:xfrm>
            <a:off x="420400" y="1385075"/>
            <a:ext cx="4046400" cy="2952600"/>
          </a:xfrm>
          <a:prstGeom prst="rect">
            <a:avLst/>
          </a:prstGeom>
          <a:noFill/>
          <a:ln>
            <a:noFill/>
          </a:ln>
        </p:spPr>
        <p:txBody>
          <a:bodyPr spcFirstLastPara="1" wrap="square" lIns="91425" tIns="91425" rIns="91425" bIns="91425" anchor="t" anchorCtr="0">
            <a:spAutoFit/>
          </a:bodyPr>
          <a:lstStyle/>
          <a:p>
            <a:pPr marL="274320" marR="0" lvl="0" indent="-187960" algn="l" rtl="0">
              <a:lnSpc>
                <a:spcPct val="100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There are 640 muscles in the body. </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We use 200 muscles to take a step forward. </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Your heart is your hardest-working muscle. On average it takes 80,000 to 100,000 beats each day. </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Gluteus maximus otherwise known as your bottom is the biggest muscle in the body.</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The longest muscle in the body is the sartorius muscle (hip/groin to hip). </a:t>
            </a: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We have four muscles in the quad (thigh) muscle alone.</a:t>
            </a:r>
            <a:endParaRPr sz="1000" b="0" i="0" u="none" strike="noStrike" cap="none">
              <a:solidFill>
                <a:schemeClr val="dk1"/>
              </a:solidFill>
              <a:latin typeface="Raleway"/>
              <a:ea typeface="Raleway"/>
              <a:cs typeface="Raleway"/>
              <a:sym typeface="Raleway"/>
            </a:endParaRPr>
          </a:p>
          <a:p>
            <a:pPr marL="45720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
        <p:nvSpPr>
          <p:cNvPr id="612" name="Google Shape;612;p33"/>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OUR MUSCLES - DID YOU KNOW?</a:t>
            </a:r>
            <a:endParaRPr sz="2300" b="1" i="0" u="none" strike="noStrike" cap="none">
              <a:solidFill>
                <a:schemeClr val="dk1"/>
              </a:solidFill>
              <a:latin typeface="Oswald"/>
              <a:ea typeface="Oswald"/>
              <a:cs typeface="Oswald"/>
              <a:sym typeface="Oswald"/>
            </a:endParaRPr>
          </a:p>
        </p:txBody>
      </p:sp>
      <p:sp>
        <p:nvSpPr>
          <p:cNvPr id="613" name="Google Shape;613;p33"/>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Did you know?</a:t>
            </a:r>
            <a:endParaRPr sz="1100" b="1" i="0" u="none" strike="noStrike" cap="none">
              <a:solidFill>
                <a:srgbClr val="00ABFF"/>
              </a:solidFill>
              <a:latin typeface="Raleway"/>
              <a:ea typeface="Raleway"/>
              <a:cs typeface="Raleway"/>
              <a:sym typeface="Raleway"/>
            </a:endParaRPr>
          </a:p>
        </p:txBody>
      </p:sp>
      <p:pic>
        <p:nvPicPr>
          <p:cNvPr id="614" name="Google Shape;614;p33" title="Smiley.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63400" y="3375475"/>
            <a:ext cx="1502450" cy="1458900"/>
          </a:xfrm>
          <a:prstGeom prst="rect">
            <a:avLst/>
          </a:prstGeom>
          <a:noFill/>
          <a:ln>
            <a:noFill/>
          </a:ln>
        </p:spPr>
      </p:pic>
      <p:sp>
        <p:nvSpPr>
          <p:cNvPr id="615" name="Google Shape;615;p33"/>
          <p:cNvSpPr txBox="1"/>
          <p:nvPr/>
        </p:nvSpPr>
        <p:spPr>
          <a:xfrm>
            <a:off x="420400" y="3639875"/>
            <a:ext cx="38199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Muscles are crucial for moving, staying strong, and maintaining a healthy body. Strength training is important because it strengthens bones and muscles, protects the joints, improves motor skills and builds self-confidence.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616" name="Google Shape;616;p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34" descr="For GRAZE beef farmer Tim Wilson, passion is everything.&#10;&#10;Get at least one brand new video every week, including recipes, kitchen hacks and handy cooking tips to help you feed your family and friends: @coles" title="GRAZE beef farmer | Great lengths for quality | Coles">
            <a:hlinkClick r:id="rId3"/>
          </p:cNvPr>
          <p:cNvPicPr preferRelativeResize="0"/>
          <p:nvPr/>
        </p:nvPicPr>
        <p:blipFill rotWithShape="1">
          <a:blip r:embed="rId4">
            <a:alphaModFix/>
          </a:blip>
          <a:srcRect/>
          <a:stretch/>
        </p:blipFill>
        <p:spPr>
          <a:xfrm>
            <a:off x="583750" y="1207975"/>
            <a:ext cx="3048000" cy="1714500"/>
          </a:xfrm>
          <a:prstGeom prst="rect">
            <a:avLst/>
          </a:prstGeom>
          <a:noFill/>
          <a:ln>
            <a:noFill/>
          </a:ln>
        </p:spPr>
      </p:pic>
      <p:sp>
        <p:nvSpPr>
          <p:cNvPr id="622" name="Google Shape;622;p34"/>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COLES SUSTAINABLE FARMING</a:t>
            </a:r>
            <a:endParaRPr sz="2300" b="1" i="0" u="none" strike="noStrike" cap="none">
              <a:solidFill>
                <a:schemeClr val="dk1"/>
              </a:solidFill>
              <a:latin typeface="Oswald"/>
              <a:ea typeface="Oswald"/>
              <a:cs typeface="Oswald"/>
              <a:sym typeface="Oswald"/>
            </a:endParaRPr>
          </a:p>
        </p:txBody>
      </p:sp>
      <p:sp>
        <p:nvSpPr>
          <p:cNvPr id="623" name="Google Shape;623;p34"/>
          <p:cNvSpPr txBox="1"/>
          <p:nvPr/>
        </p:nvSpPr>
        <p:spPr>
          <a:xfrm>
            <a:off x="3995100" y="2961750"/>
            <a:ext cx="3126600" cy="5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b="0" i="0" u="none" strike="noStrike" cap="none">
                <a:solidFill>
                  <a:schemeClr val="dk1"/>
                </a:solidFill>
                <a:latin typeface="Raleway"/>
                <a:ea typeface="Raleway"/>
                <a:cs typeface="Raleway"/>
                <a:sym typeface="Raleway"/>
              </a:rPr>
              <a:t>What are 5 facts you have learnt about sustainable farming from this video?</a:t>
            </a:r>
            <a:endParaRPr sz="1000" b="0" i="0" u="none" strike="noStrike" cap="none">
              <a:solidFill>
                <a:schemeClr val="dk1"/>
              </a:solidFill>
              <a:latin typeface="Raleway"/>
              <a:ea typeface="Raleway"/>
              <a:cs typeface="Raleway"/>
              <a:sym typeface="Raleway"/>
            </a:endParaRPr>
          </a:p>
        </p:txBody>
      </p:sp>
      <p:sp>
        <p:nvSpPr>
          <p:cNvPr id="624" name="Google Shape;624;p34"/>
          <p:cNvSpPr txBox="1"/>
          <p:nvPr/>
        </p:nvSpPr>
        <p:spPr>
          <a:xfrm>
            <a:off x="3995100" y="3370975"/>
            <a:ext cx="31851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1.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2.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3.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4.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5. </a:t>
            </a:r>
            <a:endParaRPr sz="1000" b="0" i="0" u="none" strike="noStrike" cap="none">
              <a:solidFill>
                <a:srgbClr val="000000"/>
              </a:solidFill>
              <a:latin typeface="Arial"/>
              <a:ea typeface="Arial"/>
              <a:cs typeface="Arial"/>
              <a:sym typeface="Arial"/>
            </a:endParaRPr>
          </a:p>
        </p:txBody>
      </p:sp>
      <p:pic>
        <p:nvPicPr>
          <p:cNvPr id="625" name="Google Shape;625;p34" descr="Meet the team behind Sundrop's truss tomatoes sold at Coles.&#10;&#10;Get at least one brand new video every week, including recipes, kitchen hacks and handy cooking tips to help you feed your family and friends: @coles" title="Sundrop Farms tomatoes | Great lengths for quality | Coles">
            <a:hlinkClick r:id="rId5"/>
          </p:cNvPr>
          <p:cNvPicPr preferRelativeResize="0"/>
          <p:nvPr/>
        </p:nvPicPr>
        <p:blipFill rotWithShape="1">
          <a:blip r:embed="rId6">
            <a:alphaModFix/>
          </a:blip>
          <a:srcRect/>
          <a:stretch/>
        </p:blipFill>
        <p:spPr>
          <a:xfrm>
            <a:off x="4073800" y="1207975"/>
            <a:ext cx="3048000" cy="1714500"/>
          </a:xfrm>
          <a:prstGeom prst="rect">
            <a:avLst/>
          </a:prstGeom>
          <a:noFill/>
          <a:ln>
            <a:noFill/>
          </a:ln>
        </p:spPr>
      </p:pic>
      <p:sp>
        <p:nvSpPr>
          <p:cNvPr id="626" name="Google Shape;626;p34"/>
          <p:cNvSpPr txBox="1"/>
          <p:nvPr/>
        </p:nvSpPr>
        <p:spPr>
          <a:xfrm>
            <a:off x="505050" y="2961750"/>
            <a:ext cx="3126600" cy="5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b="0" i="0" u="none" strike="noStrike" cap="none">
                <a:solidFill>
                  <a:schemeClr val="dk1"/>
                </a:solidFill>
                <a:latin typeface="Raleway"/>
                <a:ea typeface="Raleway"/>
                <a:cs typeface="Raleway"/>
                <a:sym typeface="Raleway"/>
              </a:rPr>
              <a:t>What are 5 facts you have learnt about sustainable farming from this video?</a:t>
            </a:r>
            <a:endParaRPr sz="1000" b="0" i="0" u="none" strike="noStrike" cap="none">
              <a:solidFill>
                <a:schemeClr val="dk1"/>
              </a:solidFill>
              <a:latin typeface="Raleway"/>
              <a:ea typeface="Raleway"/>
              <a:cs typeface="Raleway"/>
              <a:sym typeface="Raleway"/>
            </a:endParaRPr>
          </a:p>
        </p:txBody>
      </p:sp>
      <p:sp>
        <p:nvSpPr>
          <p:cNvPr id="627" name="Google Shape;627;p34"/>
          <p:cNvSpPr txBox="1"/>
          <p:nvPr/>
        </p:nvSpPr>
        <p:spPr>
          <a:xfrm>
            <a:off x="505050" y="3370975"/>
            <a:ext cx="32445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1.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2.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3.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4. </a:t>
            </a:r>
            <a:endParaRPr sz="1000" b="0" i="0" u="none" strike="noStrike" cap="none">
              <a:solidFill>
                <a:schemeClr val="dk1"/>
              </a:solidFill>
              <a:latin typeface="Raleway"/>
              <a:ea typeface="Raleway"/>
              <a:cs typeface="Raleway"/>
              <a:sym typeface="Raleway"/>
            </a:endParaRPr>
          </a:p>
          <a:p>
            <a:pPr marL="0" marR="0" lvl="0" indent="0" algn="l" rtl="0">
              <a:lnSpc>
                <a:spcPct val="15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5. </a:t>
            </a:r>
            <a:endParaRPr sz="1000" b="0" i="0" u="none" strike="noStrike" cap="none">
              <a:solidFill>
                <a:srgbClr val="000000"/>
              </a:solidFill>
              <a:latin typeface="Arial"/>
              <a:ea typeface="Arial"/>
              <a:cs typeface="Arial"/>
              <a:sym typeface="Arial"/>
            </a:endParaRPr>
          </a:p>
        </p:txBody>
      </p:sp>
      <p:pic>
        <p:nvPicPr>
          <p:cNvPr id="628" name="Google Shape;628;p3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802600" y="1654150"/>
            <a:ext cx="2005550" cy="3489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1000"/>
                                        <p:tgtEl>
                                          <p:spTgt spid="6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1"/>
                                        </p:tgtEl>
                                        <p:attrNameLst>
                                          <p:attrName>style.visibility</p:attrName>
                                        </p:attrNameLst>
                                      </p:cBhvr>
                                      <p:to>
                                        <p:strVal val="visible"/>
                                      </p:to>
                                    </p:set>
                                    <p:animEffect transition="in" filter="fade">
                                      <p:cBhvr>
                                        <p:cTn id="12" dur="1000"/>
                                        <p:tgtEl>
                                          <p:spTgt spid="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2"/>
        <p:cNvGrpSpPr/>
        <p:nvPr/>
      </p:nvGrpSpPr>
      <p:grpSpPr>
        <a:xfrm>
          <a:off x="0" y="0"/>
          <a:ext cx="0" cy="0"/>
          <a:chOff x="0" y="0"/>
          <a:chExt cx="0" cy="0"/>
        </a:xfrm>
      </p:grpSpPr>
      <p:grpSp>
        <p:nvGrpSpPr>
          <p:cNvPr id="633" name="Google Shape;633;p35"/>
          <p:cNvGrpSpPr/>
          <p:nvPr/>
        </p:nvGrpSpPr>
        <p:grpSpPr>
          <a:xfrm>
            <a:off x="6066108" y="1709795"/>
            <a:ext cx="2572890" cy="2925407"/>
            <a:chOff x="3269171" y="1672480"/>
            <a:chExt cx="2605722" cy="2962737"/>
          </a:xfrm>
        </p:grpSpPr>
        <p:sp>
          <p:nvSpPr>
            <p:cNvPr id="634" name="Google Shape;634;p35"/>
            <p:cNvSpPr/>
            <p:nvPr/>
          </p:nvSpPr>
          <p:spPr>
            <a:xfrm>
              <a:off x="3269171" y="1740217"/>
              <a:ext cx="2529300" cy="28950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5"/>
            <p:cNvSpPr/>
            <p:nvPr/>
          </p:nvSpPr>
          <p:spPr>
            <a:xfrm>
              <a:off x="3345593" y="1672480"/>
              <a:ext cx="2529300" cy="2895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5"/>
            <p:cNvSpPr txBox="1"/>
            <p:nvPr/>
          </p:nvSpPr>
          <p:spPr>
            <a:xfrm>
              <a:off x="3368963" y="2927563"/>
              <a:ext cx="2482500" cy="38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Oswald"/>
                  <a:ea typeface="Oswald"/>
                  <a:cs typeface="Oswald"/>
                  <a:sym typeface="Oswald"/>
                </a:rPr>
                <a:t>BIOLOGICAL PEST CONTROL</a:t>
              </a:r>
              <a:endParaRPr sz="1000" b="0" i="0" u="none" strike="noStrike" cap="none">
                <a:solidFill>
                  <a:srgbClr val="000000"/>
                </a:solidFill>
                <a:latin typeface="Raleway"/>
                <a:ea typeface="Raleway"/>
                <a:cs typeface="Raleway"/>
                <a:sym typeface="Raleway"/>
              </a:endParaRPr>
            </a:p>
          </p:txBody>
        </p:sp>
        <p:pic>
          <p:nvPicPr>
            <p:cNvPr id="637" name="Google Shape;637;p35" title="ladybug-on-a-leaf-close-up-2025-02-10-06-48-20-utc.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0057" y="1676880"/>
              <a:ext cx="2515500" cy="1218300"/>
            </a:xfrm>
            <a:prstGeom prst="round2SameRect">
              <a:avLst>
                <a:gd name="adj1" fmla="val 10073"/>
                <a:gd name="adj2" fmla="val 0"/>
              </a:avLst>
            </a:prstGeom>
            <a:noFill/>
            <a:ln w="9525" cap="flat" cmpd="sng">
              <a:solidFill>
                <a:srgbClr val="000000"/>
              </a:solidFill>
              <a:prstDash val="solid"/>
              <a:round/>
              <a:headEnd type="none" w="sm" len="sm"/>
              <a:tailEnd type="none" w="sm" len="sm"/>
            </a:ln>
          </p:spPr>
        </p:pic>
        <p:sp>
          <p:nvSpPr>
            <p:cNvPr id="638" name="Google Shape;638;p35"/>
            <p:cNvSpPr txBox="1"/>
            <p:nvPr/>
          </p:nvSpPr>
          <p:spPr>
            <a:xfrm>
              <a:off x="3421625" y="3194275"/>
              <a:ext cx="2373300" cy="1059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Sustainable farmers use natural ways to keep bugs and insects away from the crops. This can include planting special flowers that attract good bugs to eat the bad ones. </a:t>
              </a:r>
              <a:endParaRPr sz="1000" b="0" i="0" u="none" strike="noStrike" cap="none">
                <a:solidFill>
                  <a:schemeClr val="dk1"/>
                </a:solidFill>
                <a:latin typeface="Raleway"/>
                <a:ea typeface="Raleway"/>
                <a:cs typeface="Raleway"/>
                <a:sym typeface="Raleway"/>
              </a:endParaRPr>
            </a:p>
          </p:txBody>
        </p:sp>
      </p:grpSp>
      <p:grpSp>
        <p:nvGrpSpPr>
          <p:cNvPr id="639" name="Google Shape;639;p35"/>
          <p:cNvGrpSpPr/>
          <p:nvPr/>
        </p:nvGrpSpPr>
        <p:grpSpPr>
          <a:xfrm>
            <a:off x="6066074" y="1709790"/>
            <a:ext cx="2572897" cy="2925412"/>
            <a:chOff x="505046" y="1672475"/>
            <a:chExt cx="2605729" cy="2962742"/>
          </a:xfrm>
        </p:grpSpPr>
        <p:sp>
          <p:nvSpPr>
            <p:cNvPr id="640" name="Google Shape;640;p35"/>
            <p:cNvSpPr/>
            <p:nvPr/>
          </p:nvSpPr>
          <p:spPr>
            <a:xfrm>
              <a:off x="505046" y="1740217"/>
              <a:ext cx="2529300" cy="2895000"/>
            </a:xfrm>
            <a:prstGeom prst="roundRect">
              <a:avLst>
                <a:gd name="adj" fmla="val 6077"/>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5"/>
            <p:cNvSpPr/>
            <p:nvPr/>
          </p:nvSpPr>
          <p:spPr>
            <a:xfrm>
              <a:off x="581468" y="1672480"/>
              <a:ext cx="2529300" cy="2895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2" name="Google Shape;642;p35" title="ladybug-on-a-leaf-close-up-2025-02-10-06-48-20-utc.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1475" y="1672475"/>
              <a:ext cx="2529300" cy="2895000"/>
            </a:xfrm>
            <a:prstGeom prst="roundRect">
              <a:avLst>
                <a:gd name="adj" fmla="val 6117"/>
              </a:avLst>
            </a:prstGeom>
            <a:solidFill>
              <a:srgbClr val="FFFFFF"/>
            </a:solidFill>
            <a:ln w="9525" cap="flat" cmpd="sng">
              <a:solidFill>
                <a:schemeClr val="dk1"/>
              </a:solidFill>
              <a:prstDash val="solid"/>
              <a:round/>
              <a:headEnd type="none" w="sm" len="sm"/>
              <a:tailEnd type="none" w="sm" len="sm"/>
            </a:ln>
          </p:spPr>
        </p:pic>
        <p:grpSp>
          <p:nvGrpSpPr>
            <p:cNvPr id="643" name="Google Shape;643;p35"/>
            <p:cNvGrpSpPr/>
            <p:nvPr/>
          </p:nvGrpSpPr>
          <p:grpSpPr>
            <a:xfrm>
              <a:off x="964045" y="1933075"/>
              <a:ext cx="1764300" cy="516900"/>
              <a:chOff x="964045" y="1988375"/>
              <a:chExt cx="1764300" cy="516900"/>
            </a:xfrm>
          </p:grpSpPr>
          <p:sp>
            <p:nvSpPr>
              <p:cNvPr id="644" name="Google Shape;644;p35"/>
              <p:cNvSpPr/>
              <p:nvPr/>
            </p:nvSpPr>
            <p:spPr>
              <a:xfrm>
                <a:off x="1030525" y="1988375"/>
                <a:ext cx="1631400" cy="516900"/>
              </a:xfrm>
              <a:prstGeom prst="roundRect">
                <a:avLst>
                  <a:gd name="adj" fmla="val 1642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r>
                  <a:rPr lang="en" sz="100" b="0" i="0" u="none" strike="noStrike" cap="none">
                    <a:solidFill>
                      <a:srgbClr val="000000"/>
                    </a:solidFill>
                    <a:latin typeface="Arial"/>
                    <a:ea typeface="Arial"/>
                    <a:cs typeface="Arial"/>
                    <a:sym typeface="Arial"/>
                  </a:rPr>
                  <a:t> </a:t>
                </a:r>
                <a:endParaRPr sz="100" b="0" i="0" u="none" strike="noStrike" cap="none">
                  <a:solidFill>
                    <a:srgbClr val="000000"/>
                  </a:solidFill>
                  <a:latin typeface="Arial"/>
                  <a:ea typeface="Arial"/>
                  <a:cs typeface="Arial"/>
                  <a:sym typeface="Arial"/>
                </a:endParaRPr>
              </a:p>
            </p:txBody>
          </p:sp>
          <p:sp>
            <p:nvSpPr>
              <p:cNvPr id="645" name="Google Shape;645;p35"/>
              <p:cNvSpPr/>
              <p:nvPr/>
            </p:nvSpPr>
            <p:spPr>
              <a:xfrm>
                <a:off x="964045" y="2193166"/>
                <a:ext cx="1764300" cy="1074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Oswald"/>
                    <a:ea typeface="Oswald"/>
                    <a:cs typeface="Oswald"/>
                    <a:sym typeface="Oswald"/>
                  </a:rPr>
                  <a:t>CROP ROTATION WITH MULCHING</a:t>
                </a:r>
                <a:endParaRPr sz="1400" b="1" i="0" u="none" strike="noStrike" cap="none">
                  <a:solidFill>
                    <a:schemeClr val="dk1"/>
                  </a:solidFill>
                  <a:latin typeface="Oswald"/>
                  <a:ea typeface="Oswald"/>
                  <a:cs typeface="Oswald"/>
                  <a:sym typeface="Oswald"/>
                </a:endParaRPr>
              </a:p>
            </p:txBody>
          </p:sp>
        </p:grpSp>
      </p:grpSp>
      <p:grpSp>
        <p:nvGrpSpPr>
          <p:cNvPr id="646" name="Google Shape;646;p35"/>
          <p:cNvGrpSpPr/>
          <p:nvPr/>
        </p:nvGrpSpPr>
        <p:grpSpPr>
          <a:xfrm>
            <a:off x="3285583" y="1709795"/>
            <a:ext cx="2572890" cy="2925407"/>
            <a:chOff x="3269171" y="1672480"/>
            <a:chExt cx="2605722" cy="2962737"/>
          </a:xfrm>
        </p:grpSpPr>
        <p:sp>
          <p:nvSpPr>
            <p:cNvPr id="647" name="Google Shape;647;p35"/>
            <p:cNvSpPr/>
            <p:nvPr/>
          </p:nvSpPr>
          <p:spPr>
            <a:xfrm>
              <a:off x="3269171" y="1740217"/>
              <a:ext cx="2529300" cy="28950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3345593" y="1672480"/>
              <a:ext cx="2529300" cy="2895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txBox="1"/>
            <p:nvPr/>
          </p:nvSpPr>
          <p:spPr>
            <a:xfrm>
              <a:off x="3368963" y="2927563"/>
              <a:ext cx="2482500" cy="38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Oswald"/>
                  <a:ea typeface="Oswald"/>
                  <a:cs typeface="Oswald"/>
                  <a:sym typeface="Oswald"/>
                </a:rPr>
                <a:t>RAINWATER HARVESTING</a:t>
              </a:r>
              <a:endParaRPr sz="1000" b="0" i="0" u="none" strike="noStrike" cap="none">
                <a:solidFill>
                  <a:srgbClr val="000000"/>
                </a:solidFill>
                <a:latin typeface="Raleway"/>
                <a:ea typeface="Raleway"/>
                <a:cs typeface="Raleway"/>
                <a:sym typeface="Raleway"/>
              </a:endParaRPr>
            </a:p>
          </p:txBody>
        </p:sp>
        <p:pic>
          <p:nvPicPr>
            <p:cNvPr id="650" name="Google Shape;650;p35" title="water-tank-2025-02-21-16-23-12-utc.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50057" y="1676880"/>
              <a:ext cx="2515500" cy="1218300"/>
            </a:xfrm>
            <a:prstGeom prst="round2SameRect">
              <a:avLst>
                <a:gd name="adj1" fmla="val 10073"/>
                <a:gd name="adj2" fmla="val 0"/>
              </a:avLst>
            </a:prstGeom>
            <a:noFill/>
            <a:ln w="9525" cap="flat" cmpd="sng">
              <a:solidFill>
                <a:srgbClr val="000000"/>
              </a:solidFill>
              <a:prstDash val="solid"/>
              <a:round/>
              <a:headEnd type="none" w="sm" len="sm"/>
              <a:tailEnd type="none" w="sm" len="sm"/>
            </a:ln>
          </p:spPr>
        </p:pic>
        <p:sp>
          <p:nvSpPr>
            <p:cNvPr id="651" name="Google Shape;651;p35"/>
            <p:cNvSpPr txBox="1"/>
            <p:nvPr/>
          </p:nvSpPr>
          <p:spPr>
            <a:xfrm>
              <a:off x="3421625" y="3194275"/>
              <a:ext cx="2373300" cy="88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Sustainable farmers collect rainwater. This means that during times of drought they are able to water the crops.</a:t>
              </a:r>
              <a:endParaRPr sz="1000" b="0" i="0" u="none" strike="noStrike" cap="none">
                <a:solidFill>
                  <a:schemeClr val="dk1"/>
                </a:solidFill>
                <a:latin typeface="Raleway"/>
                <a:ea typeface="Raleway"/>
                <a:cs typeface="Raleway"/>
                <a:sym typeface="Raleway"/>
              </a:endParaRPr>
            </a:p>
          </p:txBody>
        </p:sp>
      </p:grpSp>
      <p:grpSp>
        <p:nvGrpSpPr>
          <p:cNvPr id="652" name="Google Shape;652;p35"/>
          <p:cNvGrpSpPr/>
          <p:nvPr/>
        </p:nvGrpSpPr>
        <p:grpSpPr>
          <a:xfrm>
            <a:off x="3285549" y="1709790"/>
            <a:ext cx="2572897" cy="2925412"/>
            <a:chOff x="505046" y="1672475"/>
            <a:chExt cx="2605729" cy="2962742"/>
          </a:xfrm>
        </p:grpSpPr>
        <p:sp>
          <p:nvSpPr>
            <p:cNvPr id="653" name="Google Shape;653;p35"/>
            <p:cNvSpPr/>
            <p:nvPr/>
          </p:nvSpPr>
          <p:spPr>
            <a:xfrm>
              <a:off x="505046" y="1740217"/>
              <a:ext cx="2529300" cy="2895000"/>
            </a:xfrm>
            <a:prstGeom prst="roundRect">
              <a:avLst>
                <a:gd name="adj" fmla="val 6077"/>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a:off x="581468" y="1672480"/>
              <a:ext cx="2529300" cy="2895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5" name="Google Shape;655;p35" title="water-tank-2025-02-21-16-23-12-utc.jp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1475" y="1672475"/>
              <a:ext cx="2529300" cy="2895000"/>
            </a:xfrm>
            <a:prstGeom prst="roundRect">
              <a:avLst>
                <a:gd name="adj" fmla="val 6117"/>
              </a:avLst>
            </a:prstGeom>
            <a:solidFill>
              <a:srgbClr val="FFFFFF"/>
            </a:solidFill>
            <a:ln w="9525" cap="flat" cmpd="sng">
              <a:solidFill>
                <a:schemeClr val="dk1"/>
              </a:solidFill>
              <a:prstDash val="solid"/>
              <a:round/>
              <a:headEnd type="none" w="sm" len="sm"/>
              <a:tailEnd type="none" w="sm" len="sm"/>
            </a:ln>
          </p:spPr>
        </p:pic>
        <p:grpSp>
          <p:nvGrpSpPr>
            <p:cNvPr id="656" name="Google Shape;656;p35"/>
            <p:cNvGrpSpPr/>
            <p:nvPr/>
          </p:nvGrpSpPr>
          <p:grpSpPr>
            <a:xfrm>
              <a:off x="964045" y="1933075"/>
              <a:ext cx="1764300" cy="516900"/>
              <a:chOff x="964045" y="1988375"/>
              <a:chExt cx="1764300" cy="516900"/>
            </a:xfrm>
          </p:grpSpPr>
          <p:sp>
            <p:nvSpPr>
              <p:cNvPr id="657" name="Google Shape;657;p35"/>
              <p:cNvSpPr/>
              <p:nvPr/>
            </p:nvSpPr>
            <p:spPr>
              <a:xfrm>
                <a:off x="1030525" y="1988375"/>
                <a:ext cx="1631400" cy="516900"/>
              </a:xfrm>
              <a:prstGeom prst="roundRect">
                <a:avLst>
                  <a:gd name="adj" fmla="val 1642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r>
                  <a:rPr lang="en" sz="100" b="0" i="0" u="none" strike="noStrike" cap="none">
                    <a:solidFill>
                      <a:srgbClr val="000000"/>
                    </a:solidFill>
                    <a:latin typeface="Arial"/>
                    <a:ea typeface="Arial"/>
                    <a:cs typeface="Arial"/>
                    <a:sym typeface="Arial"/>
                  </a:rPr>
                  <a:t> </a:t>
                </a:r>
                <a:endParaRPr sz="100" b="0" i="0" u="none" strike="noStrike" cap="none">
                  <a:solidFill>
                    <a:srgbClr val="000000"/>
                  </a:solidFill>
                  <a:latin typeface="Arial"/>
                  <a:ea typeface="Arial"/>
                  <a:cs typeface="Arial"/>
                  <a:sym typeface="Arial"/>
                </a:endParaRPr>
              </a:p>
            </p:txBody>
          </p:sp>
          <p:sp>
            <p:nvSpPr>
              <p:cNvPr id="658" name="Google Shape;658;p35"/>
              <p:cNvSpPr/>
              <p:nvPr/>
            </p:nvSpPr>
            <p:spPr>
              <a:xfrm>
                <a:off x="964045" y="2193166"/>
                <a:ext cx="1764300" cy="1074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Oswald"/>
                    <a:ea typeface="Oswald"/>
                    <a:cs typeface="Oswald"/>
                    <a:sym typeface="Oswald"/>
                  </a:rPr>
                  <a:t>RAINWATER HARVESTING</a:t>
                </a:r>
                <a:endParaRPr sz="1400" b="1" i="0" u="none" strike="noStrike" cap="none">
                  <a:solidFill>
                    <a:schemeClr val="dk1"/>
                  </a:solidFill>
                  <a:latin typeface="Oswald"/>
                  <a:ea typeface="Oswald"/>
                  <a:cs typeface="Oswald"/>
                  <a:sym typeface="Oswald"/>
                </a:endParaRPr>
              </a:p>
            </p:txBody>
          </p:sp>
        </p:grpSp>
      </p:grpSp>
      <p:grpSp>
        <p:nvGrpSpPr>
          <p:cNvPr id="659" name="Google Shape;659;p35"/>
          <p:cNvGrpSpPr/>
          <p:nvPr/>
        </p:nvGrpSpPr>
        <p:grpSpPr>
          <a:xfrm>
            <a:off x="505083" y="1709795"/>
            <a:ext cx="2572817" cy="2925476"/>
            <a:chOff x="3269171" y="1672480"/>
            <a:chExt cx="2605649" cy="2962808"/>
          </a:xfrm>
        </p:grpSpPr>
        <p:sp>
          <p:nvSpPr>
            <p:cNvPr id="660" name="Google Shape;660;p35"/>
            <p:cNvSpPr/>
            <p:nvPr/>
          </p:nvSpPr>
          <p:spPr>
            <a:xfrm>
              <a:off x="3269171" y="1740217"/>
              <a:ext cx="2529227" cy="2895071"/>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5"/>
            <p:cNvSpPr/>
            <p:nvPr/>
          </p:nvSpPr>
          <p:spPr>
            <a:xfrm>
              <a:off x="3345593" y="1672480"/>
              <a:ext cx="2529227" cy="2895071"/>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5"/>
            <p:cNvSpPr txBox="1"/>
            <p:nvPr/>
          </p:nvSpPr>
          <p:spPr>
            <a:xfrm>
              <a:off x="3368963" y="2927563"/>
              <a:ext cx="2482500" cy="38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Oswald"/>
                  <a:ea typeface="Oswald"/>
                  <a:cs typeface="Oswald"/>
                  <a:sym typeface="Oswald"/>
                </a:rPr>
                <a:t>CROP ROTATION WITH MULCHING</a:t>
              </a:r>
              <a:endParaRPr sz="1000" b="0" i="0" u="none" strike="noStrike" cap="none">
                <a:solidFill>
                  <a:srgbClr val="000000"/>
                </a:solidFill>
                <a:latin typeface="Raleway"/>
                <a:ea typeface="Raleway"/>
                <a:cs typeface="Raleway"/>
                <a:sym typeface="Raleway"/>
              </a:endParaRPr>
            </a:p>
          </p:txBody>
        </p:sp>
        <p:pic>
          <p:nvPicPr>
            <p:cNvPr id="663" name="Google Shape;663;p35" title="green-vegetable-garden-aerial-view-2025-03-13-02-17-02-utc.jp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50057" y="1676880"/>
              <a:ext cx="2515500" cy="1218300"/>
            </a:xfrm>
            <a:prstGeom prst="round2SameRect">
              <a:avLst>
                <a:gd name="adj1" fmla="val 10073"/>
                <a:gd name="adj2" fmla="val 0"/>
              </a:avLst>
            </a:prstGeom>
            <a:noFill/>
            <a:ln w="9525" cap="flat" cmpd="sng">
              <a:solidFill>
                <a:srgbClr val="000000"/>
              </a:solidFill>
              <a:prstDash val="solid"/>
              <a:round/>
              <a:headEnd type="none" w="sm" len="sm"/>
              <a:tailEnd type="none" w="sm" len="sm"/>
            </a:ln>
          </p:spPr>
        </p:pic>
        <p:sp>
          <p:nvSpPr>
            <p:cNvPr id="664" name="Google Shape;664;p35"/>
            <p:cNvSpPr txBox="1"/>
            <p:nvPr/>
          </p:nvSpPr>
          <p:spPr>
            <a:xfrm>
              <a:off x="3421625" y="3194275"/>
              <a:ext cx="2373300" cy="12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Sustainable farming takes care of the soil by planting different things together and leaving leftover plant parts on the ground. This makes the soil super rich, so plants can grow big and strong.</a:t>
              </a:r>
              <a:endParaRPr sz="1000" b="0" i="0" u="none" strike="noStrike" cap="none">
                <a:solidFill>
                  <a:schemeClr val="dk1"/>
                </a:solidFill>
                <a:latin typeface="Raleway"/>
                <a:ea typeface="Raleway"/>
                <a:cs typeface="Raleway"/>
                <a:sym typeface="Raleway"/>
              </a:endParaRPr>
            </a:p>
          </p:txBody>
        </p:sp>
      </p:grpSp>
      <p:grpSp>
        <p:nvGrpSpPr>
          <p:cNvPr id="665" name="Google Shape;665;p35"/>
          <p:cNvGrpSpPr/>
          <p:nvPr/>
        </p:nvGrpSpPr>
        <p:grpSpPr>
          <a:xfrm>
            <a:off x="505049" y="1709790"/>
            <a:ext cx="2572897" cy="2925481"/>
            <a:chOff x="505046" y="1672475"/>
            <a:chExt cx="2605729" cy="2962813"/>
          </a:xfrm>
        </p:grpSpPr>
        <p:sp>
          <p:nvSpPr>
            <p:cNvPr id="666" name="Google Shape;666;p35"/>
            <p:cNvSpPr/>
            <p:nvPr/>
          </p:nvSpPr>
          <p:spPr>
            <a:xfrm>
              <a:off x="505046" y="1740217"/>
              <a:ext cx="2529227" cy="2895071"/>
            </a:xfrm>
            <a:prstGeom prst="roundRect">
              <a:avLst>
                <a:gd name="adj" fmla="val 6077"/>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5"/>
            <p:cNvSpPr/>
            <p:nvPr/>
          </p:nvSpPr>
          <p:spPr>
            <a:xfrm>
              <a:off x="581468" y="1672480"/>
              <a:ext cx="2529227" cy="2895071"/>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8" name="Google Shape;668;p35" title="green-vegetable-garden-aerial-view-2025-03-13-02-17-02-utc.jp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81475" y="1672475"/>
              <a:ext cx="2529300" cy="2895000"/>
            </a:xfrm>
            <a:prstGeom prst="roundRect">
              <a:avLst>
                <a:gd name="adj" fmla="val 6117"/>
              </a:avLst>
            </a:prstGeom>
            <a:solidFill>
              <a:srgbClr val="FFFFFF"/>
            </a:solidFill>
            <a:ln w="9525" cap="flat" cmpd="sng">
              <a:solidFill>
                <a:schemeClr val="dk1"/>
              </a:solidFill>
              <a:prstDash val="solid"/>
              <a:round/>
              <a:headEnd type="none" w="sm" len="sm"/>
              <a:tailEnd type="none" w="sm" len="sm"/>
            </a:ln>
          </p:spPr>
        </p:pic>
        <p:grpSp>
          <p:nvGrpSpPr>
            <p:cNvPr id="669" name="Google Shape;669;p35"/>
            <p:cNvGrpSpPr/>
            <p:nvPr/>
          </p:nvGrpSpPr>
          <p:grpSpPr>
            <a:xfrm>
              <a:off x="964045" y="1933075"/>
              <a:ext cx="1764300" cy="516900"/>
              <a:chOff x="964045" y="1988375"/>
              <a:chExt cx="1764300" cy="516900"/>
            </a:xfrm>
          </p:grpSpPr>
          <p:sp>
            <p:nvSpPr>
              <p:cNvPr id="670" name="Google Shape;670;p35"/>
              <p:cNvSpPr/>
              <p:nvPr/>
            </p:nvSpPr>
            <p:spPr>
              <a:xfrm>
                <a:off x="1030525" y="1988375"/>
                <a:ext cx="1631400" cy="516900"/>
              </a:xfrm>
              <a:prstGeom prst="roundRect">
                <a:avLst>
                  <a:gd name="adj" fmla="val 16425"/>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
                  <a:buFont typeface="Arial"/>
                  <a:buNone/>
                </a:pPr>
                <a:r>
                  <a:rPr lang="en" sz="100" b="0" i="0" u="none" strike="noStrike" cap="none">
                    <a:solidFill>
                      <a:srgbClr val="000000"/>
                    </a:solidFill>
                    <a:latin typeface="Arial"/>
                    <a:ea typeface="Arial"/>
                    <a:cs typeface="Arial"/>
                    <a:sym typeface="Arial"/>
                  </a:rPr>
                  <a:t> </a:t>
                </a:r>
                <a:endParaRPr sz="100" b="0" i="0" u="none" strike="noStrike" cap="none">
                  <a:solidFill>
                    <a:srgbClr val="000000"/>
                  </a:solidFill>
                  <a:latin typeface="Arial"/>
                  <a:ea typeface="Arial"/>
                  <a:cs typeface="Arial"/>
                  <a:sym typeface="Arial"/>
                </a:endParaRPr>
              </a:p>
            </p:txBody>
          </p:sp>
          <p:sp>
            <p:nvSpPr>
              <p:cNvPr id="671" name="Google Shape;671;p35"/>
              <p:cNvSpPr/>
              <p:nvPr/>
            </p:nvSpPr>
            <p:spPr>
              <a:xfrm>
                <a:off x="964045" y="2193166"/>
                <a:ext cx="1764300" cy="1074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Oswald"/>
                    <a:ea typeface="Oswald"/>
                    <a:cs typeface="Oswald"/>
                    <a:sym typeface="Oswald"/>
                  </a:rPr>
                  <a:t>CROP ROTATION WITH MULCHING</a:t>
                </a:r>
                <a:endParaRPr sz="1400" b="1" i="0" u="none" strike="noStrike" cap="none">
                  <a:solidFill>
                    <a:schemeClr val="dk1"/>
                  </a:solidFill>
                  <a:latin typeface="Oswald"/>
                  <a:ea typeface="Oswald"/>
                  <a:cs typeface="Oswald"/>
                  <a:sym typeface="Oswald"/>
                </a:endParaRPr>
              </a:p>
            </p:txBody>
          </p:sp>
        </p:grpSp>
      </p:grpSp>
      <p:sp>
        <p:nvSpPr>
          <p:cNvPr id="672" name="Google Shape;672;p35"/>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SUSTAINABLE FARMING</a:t>
            </a:r>
            <a:endParaRPr sz="2300" b="1" i="0" u="none" strike="noStrike" cap="none">
              <a:solidFill>
                <a:schemeClr val="dk1"/>
              </a:solidFill>
              <a:latin typeface="Oswald"/>
              <a:ea typeface="Oswald"/>
              <a:cs typeface="Oswald"/>
              <a:sym typeface="Oswald"/>
            </a:endParaRPr>
          </a:p>
        </p:txBody>
      </p:sp>
      <p:sp>
        <p:nvSpPr>
          <p:cNvPr id="673" name="Google Shape;673;p35"/>
          <p:cNvSpPr txBox="1"/>
          <p:nvPr/>
        </p:nvSpPr>
        <p:spPr>
          <a:xfrm>
            <a:off x="420400" y="1022025"/>
            <a:ext cx="81891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Sustainable farming is when you grow food in a way that takes care of the land and the resources we need so that it’s good for the Earth now, and for everyone in the future.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665"/>
                                        </p:tgtEl>
                                        <p:attrNameLst>
                                          <p:attrName>ppt_y</p:attrName>
                                        </p:attrNameLst>
                                      </p:cBhvr>
                                      <p:tavLst>
                                        <p:tav tm="0">
                                          <p:val>
                                            <p:strVal val="#ppt_y"/>
                                          </p:val>
                                        </p:tav>
                                        <p:tav tm="100000">
                                          <p:val>
                                            <p:strVal val="#ppt_y+1"/>
                                          </p:val>
                                        </p:tav>
                                      </p:tavLst>
                                    </p:anim>
                                    <p:set>
                                      <p:cBhvr>
                                        <p:cTn id="7" dur="1" fill="hold">
                                          <p:stCondLst>
                                            <p:cond delay="1000"/>
                                          </p:stCondLst>
                                        </p:cTn>
                                        <p:tgtEl>
                                          <p:spTgt spid="6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1000"/>
                                        <p:tgtEl>
                                          <p:spTgt spid="652"/>
                                        </p:tgtEl>
                                        <p:attrNameLst>
                                          <p:attrName>ppt_y</p:attrName>
                                        </p:attrNameLst>
                                      </p:cBhvr>
                                      <p:tavLst>
                                        <p:tav tm="0">
                                          <p:val>
                                            <p:strVal val="#ppt_y"/>
                                          </p:val>
                                        </p:tav>
                                        <p:tav tm="100000">
                                          <p:val>
                                            <p:strVal val="#ppt_y+1"/>
                                          </p:val>
                                        </p:tav>
                                      </p:tavLst>
                                    </p:anim>
                                    <p:set>
                                      <p:cBhvr>
                                        <p:cTn id="12" dur="1" fill="hold">
                                          <p:stCondLst>
                                            <p:cond delay="1000"/>
                                          </p:stCondLst>
                                        </p:cTn>
                                        <p:tgtEl>
                                          <p:spTgt spid="6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1000"/>
                                        <p:tgtEl>
                                          <p:spTgt spid="639"/>
                                        </p:tgtEl>
                                        <p:attrNameLst>
                                          <p:attrName>ppt_y</p:attrName>
                                        </p:attrNameLst>
                                      </p:cBhvr>
                                      <p:tavLst>
                                        <p:tav tm="0">
                                          <p:val>
                                            <p:strVal val="#ppt_y"/>
                                          </p:val>
                                        </p:tav>
                                        <p:tav tm="100000">
                                          <p:val>
                                            <p:strVal val="#ppt_y+1"/>
                                          </p:val>
                                        </p:tav>
                                      </p:tavLst>
                                    </p:anim>
                                    <p:set>
                                      <p:cBhvr>
                                        <p:cTn id="17" dur="1" fill="hold">
                                          <p:stCondLst>
                                            <p:cond delay="1000"/>
                                          </p:stCondLst>
                                        </p:cTn>
                                        <p:tgtEl>
                                          <p:spTgt spid="6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aphicFrame>
        <p:nvGraphicFramePr>
          <p:cNvPr id="95" name="Google Shape;95;p4"/>
          <p:cNvGraphicFramePr/>
          <p:nvPr/>
        </p:nvGraphicFramePr>
        <p:xfrm>
          <a:off x="431425" y="1171525"/>
          <a:ext cx="8292200" cy="3566100"/>
        </p:xfrm>
        <a:graphic>
          <a:graphicData uri="http://schemas.openxmlformats.org/drawingml/2006/table">
            <a:tbl>
              <a:tblPr>
                <a:noFill/>
                <a:tableStyleId>{74DD532F-23CB-4A1D-912B-8F6C8E356BE9}</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solidFill>
                            <a:schemeClr val="dk1"/>
                          </a:solidFill>
                          <a:latin typeface="Raleway"/>
                          <a:ea typeface="Raleway"/>
                          <a:cs typeface="Raleway"/>
                          <a:sym typeface="Raleway"/>
                        </a:rPr>
                        <a:t>Chase the Bouncer </a:t>
                      </a:r>
                      <a:endParaRPr sz="8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1 football per student, collections of cones or markers.</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Use the cone to create 10m x 10m squares within your playing area.</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Split students into pairs.</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Give one student in the pair the football and have them stand by a cone. They are the 'bouncer'.</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The other student stands at the diagonally opposite cone, they are the 'tagger'.</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Try to avoid having more than one student on a cone - so make as many squares as you need for your group.</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When you say ‘go’, the student with the ball runs around the edge of the square, bouncing the ball on each side of the square.</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The chaser attempts to catch the bouncer and tag them.</a:t>
                      </a:r>
                      <a:endParaRPr sz="700" u="none" strike="noStrike" cap="none">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latin typeface="Raleway"/>
                          <a:ea typeface="Raleway"/>
                          <a:cs typeface="Raleway"/>
                          <a:sym typeface="Raleway"/>
                        </a:rPr>
                        <a:t>Swap roles.</a:t>
                      </a:r>
                      <a:endParaRPr sz="700" u="none" strike="noStrike" cap="none">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00"/>
                        <a:buFont typeface="Arial"/>
                        <a:buNone/>
                      </a:pPr>
                      <a:endParaRPr sz="7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latin typeface="Raleway Medium"/>
                          <a:ea typeface="Raleway Medium"/>
                          <a:cs typeface="Raleway Medium"/>
                          <a:sym typeface="Raleway Medium"/>
                        </a:rPr>
                        <a:t>Modified version</a:t>
                      </a:r>
                      <a:endParaRPr sz="700" u="none" strike="noStrike" cap="none">
                        <a:solidFill>
                          <a:schemeClr val="dk1"/>
                        </a:solidFill>
                        <a:latin typeface="Raleway Medium"/>
                        <a:ea typeface="Raleway Medium"/>
                        <a:cs typeface="Raleway Medium"/>
                        <a:sym typeface="Raleway Medium"/>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solidFill>
                            <a:schemeClr val="dk1"/>
                          </a:solidFill>
                          <a:latin typeface="Raleway"/>
                          <a:ea typeface="Raleway"/>
                          <a:cs typeface="Raleway"/>
                          <a:sym typeface="Raleway"/>
                        </a:rPr>
                        <a:t>Rather than one student tagging the other,  both students could run around the square at the same time just bouncing the ball.</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solidFill>
                            <a:schemeClr val="dk1"/>
                          </a:solidFill>
                          <a:latin typeface="Raleway"/>
                          <a:ea typeface="Raleway"/>
                          <a:cs typeface="Raleway"/>
                          <a:sym typeface="Raleway"/>
                        </a:rPr>
                        <a:t>Try having students take two bounces on each side of the square, or even three.</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rgbClr val="000000"/>
                        </a:buClr>
                        <a:buSzPts val="700"/>
                        <a:buFont typeface="Raleway"/>
                        <a:buChar char="●"/>
                      </a:pPr>
                      <a:r>
                        <a:rPr lang="en" sz="700" u="none" strike="noStrike" cap="none">
                          <a:solidFill>
                            <a:schemeClr val="dk1"/>
                          </a:solidFill>
                          <a:latin typeface="Raleway"/>
                          <a:ea typeface="Raleway"/>
                          <a:cs typeface="Raleway"/>
                          <a:sym typeface="Raleway"/>
                        </a:rPr>
                        <a:t>You can also try playing threes instead of pairs. Have the extra student on the inside of the square next to the bouncer, giving and receiving handballs after each bounce.</a:t>
                      </a:r>
                      <a:endParaRPr sz="7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Escape the Chaos</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1 football per pair, collection of cones.</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Lay your cones out inside a square (recommended 15m x 15m).</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Divide students into two teams.</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The first team stands inside the square playing area while the second team stands outside.</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Students inside the square start with a football.</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When the teacher says ‘Go!’ students on the inside of the square handball their football to a student on the outside,(who takes the mark) then run out of the square waiting to receive a different football.</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Once the outside student receives the football, they run into the square, then handball back out.</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Repeat.</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Try having students inside the square place their ball on the ground, then run and gather a different football before handballing to the outside.</a:t>
                      </a:r>
                      <a:endParaRPr sz="70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700"/>
                        <a:buFont typeface="Arial"/>
                        <a:buNone/>
                      </a:pPr>
                      <a:endParaRPr sz="70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00"/>
                        <a:buFont typeface="Arial"/>
                        <a:buNone/>
                      </a:pPr>
                      <a:r>
                        <a:rPr lang="en" sz="700" u="none" strike="noStrike" cap="none">
                          <a:solidFill>
                            <a:schemeClr val="dk1"/>
                          </a:solidFill>
                          <a:latin typeface="Raleway Medium"/>
                          <a:ea typeface="Raleway Medium"/>
                          <a:cs typeface="Raleway Medium"/>
                          <a:sym typeface="Raleway Medium"/>
                        </a:rPr>
                        <a:t>Modified version</a:t>
                      </a:r>
                      <a:endParaRPr sz="700" u="none" strike="noStrike" cap="none">
                        <a:solidFill>
                          <a:schemeClr val="dk1"/>
                        </a:solidFill>
                        <a:latin typeface="Raleway Medium"/>
                        <a:ea typeface="Raleway Medium"/>
                        <a:cs typeface="Raleway Medium"/>
                        <a:sym typeface="Raleway Medium"/>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Reverse it by having students on the outside of the square starting with the ball. They handball to students on the inside, who take the mark and run to the outside.</a:t>
                      </a:r>
                      <a:endParaRPr sz="700" u="none" strike="noStrike" cap="none">
                        <a:solidFill>
                          <a:schemeClr val="dk1"/>
                        </a:solidFill>
                        <a:latin typeface="Raleway"/>
                        <a:ea typeface="Raleway"/>
                        <a:cs typeface="Raleway"/>
                        <a:sym typeface="Raleway"/>
                      </a:endParaRPr>
                    </a:p>
                    <a:p>
                      <a:pPr marL="457200" marR="0" lvl="0" indent="-273050" algn="l" rtl="0">
                        <a:lnSpc>
                          <a:spcPct val="100000"/>
                        </a:lnSpc>
                        <a:spcBef>
                          <a:spcPts val="0"/>
                        </a:spcBef>
                        <a:spcAft>
                          <a:spcPts val="0"/>
                        </a:spcAft>
                        <a:buClr>
                          <a:schemeClr val="dk1"/>
                        </a:buClr>
                        <a:buSzPts val="700"/>
                        <a:buFont typeface="Raleway"/>
                        <a:buChar char="●"/>
                      </a:pPr>
                      <a:r>
                        <a:rPr lang="en" sz="700" u="none" strike="noStrike" cap="none">
                          <a:solidFill>
                            <a:schemeClr val="dk1"/>
                          </a:solidFill>
                          <a:latin typeface="Raleway"/>
                          <a:ea typeface="Raleway"/>
                          <a:cs typeface="Raleway"/>
                          <a:sym typeface="Raleway"/>
                        </a:rPr>
                        <a:t>Try taking a bounce before handballing or including a defender within the playing area.</a:t>
                      </a:r>
                      <a:endParaRPr sz="70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6" name="Google Shape;96;p4"/>
          <p:cNvSpPr txBox="1"/>
          <p:nvPr/>
        </p:nvSpPr>
        <p:spPr>
          <a:xfrm>
            <a:off x="431425" y="625250"/>
            <a:ext cx="5562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chemeClr val="dk1"/>
              </a:buClr>
              <a:buSzPts val="11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p:txBody>
      </p:sp>
      <p:pic>
        <p:nvPicPr>
          <p:cNvPr id="97" name="Google Shape;97;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86425" y="759900"/>
            <a:ext cx="1391677" cy="12932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7"/>
        <p:cNvGrpSpPr/>
        <p:nvPr/>
      </p:nvGrpSpPr>
      <p:grpSpPr>
        <a:xfrm>
          <a:off x="0" y="0"/>
          <a:ext cx="0" cy="0"/>
          <a:chOff x="0" y="0"/>
          <a:chExt cx="0" cy="0"/>
        </a:xfrm>
      </p:grpSpPr>
      <p:grpSp>
        <p:nvGrpSpPr>
          <p:cNvPr id="678" name="Google Shape;678;p36"/>
          <p:cNvGrpSpPr/>
          <p:nvPr/>
        </p:nvGrpSpPr>
        <p:grpSpPr>
          <a:xfrm>
            <a:off x="3076170" y="1709804"/>
            <a:ext cx="2992150" cy="2925407"/>
            <a:chOff x="3269171" y="1672480"/>
            <a:chExt cx="2605722" cy="2962737"/>
          </a:xfrm>
        </p:grpSpPr>
        <p:sp>
          <p:nvSpPr>
            <p:cNvPr id="679" name="Google Shape;679;p36"/>
            <p:cNvSpPr/>
            <p:nvPr/>
          </p:nvSpPr>
          <p:spPr>
            <a:xfrm>
              <a:off x="3269171" y="1740217"/>
              <a:ext cx="2529300" cy="28950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6"/>
            <p:cNvSpPr/>
            <p:nvPr/>
          </p:nvSpPr>
          <p:spPr>
            <a:xfrm>
              <a:off x="3345593" y="1672480"/>
              <a:ext cx="2529300" cy="2895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6"/>
            <p:cNvSpPr txBox="1"/>
            <p:nvPr/>
          </p:nvSpPr>
          <p:spPr>
            <a:xfrm>
              <a:off x="3368963" y="2927563"/>
              <a:ext cx="2482500" cy="38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Oswald"/>
                  <a:ea typeface="Oswald"/>
                  <a:cs typeface="Oswald"/>
                  <a:sym typeface="Oswald"/>
                </a:rPr>
                <a:t>SEED SAVING AND EXCHANGE</a:t>
              </a:r>
              <a:endParaRPr sz="1000" b="0" i="0" u="none" strike="noStrike" cap="none">
                <a:solidFill>
                  <a:srgbClr val="000000"/>
                </a:solidFill>
                <a:latin typeface="Raleway"/>
                <a:ea typeface="Raleway"/>
                <a:cs typeface="Raleway"/>
                <a:sym typeface="Raleway"/>
              </a:endParaRPr>
            </a:p>
          </p:txBody>
        </p:sp>
        <p:pic>
          <p:nvPicPr>
            <p:cNvPr id="682" name="Google Shape;682;p36" title="35757689713_7a6578f1d3_b.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50057" y="1676880"/>
              <a:ext cx="2515500" cy="1218300"/>
            </a:xfrm>
            <a:prstGeom prst="round2SameRect">
              <a:avLst>
                <a:gd name="adj1" fmla="val 10073"/>
                <a:gd name="adj2" fmla="val 0"/>
              </a:avLst>
            </a:prstGeom>
            <a:noFill/>
            <a:ln w="9525" cap="flat" cmpd="sng">
              <a:solidFill>
                <a:srgbClr val="000000"/>
              </a:solidFill>
              <a:prstDash val="solid"/>
              <a:round/>
              <a:headEnd type="none" w="sm" len="sm"/>
              <a:tailEnd type="none" w="sm" len="sm"/>
            </a:ln>
          </p:spPr>
        </p:pic>
        <p:sp>
          <p:nvSpPr>
            <p:cNvPr id="683" name="Google Shape;683;p36"/>
            <p:cNvSpPr txBox="1"/>
            <p:nvPr/>
          </p:nvSpPr>
          <p:spPr>
            <a:xfrm>
              <a:off x="3347171" y="3194285"/>
              <a:ext cx="2482500" cy="141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Many Aboriginal communities have a tradition of saving seeds from their harvests and exchanging them with other community members. This helps preserve local plant varieties and makes them more resilient to pests, diseases, and changing environmental conditions.</a:t>
              </a:r>
              <a:endParaRPr sz="1000" b="0" i="0" u="none" strike="noStrike" cap="none">
                <a:solidFill>
                  <a:schemeClr val="dk1"/>
                </a:solidFill>
                <a:latin typeface="Raleway"/>
                <a:ea typeface="Raleway"/>
                <a:cs typeface="Raleway"/>
                <a:sym typeface="Raleway"/>
              </a:endParaRPr>
            </a:p>
          </p:txBody>
        </p:sp>
      </p:grpSp>
      <p:grpSp>
        <p:nvGrpSpPr>
          <p:cNvPr id="684" name="Google Shape;684;p36"/>
          <p:cNvGrpSpPr/>
          <p:nvPr/>
        </p:nvGrpSpPr>
        <p:grpSpPr>
          <a:xfrm>
            <a:off x="505365" y="1709804"/>
            <a:ext cx="2318571" cy="2925407"/>
            <a:chOff x="3269171" y="1672480"/>
            <a:chExt cx="2605722" cy="2962737"/>
          </a:xfrm>
        </p:grpSpPr>
        <p:sp>
          <p:nvSpPr>
            <p:cNvPr id="685" name="Google Shape;685;p36"/>
            <p:cNvSpPr/>
            <p:nvPr/>
          </p:nvSpPr>
          <p:spPr>
            <a:xfrm>
              <a:off x="3269171" y="1740217"/>
              <a:ext cx="2529300" cy="28950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6"/>
            <p:cNvSpPr/>
            <p:nvPr/>
          </p:nvSpPr>
          <p:spPr>
            <a:xfrm>
              <a:off x="3345593" y="1672480"/>
              <a:ext cx="2529300" cy="2895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6"/>
            <p:cNvSpPr txBox="1"/>
            <p:nvPr/>
          </p:nvSpPr>
          <p:spPr>
            <a:xfrm>
              <a:off x="3368963" y="2927563"/>
              <a:ext cx="2482500" cy="38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Oswald"/>
                  <a:ea typeface="Oswald"/>
                  <a:cs typeface="Oswald"/>
                  <a:sym typeface="Oswald"/>
                </a:rPr>
                <a:t>SEASONAL PLANTING</a:t>
              </a:r>
              <a:endParaRPr sz="1000" b="0" i="0" u="none" strike="noStrike" cap="none">
                <a:solidFill>
                  <a:srgbClr val="000000"/>
                </a:solidFill>
                <a:latin typeface="Raleway"/>
                <a:ea typeface="Raleway"/>
                <a:cs typeface="Raleway"/>
                <a:sym typeface="Raleway"/>
              </a:endParaRPr>
            </a:p>
          </p:txBody>
        </p:sp>
        <p:pic>
          <p:nvPicPr>
            <p:cNvPr id="688" name="Google Shape;688;p36" title="nature-2024-12-19-13-28-53-utc.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50057" y="1676880"/>
              <a:ext cx="2515500" cy="1218300"/>
            </a:xfrm>
            <a:prstGeom prst="round2SameRect">
              <a:avLst>
                <a:gd name="adj1" fmla="val 10073"/>
                <a:gd name="adj2" fmla="val 0"/>
              </a:avLst>
            </a:prstGeom>
            <a:noFill/>
            <a:ln w="9525" cap="flat" cmpd="sng">
              <a:solidFill>
                <a:srgbClr val="000000"/>
              </a:solidFill>
              <a:prstDash val="solid"/>
              <a:round/>
              <a:headEnd type="none" w="sm" len="sm"/>
              <a:tailEnd type="none" w="sm" len="sm"/>
            </a:ln>
          </p:spPr>
        </p:pic>
        <p:sp>
          <p:nvSpPr>
            <p:cNvPr id="689" name="Google Shape;689;p36"/>
            <p:cNvSpPr txBox="1"/>
            <p:nvPr/>
          </p:nvSpPr>
          <p:spPr>
            <a:xfrm>
              <a:off x="3421625" y="3194275"/>
              <a:ext cx="2373300" cy="12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Fruits and vegetables are planted according to the seasons. They plant their crops at the right time of year, so they grow well without needing lots of extra help.</a:t>
              </a:r>
              <a:endParaRPr sz="1000" b="0" i="0" u="none" strike="noStrike" cap="none">
                <a:solidFill>
                  <a:schemeClr val="dk1"/>
                </a:solidFill>
                <a:latin typeface="Raleway"/>
                <a:ea typeface="Raleway"/>
                <a:cs typeface="Raleway"/>
                <a:sym typeface="Raleway"/>
              </a:endParaRPr>
            </a:p>
          </p:txBody>
        </p:sp>
      </p:grpSp>
      <p:sp>
        <p:nvSpPr>
          <p:cNvPr id="690" name="Google Shape;690;p36"/>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SUSTAINABLE FARMING</a:t>
            </a:r>
            <a:endParaRPr sz="2300" b="1" i="0" u="none" strike="noStrike" cap="none">
              <a:solidFill>
                <a:schemeClr val="dk1"/>
              </a:solidFill>
              <a:latin typeface="Oswald"/>
              <a:ea typeface="Oswald"/>
              <a:cs typeface="Oswald"/>
              <a:sym typeface="Oswald"/>
            </a:endParaRPr>
          </a:p>
        </p:txBody>
      </p:sp>
      <p:sp>
        <p:nvSpPr>
          <p:cNvPr id="691" name="Google Shape;691;p36"/>
          <p:cNvSpPr txBox="1"/>
          <p:nvPr/>
        </p:nvSpPr>
        <p:spPr>
          <a:xfrm>
            <a:off x="420400" y="1022025"/>
            <a:ext cx="81891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Aboriginal communities have used sustainable farming practices for thousands of years. Drawing on traditional knowledge and connection to the land they use techniques that promote biodiversity and respect for the land.</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nvGrpSpPr>
          <p:cNvPr id="692" name="Google Shape;692;p36"/>
          <p:cNvGrpSpPr/>
          <p:nvPr/>
        </p:nvGrpSpPr>
        <p:grpSpPr>
          <a:xfrm>
            <a:off x="6320128" y="1709804"/>
            <a:ext cx="2318571" cy="2925407"/>
            <a:chOff x="3269171" y="1672480"/>
            <a:chExt cx="2605722" cy="2962737"/>
          </a:xfrm>
        </p:grpSpPr>
        <p:sp>
          <p:nvSpPr>
            <p:cNvPr id="693" name="Google Shape;693;p36"/>
            <p:cNvSpPr/>
            <p:nvPr/>
          </p:nvSpPr>
          <p:spPr>
            <a:xfrm>
              <a:off x="3269171" y="1740217"/>
              <a:ext cx="2529300" cy="28950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36"/>
            <p:cNvSpPr/>
            <p:nvPr/>
          </p:nvSpPr>
          <p:spPr>
            <a:xfrm>
              <a:off x="3345593" y="1672480"/>
              <a:ext cx="2529300" cy="28950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36"/>
            <p:cNvSpPr txBox="1"/>
            <p:nvPr/>
          </p:nvSpPr>
          <p:spPr>
            <a:xfrm>
              <a:off x="3368963" y="2927563"/>
              <a:ext cx="2482500" cy="38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Oswald"/>
                  <a:ea typeface="Oswald"/>
                  <a:cs typeface="Oswald"/>
                  <a:sym typeface="Oswald"/>
                </a:rPr>
                <a:t>CONTROLLED BURNING</a:t>
              </a:r>
              <a:endParaRPr sz="1000" b="0" i="0" u="none" strike="noStrike" cap="none">
                <a:solidFill>
                  <a:srgbClr val="000000"/>
                </a:solidFill>
                <a:latin typeface="Raleway"/>
                <a:ea typeface="Raleway"/>
                <a:cs typeface="Raleway"/>
                <a:sym typeface="Raleway"/>
              </a:endParaRPr>
            </a:p>
          </p:txBody>
        </p:sp>
        <p:pic>
          <p:nvPicPr>
            <p:cNvPr id="696" name="Google Shape;696;p36" title="a-fire-burns-in-a-field-with-dry-grass-2025-03-16-03-54-22-utc.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50057" y="1676880"/>
              <a:ext cx="2515500" cy="1218300"/>
            </a:xfrm>
            <a:prstGeom prst="round2SameRect">
              <a:avLst>
                <a:gd name="adj1" fmla="val 10073"/>
                <a:gd name="adj2" fmla="val 0"/>
              </a:avLst>
            </a:prstGeom>
            <a:noFill/>
            <a:ln w="9525" cap="flat" cmpd="sng">
              <a:solidFill>
                <a:srgbClr val="000000"/>
              </a:solidFill>
              <a:prstDash val="solid"/>
              <a:round/>
              <a:headEnd type="none" w="sm" len="sm"/>
              <a:tailEnd type="none" w="sm" len="sm"/>
            </a:ln>
          </p:spPr>
        </p:pic>
        <p:sp>
          <p:nvSpPr>
            <p:cNvPr id="697" name="Google Shape;697;p36"/>
            <p:cNvSpPr txBox="1"/>
            <p:nvPr/>
          </p:nvSpPr>
          <p:spPr>
            <a:xfrm>
              <a:off x="3421625" y="3194275"/>
              <a:ext cx="2373300" cy="123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Controlled burning is a traditional practice used by many Aboriginal communities. It helps certain plants, grow better, regenerates soils and reduces the risk of bushfires.</a:t>
              </a:r>
              <a:endParaRPr sz="1000" b="0" i="0" u="none" strike="noStrike" cap="none">
                <a:solidFill>
                  <a:schemeClr val="dk1"/>
                </a:solidFill>
                <a:latin typeface="Raleway"/>
                <a:ea typeface="Raleway"/>
                <a:cs typeface="Raleway"/>
                <a:sym typeface="Raleway"/>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7"/>
          <p:cNvSpPr txBox="1"/>
          <p:nvPr/>
        </p:nvSpPr>
        <p:spPr>
          <a:xfrm>
            <a:off x="1549099" y="7675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THINK PAIR SHARE</a:t>
            </a:r>
            <a:endParaRPr sz="3600" b="1" i="0" u="none" strike="noStrike" cap="none">
              <a:solidFill>
                <a:schemeClr val="dk1"/>
              </a:solidFill>
              <a:latin typeface="Oswald"/>
              <a:ea typeface="Oswald"/>
              <a:cs typeface="Oswald"/>
              <a:sym typeface="Oswald"/>
            </a:endParaRPr>
          </a:p>
        </p:txBody>
      </p:sp>
      <p:sp>
        <p:nvSpPr>
          <p:cNvPr id="703" name="Google Shape;703;p37"/>
          <p:cNvSpPr txBox="1"/>
          <p:nvPr/>
        </p:nvSpPr>
        <p:spPr>
          <a:xfrm>
            <a:off x="1586849" y="7434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THINK PAIR SHARE</a:t>
            </a:r>
            <a:endParaRPr sz="3600" b="1" i="0" u="none" strike="noStrike" cap="none">
              <a:solidFill>
                <a:schemeClr val="lt1"/>
              </a:solidFill>
              <a:latin typeface="Oswald"/>
              <a:ea typeface="Oswald"/>
              <a:cs typeface="Oswald"/>
              <a:sym typeface="Oswald"/>
            </a:endParaRPr>
          </a:p>
        </p:txBody>
      </p:sp>
      <p:pic>
        <p:nvPicPr>
          <p:cNvPr id="704" name="Google Shape;704;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88459" flipH="1">
            <a:off x="97278" y="418675"/>
            <a:ext cx="896425" cy="1053575"/>
          </a:xfrm>
          <a:prstGeom prst="rect">
            <a:avLst/>
          </a:prstGeom>
          <a:noFill/>
          <a:ln>
            <a:noFill/>
          </a:ln>
        </p:spPr>
      </p:pic>
      <p:grpSp>
        <p:nvGrpSpPr>
          <p:cNvPr id="705" name="Google Shape;705;p37"/>
          <p:cNvGrpSpPr/>
          <p:nvPr/>
        </p:nvGrpSpPr>
        <p:grpSpPr>
          <a:xfrm>
            <a:off x="2297201" y="1530490"/>
            <a:ext cx="4854301" cy="796785"/>
            <a:chOff x="2477663" y="1668665"/>
            <a:chExt cx="4491812" cy="1141853"/>
          </a:xfrm>
        </p:grpSpPr>
        <p:sp>
          <p:nvSpPr>
            <p:cNvPr id="706" name="Google Shape;706;p37"/>
            <p:cNvSpPr/>
            <p:nvPr/>
          </p:nvSpPr>
          <p:spPr>
            <a:xfrm>
              <a:off x="2477663" y="1736818"/>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707" name="Google Shape;707;p37"/>
            <p:cNvSpPr/>
            <p:nvPr/>
          </p:nvSpPr>
          <p:spPr>
            <a:xfrm>
              <a:off x="2535175" y="1668665"/>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700" b="0" i="0" u="none" strike="noStrike" cap="none">
                  <a:solidFill>
                    <a:schemeClr val="dk1"/>
                  </a:solidFill>
                  <a:latin typeface="Raleway Medium"/>
                  <a:ea typeface="Raleway Medium"/>
                  <a:cs typeface="Raleway Medium"/>
                  <a:sym typeface="Raleway Medium"/>
                </a:rPr>
                <a:t>What are some sustainable farm practices we can use in our garden design?</a:t>
              </a:r>
              <a:endParaRPr sz="1700" b="0" i="0" u="none" strike="noStrike" cap="none">
                <a:solidFill>
                  <a:schemeClr val="dk1"/>
                </a:solidFill>
                <a:latin typeface="Raleway Medium"/>
                <a:ea typeface="Raleway Medium"/>
                <a:cs typeface="Raleway Medium"/>
                <a:sym typeface="Raleway Medium"/>
              </a:endParaRPr>
            </a:p>
          </p:txBody>
        </p:sp>
      </p:grpSp>
      <p:pic>
        <p:nvPicPr>
          <p:cNvPr id="708" name="Google Shape;708;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6775" y="273825"/>
            <a:ext cx="2413975" cy="4869673"/>
          </a:xfrm>
          <a:prstGeom prst="rect">
            <a:avLst/>
          </a:prstGeom>
          <a:noFill/>
          <a:ln>
            <a:noFill/>
          </a:ln>
        </p:spPr>
      </p:pic>
      <p:sp>
        <p:nvSpPr>
          <p:cNvPr id="709" name="Google Shape;709;p37"/>
          <p:cNvSpPr/>
          <p:nvPr/>
        </p:nvSpPr>
        <p:spPr>
          <a:xfrm>
            <a:off x="2297199" y="2517062"/>
            <a:ext cx="4756200" cy="1923300"/>
          </a:xfrm>
          <a:prstGeom prst="roundRect">
            <a:avLst>
              <a:gd name="adj" fmla="val 613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710" name="Google Shape;710;p37"/>
          <p:cNvSpPr/>
          <p:nvPr/>
        </p:nvSpPr>
        <p:spPr>
          <a:xfrm>
            <a:off x="2355374" y="2425264"/>
            <a:ext cx="4796100" cy="1950900"/>
          </a:xfrm>
          <a:prstGeom prst="roundRect">
            <a:avLst>
              <a:gd name="adj" fmla="val 6875"/>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74320" marR="0" lvl="0" indent="-137160" algn="l" rtl="0">
              <a:lnSpc>
                <a:spcPct val="100000"/>
              </a:lnSpc>
              <a:spcBef>
                <a:spcPts val="0"/>
              </a:spcBef>
              <a:spcAft>
                <a:spcPts val="0"/>
              </a:spcAft>
              <a:buClr>
                <a:srgbClr val="000000"/>
              </a:buClr>
              <a:buSzPts val="800"/>
              <a:buFont typeface="Raleway"/>
              <a:buNone/>
            </a:pPr>
            <a:endParaRPr sz="1000" b="0" i="0" u="none" strike="noStrike" cap="none">
              <a:solidFill>
                <a:srgbClr val="000000"/>
              </a:solidFill>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38" descr="A group of kids working in a garden&#10;&#10;AI-generated content may be incorrect."/>
          <p:cNvPicPr preferRelativeResize="0"/>
          <p:nvPr/>
        </p:nvPicPr>
        <p:blipFill rotWithShape="1">
          <a:blip r:embed="rId3">
            <a:alphaModFix/>
          </a:blip>
          <a:srcRect/>
          <a:stretch/>
        </p:blipFill>
        <p:spPr>
          <a:xfrm>
            <a:off x="5243995" y="266325"/>
            <a:ext cx="3687596" cy="4623727"/>
          </a:xfrm>
          <a:prstGeom prst="rect">
            <a:avLst/>
          </a:prstGeom>
          <a:noFill/>
          <a:ln>
            <a:noFill/>
          </a:ln>
        </p:spPr>
      </p:pic>
      <p:grpSp>
        <p:nvGrpSpPr>
          <p:cNvPr id="716" name="Google Shape;716;p38"/>
          <p:cNvGrpSpPr/>
          <p:nvPr/>
        </p:nvGrpSpPr>
        <p:grpSpPr>
          <a:xfrm>
            <a:off x="523631" y="3411394"/>
            <a:ext cx="2005152" cy="1077312"/>
            <a:chOff x="3360450" y="1730823"/>
            <a:chExt cx="2060158" cy="1106865"/>
          </a:xfrm>
        </p:grpSpPr>
        <p:sp>
          <p:nvSpPr>
            <p:cNvPr id="717" name="Google Shape;717;p38"/>
            <p:cNvSpPr/>
            <p:nvPr/>
          </p:nvSpPr>
          <p:spPr>
            <a:xfrm>
              <a:off x="3360450" y="1913088"/>
              <a:ext cx="1876200" cy="924600"/>
            </a:xfrm>
            <a:prstGeom prst="roundRect">
              <a:avLst>
                <a:gd name="adj" fmla="val 6077"/>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38"/>
            <p:cNvSpPr/>
            <p:nvPr/>
          </p:nvSpPr>
          <p:spPr>
            <a:xfrm>
              <a:off x="3416000" y="1847788"/>
              <a:ext cx="1876200" cy="924600"/>
            </a:xfrm>
            <a:prstGeom prst="roundRect">
              <a:avLst>
                <a:gd name="adj" fmla="val 607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38"/>
            <p:cNvSpPr txBox="1"/>
            <p:nvPr/>
          </p:nvSpPr>
          <p:spPr>
            <a:xfrm>
              <a:off x="3663800" y="1835263"/>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rgbClr val="000000"/>
                  </a:solidFill>
                  <a:latin typeface="Oswald SemiBold"/>
                  <a:ea typeface="Oswald SemiBold"/>
                  <a:cs typeface="Oswald SemiBold"/>
                  <a:sym typeface="Oswald SemiBold"/>
                </a:rPr>
                <a:t>IMAGINE</a:t>
              </a:r>
              <a:endParaRPr sz="2100" b="0" i="0" u="none" strike="noStrike" cap="none">
                <a:solidFill>
                  <a:srgbClr val="000000"/>
                </a:solidFill>
                <a:latin typeface="Oswald SemiBold"/>
                <a:ea typeface="Oswald SemiBold"/>
                <a:cs typeface="Oswald SemiBold"/>
                <a:sym typeface="Oswald SemiBold"/>
              </a:endParaRPr>
            </a:p>
          </p:txBody>
        </p:sp>
        <p:sp>
          <p:nvSpPr>
            <p:cNvPr id="720" name="Google Shape;720;p38"/>
            <p:cNvSpPr txBox="1"/>
            <p:nvPr/>
          </p:nvSpPr>
          <p:spPr>
            <a:xfrm>
              <a:off x="3416000" y="2187288"/>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rgbClr val="000000"/>
                </a:buClr>
                <a:buSzPts val="700"/>
                <a:buFont typeface="Raleway"/>
                <a:buChar char="●"/>
              </a:pPr>
              <a:r>
                <a:rPr lang="en" sz="1000" b="0" i="0" u="none" strike="noStrike" cap="none">
                  <a:solidFill>
                    <a:srgbClr val="000000"/>
                  </a:solidFill>
                  <a:latin typeface="Raleway"/>
                  <a:ea typeface="Raleway"/>
                  <a:cs typeface="Raleway"/>
                  <a:sym typeface="Raleway"/>
                </a:rPr>
                <a:t>Brainstorm!</a:t>
              </a:r>
              <a:endParaRPr sz="1000" b="0" i="0" u="none" strike="noStrike" cap="none">
                <a:solidFill>
                  <a:srgbClr val="000000"/>
                </a:solidFill>
                <a:latin typeface="Raleway"/>
                <a:ea typeface="Raleway"/>
                <a:cs typeface="Raleway"/>
                <a:sym typeface="Raleway"/>
              </a:endParaRPr>
            </a:p>
            <a:p>
              <a:pPr marL="274320" marR="0" lvl="0" indent="-181610" algn="l" rtl="0">
                <a:lnSpc>
                  <a:spcPct val="115000"/>
                </a:lnSpc>
                <a:spcBef>
                  <a:spcPts val="0"/>
                </a:spcBef>
                <a:spcAft>
                  <a:spcPts val="0"/>
                </a:spcAft>
                <a:buClr>
                  <a:srgbClr val="000000"/>
                </a:buClr>
                <a:buSzPts val="700"/>
                <a:buFont typeface="Raleway"/>
                <a:buChar char="●"/>
              </a:pPr>
              <a:r>
                <a:rPr lang="en" sz="1000" b="0" i="0" u="none" strike="noStrike" cap="none">
                  <a:solidFill>
                    <a:srgbClr val="000000"/>
                  </a:solidFill>
                  <a:latin typeface="Raleway"/>
                  <a:ea typeface="Raleway"/>
                  <a:cs typeface="Raleway"/>
                  <a:sym typeface="Raleway"/>
                </a:rPr>
                <a:t>Choose a solution.</a:t>
              </a:r>
              <a:endParaRPr sz="1000" b="0" i="0" u="none" strike="noStrike" cap="none">
                <a:solidFill>
                  <a:srgbClr val="000000"/>
                </a:solidFill>
                <a:latin typeface="Raleway"/>
                <a:ea typeface="Raleway"/>
                <a:cs typeface="Raleway"/>
                <a:sym typeface="Raleway"/>
              </a:endParaRPr>
            </a:p>
          </p:txBody>
        </p:sp>
        <p:pic>
          <p:nvPicPr>
            <p:cNvPr id="721" name="Google Shape;721;p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03408" y="1730823"/>
              <a:ext cx="517200" cy="515707"/>
            </a:xfrm>
            <a:prstGeom prst="rect">
              <a:avLst/>
            </a:prstGeom>
            <a:noFill/>
            <a:ln>
              <a:noFill/>
            </a:ln>
          </p:spPr>
        </p:pic>
        <p:sp>
          <p:nvSpPr>
            <p:cNvPr id="722" name="Google Shape;722;p38"/>
            <p:cNvSpPr txBox="1"/>
            <p:nvPr/>
          </p:nvSpPr>
          <p:spPr>
            <a:xfrm>
              <a:off x="3466925" y="1835275"/>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rgbClr val="000000"/>
                  </a:solidFill>
                  <a:latin typeface="Oswald SemiBold"/>
                  <a:ea typeface="Oswald SemiBold"/>
                  <a:cs typeface="Oswald SemiBold"/>
                  <a:sym typeface="Oswald SemiBold"/>
                </a:rPr>
                <a:t>2.</a:t>
              </a:r>
              <a:endParaRPr sz="2100" b="0" i="0" u="none" strike="noStrike" cap="none">
                <a:solidFill>
                  <a:srgbClr val="000000"/>
                </a:solidFill>
                <a:latin typeface="Oswald SemiBold"/>
                <a:ea typeface="Oswald SemiBold"/>
                <a:cs typeface="Oswald SemiBold"/>
                <a:sym typeface="Oswald SemiBold"/>
              </a:endParaRPr>
            </a:p>
          </p:txBody>
        </p:sp>
      </p:grpSp>
      <p:sp>
        <p:nvSpPr>
          <p:cNvPr id="723" name="Google Shape;723;p3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724" name="Google Shape;724;p38"/>
          <p:cNvSpPr txBox="1"/>
          <p:nvPr/>
        </p:nvSpPr>
        <p:spPr>
          <a:xfrm>
            <a:off x="420400" y="1758650"/>
            <a:ext cx="45411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
        <p:nvSpPr>
          <p:cNvPr id="725" name="Google Shape;725;p38"/>
          <p:cNvSpPr txBox="1"/>
          <p:nvPr/>
        </p:nvSpPr>
        <p:spPr>
          <a:xfrm>
            <a:off x="465775" y="1120200"/>
            <a:ext cx="43209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Design a garden that enhances the environment while contributing to healthy eating initiatives.</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726" name="Google Shape;726;p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727" name="Google Shape;727;p38"/>
          <p:cNvPicPr preferRelativeResize="0"/>
          <p:nvPr/>
        </p:nvPicPr>
        <p:blipFill rotWithShape="1">
          <a:blip r:embed="rId6" cstate="screen">
            <a:alphaModFix/>
            <a:extLst>
              <a:ext uri="{28A0092B-C50C-407E-A947-70E740481C1C}">
                <a14:useLocalDpi xmlns:a14="http://schemas.microsoft.com/office/drawing/2010/main"/>
              </a:ext>
            </a:extLst>
          </a:blip>
          <a:srcRect l="4254" r="4254"/>
          <a:stretch/>
        </p:blipFill>
        <p:spPr>
          <a:xfrm flipH="1">
            <a:off x="3467450" y="2200850"/>
            <a:ext cx="2623025" cy="3127899"/>
          </a:xfrm>
          <a:prstGeom prst="rect">
            <a:avLst/>
          </a:prstGeom>
          <a:noFill/>
          <a:ln>
            <a:noFill/>
          </a:ln>
        </p:spPr>
      </p:pic>
      <p:pic>
        <p:nvPicPr>
          <p:cNvPr id="728" name="Google Shape;728;p3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
        <p:nvSpPr>
          <p:cNvPr id="729" name="Google Shape;729;p38"/>
          <p:cNvSpPr txBox="1"/>
          <p:nvPr/>
        </p:nvSpPr>
        <p:spPr>
          <a:xfrm>
            <a:off x="465775" y="1739325"/>
            <a:ext cx="33543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rgbClr val="000000"/>
                </a:solidFill>
                <a:latin typeface="Raleway"/>
                <a:ea typeface="Raleway"/>
                <a:cs typeface="Raleway"/>
                <a:sym typeface="Raleway"/>
              </a:rPr>
              <a:t>In your design groups:</a:t>
            </a:r>
            <a:endParaRPr sz="1000" b="1"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1" i="0" u="none" strike="noStrike" cap="none">
              <a:solidFill>
                <a:srgbClr val="000000"/>
              </a:solidFill>
              <a:latin typeface="Raleway"/>
              <a:ea typeface="Raleway"/>
              <a:cs typeface="Raleway"/>
              <a:sym typeface="Raleway"/>
            </a:endParaRPr>
          </a:p>
          <a:p>
            <a:pPr marL="274320" marR="0" lvl="0" indent="-187960" algn="l" rtl="0">
              <a:lnSpc>
                <a:spcPct val="115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research and investigate how you could represent your garden as a 3D model or digitally. </a:t>
            </a:r>
            <a:endParaRPr sz="1000" b="0" i="0" u="none" strike="noStrike" cap="none">
              <a:solidFill>
                <a:srgbClr val="000000"/>
              </a:solidFill>
              <a:latin typeface="Raleway"/>
              <a:ea typeface="Raleway"/>
              <a:cs typeface="Raleway"/>
              <a:sym typeface="Raleway"/>
            </a:endParaRPr>
          </a:p>
          <a:p>
            <a:pPr marL="274320" marR="0" lvl="0" indent="-187960" algn="l" rtl="0">
              <a:lnSpc>
                <a:spcPct val="115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complete the ‘Imagine’ section of the design process worksheet. </a:t>
            </a:r>
            <a:endParaRPr sz="1000" b="0" i="0" u="none" strike="noStrike" cap="none">
              <a:solidFill>
                <a:srgbClr val="000000"/>
              </a:solidFill>
              <a:latin typeface="Raleway"/>
              <a:ea typeface="Raleway"/>
              <a:cs typeface="Raleway"/>
              <a:sym typeface="Raleway"/>
            </a:endParaRPr>
          </a:p>
          <a:p>
            <a:pPr marL="274320" marR="0" lvl="0" indent="-187960" algn="l" rtl="0">
              <a:lnSpc>
                <a:spcPct val="115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remember to include sustainable practices in your design. </a:t>
            </a:r>
            <a:endParaRPr sz="10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39" descr="A group of children standing outside&#10;&#10;AI-generated content may be incorrect."/>
          <p:cNvPicPr preferRelativeResize="0"/>
          <p:nvPr/>
        </p:nvPicPr>
        <p:blipFill rotWithShape="1">
          <a:blip r:embed="rId3">
            <a:alphaModFix/>
          </a:blip>
          <a:srcRect/>
          <a:stretch/>
        </p:blipFill>
        <p:spPr>
          <a:xfrm>
            <a:off x="5249834" y="250705"/>
            <a:ext cx="3682240" cy="4624945"/>
          </a:xfrm>
          <a:prstGeom prst="rect">
            <a:avLst/>
          </a:prstGeom>
          <a:noFill/>
          <a:ln>
            <a:noFill/>
          </a:ln>
        </p:spPr>
      </p:pic>
      <p:sp>
        <p:nvSpPr>
          <p:cNvPr id="735" name="Google Shape;735;p39"/>
          <p:cNvSpPr txBox="1"/>
          <p:nvPr/>
        </p:nvSpPr>
        <p:spPr>
          <a:xfrm>
            <a:off x="431425" y="675700"/>
            <a:ext cx="45870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3: TIME TO PLAN OUR GARDEN</a:t>
            </a:r>
            <a:endParaRPr sz="2700" b="1" i="0" u="none" strike="noStrike" cap="none">
              <a:solidFill>
                <a:schemeClr val="dk1"/>
              </a:solidFill>
              <a:latin typeface="Oswald"/>
              <a:ea typeface="Oswald"/>
              <a:cs typeface="Oswald"/>
              <a:sym typeface="Oswald"/>
            </a:endParaRPr>
          </a:p>
        </p:txBody>
      </p:sp>
      <p:sp>
        <p:nvSpPr>
          <p:cNvPr id="736" name="Google Shape;736;p39"/>
          <p:cNvSpPr txBox="1"/>
          <p:nvPr/>
        </p:nvSpPr>
        <p:spPr>
          <a:xfrm>
            <a:off x="420400" y="1663500"/>
            <a:ext cx="4598100" cy="31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develop an understanding of the importance of cardiovascular training and create a fun activity circuit. We will explore how sustainable gardening benefits not just for the environment, but also our overall health and wellbeing. We will start to plan our garden design.</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cardiovascular activities.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Identify the effects exercise has on has on our mental and physical health.</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Identify the mental, physical, and social benefits of gardening.</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Work collaboratively on our garden design.</a:t>
            </a:r>
            <a:endParaRPr sz="1100" b="0" i="0" u="none" strike="noStrike" cap="none">
              <a:solidFill>
                <a:schemeClr val="dk1"/>
              </a:solidFill>
              <a:latin typeface="Raleway"/>
              <a:ea typeface="Raleway"/>
              <a:cs typeface="Raleway"/>
              <a:sym typeface="Raleway"/>
            </a:endParaRPr>
          </a:p>
        </p:txBody>
      </p:sp>
      <p:cxnSp>
        <p:nvCxnSpPr>
          <p:cNvPr id="737" name="Google Shape;737;p39"/>
          <p:cNvCxnSpPr/>
          <p:nvPr/>
        </p:nvCxnSpPr>
        <p:spPr>
          <a:xfrm>
            <a:off x="281050" y="1631500"/>
            <a:ext cx="4936800" cy="0"/>
          </a:xfrm>
          <a:prstGeom prst="straightConnector1">
            <a:avLst/>
          </a:prstGeom>
          <a:noFill/>
          <a:ln w="9525" cap="flat" cmpd="sng">
            <a:solidFill>
              <a:schemeClr val="dk1"/>
            </a:solidFill>
            <a:prstDash val="solid"/>
            <a:round/>
            <a:headEnd type="none" w="sm" len="sm"/>
            <a:tailEnd type="none" w="sm" len="sm"/>
          </a:ln>
        </p:spPr>
      </p:cxnSp>
      <p:pic>
        <p:nvPicPr>
          <p:cNvPr id="738" name="Google Shape;738;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739" name="Google Shape;739;p3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285405">
            <a:off x="4488654" y="3798103"/>
            <a:ext cx="1161176" cy="1106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3"/>
        <p:cNvGrpSpPr/>
        <p:nvPr/>
      </p:nvGrpSpPr>
      <p:grpSpPr>
        <a:xfrm>
          <a:off x="0" y="0"/>
          <a:ext cx="0" cy="0"/>
          <a:chOff x="0" y="0"/>
          <a:chExt cx="0" cy="0"/>
        </a:xfrm>
      </p:grpSpPr>
      <p:pic>
        <p:nvPicPr>
          <p:cNvPr id="744" name="Google Shape;744;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419237">
            <a:off x="-78649" y="508235"/>
            <a:ext cx="3134448" cy="4702841"/>
          </a:xfrm>
          <a:prstGeom prst="rect">
            <a:avLst/>
          </a:prstGeom>
          <a:noFill/>
          <a:ln>
            <a:noFill/>
          </a:ln>
        </p:spPr>
      </p:pic>
      <p:pic>
        <p:nvPicPr>
          <p:cNvPr id="745" name="Google Shape;745;p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41375" y="295625"/>
            <a:ext cx="882250" cy="1038125"/>
          </a:xfrm>
          <a:prstGeom prst="rect">
            <a:avLst/>
          </a:prstGeom>
          <a:noFill/>
          <a:ln>
            <a:noFill/>
          </a:ln>
        </p:spPr>
      </p:pic>
      <p:grpSp>
        <p:nvGrpSpPr>
          <p:cNvPr id="746" name="Google Shape;746;p40"/>
          <p:cNvGrpSpPr/>
          <p:nvPr/>
        </p:nvGrpSpPr>
        <p:grpSpPr>
          <a:xfrm>
            <a:off x="1549099" y="743475"/>
            <a:ext cx="6406450" cy="491750"/>
            <a:chOff x="2500274" y="495775"/>
            <a:chExt cx="6406450" cy="491750"/>
          </a:xfrm>
        </p:grpSpPr>
        <p:sp>
          <p:nvSpPr>
            <p:cNvPr id="747" name="Google Shape;747;p40"/>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748" name="Google Shape;748;p40"/>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749" name="Google Shape;749;p40"/>
          <p:cNvGrpSpPr/>
          <p:nvPr/>
        </p:nvGrpSpPr>
        <p:grpSpPr>
          <a:xfrm>
            <a:off x="2466050" y="2590281"/>
            <a:ext cx="4503425" cy="751414"/>
            <a:chOff x="2466050" y="1628100"/>
            <a:chExt cx="4503425" cy="939150"/>
          </a:xfrm>
        </p:grpSpPr>
        <p:sp>
          <p:nvSpPr>
            <p:cNvPr id="750" name="Google Shape;750;p40"/>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751" name="Google Shape;751;p40"/>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are the mental, physical, and social benefits of gardening?</a:t>
              </a:r>
              <a:endParaRPr sz="1600" b="0" i="0" u="none" strike="noStrike" cap="none">
                <a:solidFill>
                  <a:schemeClr val="dk1"/>
                </a:solidFill>
                <a:latin typeface="Raleway Medium"/>
                <a:ea typeface="Raleway Medium"/>
                <a:cs typeface="Raleway Medium"/>
                <a:sym typeface="Raleway Medium"/>
              </a:endParaRPr>
            </a:p>
          </p:txBody>
        </p:sp>
      </p:grpSp>
      <p:pic>
        <p:nvPicPr>
          <p:cNvPr id="752" name="Google Shape;752;p4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33275" y="2202525"/>
            <a:ext cx="1158575" cy="1124975"/>
          </a:xfrm>
          <a:prstGeom prst="rect">
            <a:avLst/>
          </a:prstGeom>
          <a:noFill/>
          <a:ln>
            <a:noFill/>
          </a:ln>
        </p:spPr>
      </p:pic>
      <p:grpSp>
        <p:nvGrpSpPr>
          <p:cNvPr id="753" name="Google Shape;753;p40"/>
          <p:cNvGrpSpPr/>
          <p:nvPr/>
        </p:nvGrpSpPr>
        <p:grpSpPr>
          <a:xfrm>
            <a:off x="2466050" y="3565930"/>
            <a:ext cx="4503425" cy="956628"/>
            <a:chOff x="2466050" y="1628100"/>
            <a:chExt cx="4503425" cy="926965"/>
          </a:xfrm>
        </p:grpSpPr>
        <p:sp>
          <p:nvSpPr>
            <p:cNvPr id="754" name="Google Shape;754;p40"/>
            <p:cNvSpPr/>
            <p:nvPr/>
          </p:nvSpPr>
          <p:spPr>
            <a:xfrm>
              <a:off x="2466050" y="1697065"/>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755" name="Google Shape;755;p40"/>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we represent sustainable agriculture practices in a 3D or digital garden design?</a:t>
              </a:r>
              <a:endParaRPr sz="1600" b="0" i="0" u="none" strike="noStrike" cap="none">
                <a:solidFill>
                  <a:schemeClr val="dk1"/>
                </a:solidFill>
                <a:latin typeface="Raleway Medium"/>
                <a:ea typeface="Raleway Medium"/>
                <a:cs typeface="Raleway Medium"/>
                <a:sym typeface="Raleway Medium"/>
              </a:endParaRPr>
            </a:p>
          </p:txBody>
        </p:sp>
      </p:grpSp>
      <p:grpSp>
        <p:nvGrpSpPr>
          <p:cNvPr id="756" name="Google Shape;756;p40"/>
          <p:cNvGrpSpPr/>
          <p:nvPr/>
        </p:nvGrpSpPr>
        <p:grpSpPr>
          <a:xfrm>
            <a:off x="2466050" y="1614731"/>
            <a:ext cx="4503425" cy="751414"/>
            <a:chOff x="2466050" y="1628100"/>
            <a:chExt cx="4503425" cy="939150"/>
          </a:xfrm>
        </p:grpSpPr>
        <p:sp>
          <p:nvSpPr>
            <p:cNvPr id="757" name="Google Shape;757;p40"/>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758" name="Google Shape;758;p40"/>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does physical activity benefit our health and mental wellbeing?</a:t>
              </a:r>
              <a:endParaRPr sz="16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 calcmode="lin" valueType="num">
                                      <p:cBhvr additive="base">
                                        <p:cTn id="7" dur="500" fill="hold"/>
                                        <p:tgtEl>
                                          <p:spTgt spid="756"/>
                                        </p:tgtEl>
                                        <p:attrNameLst>
                                          <p:attrName>ppt_x</p:attrName>
                                        </p:attrNameLst>
                                      </p:cBhvr>
                                      <p:tavLst>
                                        <p:tav tm="0">
                                          <p:val>
                                            <p:strVal val="1+#ppt_w/2"/>
                                          </p:val>
                                        </p:tav>
                                        <p:tav tm="100000">
                                          <p:val>
                                            <p:strVal val="#ppt_x"/>
                                          </p:val>
                                        </p:tav>
                                      </p:tavLst>
                                    </p:anim>
                                    <p:anim calcmode="lin" valueType="num">
                                      <p:cBhvr additive="base">
                                        <p:cTn id="8" dur="500" fill="hold"/>
                                        <p:tgtEl>
                                          <p:spTgt spid="7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49"/>
                                        </p:tgtEl>
                                        <p:attrNameLst>
                                          <p:attrName>style.visibility</p:attrName>
                                        </p:attrNameLst>
                                      </p:cBhvr>
                                      <p:to>
                                        <p:strVal val="visible"/>
                                      </p:to>
                                    </p:set>
                                    <p:anim calcmode="lin" valueType="num">
                                      <p:cBhvr additive="base">
                                        <p:cTn id="13" dur="1000"/>
                                        <p:tgtEl>
                                          <p:spTgt spid="749"/>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53"/>
                                        </p:tgtEl>
                                        <p:attrNameLst>
                                          <p:attrName>style.visibility</p:attrName>
                                        </p:attrNameLst>
                                      </p:cBhvr>
                                      <p:to>
                                        <p:strVal val="visible"/>
                                      </p:to>
                                    </p:set>
                                    <p:anim calcmode="lin" valueType="num">
                                      <p:cBhvr additive="base">
                                        <p:cTn id="18" dur="1000"/>
                                        <p:tgtEl>
                                          <p:spTgt spid="7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grpSp>
        <p:nvGrpSpPr>
          <p:cNvPr id="763" name="Google Shape;763;p41"/>
          <p:cNvGrpSpPr/>
          <p:nvPr/>
        </p:nvGrpSpPr>
        <p:grpSpPr>
          <a:xfrm>
            <a:off x="4687213" y="1359686"/>
            <a:ext cx="3612900" cy="1113689"/>
            <a:chOff x="798400" y="1254768"/>
            <a:chExt cx="3612900" cy="1323300"/>
          </a:xfrm>
        </p:grpSpPr>
        <p:sp>
          <p:nvSpPr>
            <p:cNvPr id="764" name="Google Shape;764;p41"/>
            <p:cNvSpPr/>
            <p:nvPr/>
          </p:nvSpPr>
          <p:spPr>
            <a:xfrm>
              <a:off x="798400" y="1254768"/>
              <a:ext cx="3612900" cy="1323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41"/>
            <p:cNvSpPr/>
            <p:nvPr/>
          </p:nvSpPr>
          <p:spPr>
            <a:xfrm>
              <a:off x="919500" y="1361576"/>
              <a:ext cx="3368400" cy="1109700"/>
            </a:xfrm>
            <a:prstGeom prst="roundRect">
              <a:avLst>
                <a:gd name="adj" fmla="val 658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41"/>
            <p:cNvSpPr txBox="1"/>
            <p:nvPr/>
          </p:nvSpPr>
          <p:spPr>
            <a:xfrm>
              <a:off x="919500" y="1610105"/>
              <a:ext cx="3312900" cy="61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Relates to your heart and blood vessels that carry blood around your body.</a:t>
              </a:r>
              <a:endParaRPr sz="1000" b="0" i="0" u="none" strike="noStrike" cap="none">
                <a:solidFill>
                  <a:schemeClr val="dk1"/>
                </a:solidFill>
                <a:latin typeface="Raleway"/>
                <a:ea typeface="Raleway"/>
                <a:cs typeface="Raleway"/>
                <a:sym typeface="Raleway"/>
              </a:endParaRPr>
            </a:p>
          </p:txBody>
        </p:sp>
      </p:grpSp>
      <p:grpSp>
        <p:nvGrpSpPr>
          <p:cNvPr id="767" name="Google Shape;767;p41"/>
          <p:cNvGrpSpPr/>
          <p:nvPr/>
        </p:nvGrpSpPr>
        <p:grpSpPr>
          <a:xfrm>
            <a:off x="792713" y="2773086"/>
            <a:ext cx="3612900" cy="1113689"/>
            <a:chOff x="798400" y="1254768"/>
            <a:chExt cx="3612900" cy="1323300"/>
          </a:xfrm>
        </p:grpSpPr>
        <p:sp>
          <p:nvSpPr>
            <p:cNvPr id="768" name="Google Shape;768;p41"/>
            <p:cNvSpPr/>
            <p:nvPr/>
          </p:nvSpPr>
          <p:spPr>
            <a:xfrm>
              <a:off x="798400" y="1254768"/>
              <a:ext cx="3612900" cy="1323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41"/>
            <p:cNvSpPr/>
            <p:nvPr/>
          </p:nvSpPr>
          <p:spPr>
            <a:xfrm>
              <a:off x="919500" y="1361576"/>
              <a:ext cx="3368400" cy="1109700"/>
            </a:xfrm>
            <a:prstGeom prst="roundRect">
              <a:avLst>
                <a:gd name="adj" fmla="val 658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41"/>
            <p:cNvSpPr txBox="1"/>
            <p:nvPr/>
          </p:nvSpPr>
          <p:spPr>
            <a:xfrm>
              <a:off x="919500" y="1399806"/>
              <a:ext cx="3312900" cy="103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group of people who live in the same area or share common interests, values, or goals. They often work together to help each other and make their surroundings better.</a:t>
              </a:r>
              <a:endParaRPr sz="1000" b="0" i="0" u="none" strike="noStrike" cap="none">
                <a:solidFill>
                  <a:schemeClr val="dk1"/>
                </a:solidFill>
                <a:latin typeface="Raleway"/>
                <a:ea typeface="Raleway"/>
                <a:cs typeface="Raleway"/>
                <a:sym typeface="Raleway"/>
              </a:endParaRPr>
            </a:p>
          </p:txBody>
        </p:sp>
      </p:grpSp>
      <p:grpSp>
        <p:nvGrpSpPr>
          <p:cNvPr id="771" name="Google Shape;771;p41"/>
          <p:cNvGrpSpPr/>
          <p:nvPr/>
        </p:nvGrpSpPr>
        <p:grpSpPr>
          <a:xfrm>
            <a:off x="4687213" y="2773086"/>
            <a:ext cx="3612900" cy="1113689"/>
            <a:chOff x="798400" y="1254768"/>
            <a:chExt cx="3612900" cy="1323300"/>
          </a:xfrm>
        </p:grpSpPr>
        <p:sp>
          <p:nvSpPr>
            <p:cNvPr id="772" name="Google Shape;772;p41"/>
            <p:cNvSpPr/>
            <p:nvPr/>
          </p:nvSpPr>
          <p:spPr>
            <a:xfrm>
              <a:off x="798400" y="1254768"/>
              <a:ext cx="3612900" cy="1323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41"/>
            <p:cNvSpPr/>
            <p:nvPr/>
          </p:nvSpPr>
          <p:spPr>
            <a:xfrm>
              <a:off x="919500" y="1361576"/>
              <a:ext cx="3368400" cy="1109700"/>
            </a:xfrm>
            <a:prstGeom prst="roundRect">
              <a:avLst>
                <a:gd name="adj" fmla="val 658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41"/>
            <p:cNvSpPr txBox="1"/>
            <p:nvPr/>
          </p:nvSpPr>
          <p:spPr>
            <a:xfrm>
              <a:off x="919500" y="1541144"/>
              <a:ext cx="3312900" cy="61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It is when your body doesn’t have enough water, and you can feel thirsty or tired.</a:t>
              </a:r>
              <a:endParaRPr sz="1000" b="0" i="0" u="none" strike="noStrike" cap="none">
                <a:solidFill>
                  <a:schemeClr val="dk1"/>
                </a:solidFill>
                <a:latin typeface="Raleway"/>
                <a:ea typeface="Raleway"/>
                <a:cs typeface="Raleway"/>
                <a:sym typeface="Raleway"/>
              </a:endParaRPr>
            </a:p>
          </p:txBody>
        </p:sp>
      </p:grpSp>
      <p:grpSp>
        <p:nvGrpSpPr>
          <p:cNvPr id="775" name="Google Shape;775;p41"/>
          <p:cNvGrpSpPr/>
          <p:nvPr/>
        </p:nvGrpSpPr>
        <p:grpSpPr>
          <a:xfrm>
            <a:off x="4738388" y="1301653"/>
            <a:ext cx="3612900" cy="1113684"/>
            <a:chOff x="857400" y="1241175"/>
            <a:chExt cx="3612900" cy="948300"/>
          </a:xfrm>
        </p:grpSpPr>
        <p:sp>
          <p:nvSpPr>
            <p:cNvPr id="776" name="Google Shape;776;p41"/>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77" name="Google Shape;777;p41"/>
            <p:cNvSpPr/>
            <p:nvPr/>
          </p:nvSpPr>
          <p:spPr>
            <a:xfrm>
              <a:off x="861600" y="1613350"/>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CARDIOVASCULAR</a:t>
              </a:r>
              <a:endParaRPr sz="3300" b="1" i="0" u="none" strike="noStrike" cap="none">
                <a:solidFill>
                  <a:schemeClr val="dk1"/>
                </a:solidFill>
                <a:latin typeface="Oswald"/>
                <a:ea typeface="Oswald"/>
                <a:cs typeface="Oswald"/>
                <a:sym typeface="Oswald"/>
              </a:endParaRPr>
            </a:p>
          </p:txBody>
        </p:sp>
      </p:grpSp>
      <p:grpSp>
        <p:nvGrpSpPr>
          <p:cNvPr id="778" name="Google Shape;778;p41"/>
          <p:cNvGrpSpPr/>
          <p:nvPr/>
        </p:nvGrpSpPr>
        <p:grpSpPr>
          <a:xfrm>
            <a:off x="843888" y="2715053"/>
            <a:ext cx="3612900" cy="1113684"/>
            <a:chOff x="857400" y="1241175"/>
            <a:chExt cx="3612900" cy="948300"/>
          </a:xfrm>
        </p:grpSpPr>
        <p:sp>
          <p:nvSpPr>
            <p:cNvPr id="779" name="Google Shape;779;p41"/>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80" name="Google Shape;780;p41"/>
            <p:cNvSpPr/>
            <p:nvPr/>
          </p:nvSpPr>
          <p:spPr>
            <a:xfrm>
              <a:off x="861600" y="1613350"/>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COMMUNITY</a:t>
              </a:r>
              <a:endParaRPr sz="3300" b="1" i="0" u="none" strike="noStrike" cap="none">
                <a:solidFill>
                  <a:schemeClr val="dk1"/>
                </a:solidFill>
                <a:latin typeface="Oswald"/>
                <a:ea typeface="Oswald"/>
                <a:cs typeface="Oswald"/>
                <a:sym typeface="Oswald"/>
              </a:endParaRPr>
            </a:p>
          </p:txBody>
        </p:sp>
      </p:grpSp>
      <p:grpSp>
        <p:nvGrpSpPr>
          <p:cNvPr id="781" name="Google Shape;781;p41"/>
          <p:cNvGrpSpPr/>
          <p:nvPr/>
        </p:nvGrpSpPr>
        <p:grpSpPr>
          <a:xfrm>
            <a:off x="4738388" y="2715053"/>
            <a:ext cx="3612900" cy="1113684"/>
            <a:chOff x="857400" y="1241175"/>
            <a:chExt cx="3612900" cy="948300"/>
          </a:xfrm>
        </p:grpSpPr>
        <p:sp>
          <p:nvSpPr>
            <p:cNvPr id="782" name="Google Shape;782;p41"/>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83" name="Google Shape;783;p41"/>
            <p:cNvSpPr/>
            <p:nvPr/>
          </p:nvSpPr>
          <p:spPr>
            <a:xfrm>
              <a:off x="861600" y="1613350"/>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DEHYDRATION</a:t>
              </a:r>
              <a:endParaRPr sz="3300" b="1" i="0" u="none" strike="noStrike" cap="none">
                <a:solidFill>
                  <a:schemeClr val="dk1"/>
                </a:solidFill>
                <a:latin typeface="Oswald"/>
                <a:ea typeface="Oswald"/>
                <a:cs typeface="Oswald"/>
                <a:sym typeface="Oswald"/>
              </a:endParaRPr>
            </a:p>
          </p:txBody>
        </p:sp>
      </p:grpSp>
      <p:grpSp>
        <p:nvGrpSpPr>
          <p:cNvPr id="784" name="Google Shape;784;p41"/>
          <p:cNvGrpSpPr/>
          <p:nvPr/>
        </p:nvGrpSpPr>
        <p:grpSpPr>
          <a:xfrm>
            <a:off x="792713" y="1359686"/>
            <a:ext cx="3612900" cy="1113689"/>
            <a:chOff x="798400" y="1254768"/>
            <a:chExt cx="3612900" cy="1323300"/>
          </a:xfrm>
        </p:grpSpPr>
        <p:sp>
          <p:nvSpPr>
            <p:cNvPr id="785" name="Google Shape;785;p41"/>
            <p:cNvSpPr/>
            <p:nvPr/>
          </p:nvSpPr>
          <p:spPr>
            <a:xfrm>
              <a:off x="798400" y="1254768"/>
              <a:ext cx="3612900" cy="1323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41"/>
            <p:cNvSpPr/>
            <p:nvPr/>
          </p:nvSpPr>
          <p:spPr>
            <a:xfrm>
              <a:off x="919500" y="1361576"/>
              <a:ext cx="3368400" cy="1109700"/>
            </a:xfrm>
            <a:prstGeom prst="roundRect">
              <a:avLst>
                <a:gd name="adj" fmla="val 658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41"/>
            <p:cNvSpPr txBox="1"/>
            <p:nvPr/>
          </p:nvSpPr>
          <p:spPr>
            <a:xfrm>
              <a:off x="919500" y="1294664"/>
              <a:ext cx="3312900" cy="1243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way of designing buildings and spaces that connects people with nature. This includes using natural materials, plants, sunlight, and views of nature to make spaces healthier, more comfortable, and calming.</a:t>
              </a:r>
              <a:endParaRPr sz="1000" b="0" i="0" u="none" strike="noStrike" cap="none">
                <a:solidFill>
                  <a:schemeClr val="dk1"/>
                </a:solidFill>
                <a:latin typeface="Raleway"/>
                <a:ea typeface="Raleway"/>
                <a:cs typeface="Raleway"/>
                <a:sym typeface="Raleway"/>
              </a:endParaRPr>
            </a:p>
          </p:txBody>
        </p:sp>
      </p:grpSp>
      <p:grpSp>
        <p:nvGrpSpPr>
          <p:cNvPr id="788" name="Google Shape;788;p41"/>
          <p:cNvGrpSpPr/>
          <p:nvPr/>
        </p:nvGrpSpPr>
        <p:grpSpPr>
          <a:xfrm>
            <a:off x="843888" y="1301653"/>
            <a:ext cx="3612900" cy="1113684"/>
            <a:chOff x="857400" y="1241175"/>
            <a:chExt cx="3612900" cy="948300"/>
          </a:xfrm>
        </p:grpSpPr>
        <p:sp>
          <p:nvSpPr>
            <p:cNvPr id="789" name="Google Shape;789;p41"/>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790" name="Google Shape;790;p41"/>
            <p:cNvSpPr/>
            <p:nvPr/>
          </p:nvSpPr>
          <p:spPr>
            <a:xfrm>
              <a:off x="861600" y="1613350"/>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BIOPHILIC DESIGN</a:t>
              </a:r>
              <a:endParaRPr sz="3300" b="1" i="0" u="none" strike="noStrike" cap="none">
                <a:solidFill>
                  <a:schemeClr val="dk1"/>
                </a:solidFill>
                <a:latin typeface="Oswald"/>
                <a:ea typeface="Oswald"/>
                <a:cs typeface="Oswald"/>
                <a:sym typeface="Oswald"/>
              </a:endParaRPr>
            </a:p>
          </p:txBody>
        </p:sp>
      </p:grpSp>
      <p:sp>
        <p:nvSpPr>
          <p:cNvPr id="791" name="Google Shape;791;p41"/>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8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7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7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7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grpSp>
        <p:nvGrpSpPr>
          <p:cNvPr id="796" name="Google Shape;796;p42"/>
          <p:cNvGrpSpPr/>
          <p:nvPr/>
        </p:nvGrpSpPr>
        <p:grpSpPr>
          <a:xfrm>
            <a:off x="4687213" y="1359686"/>
            <a:ext cx="3612900" cy="1113689"/>
            <a:chOff x="798400" y="1254768"/>
            <a:chExt cx="3612900" cy="1323300"/>
          </a:xfrm>
        </p:grpSpPr>
        <p:sp>
          <p:nvSpPr>
            <p:cNvPr id="797" name="Google Shape;797;p42"/>
            <p:cNvSpPr/>
            <p:nvPr/>
          </p:nvSpPr>
          <p:spPr>
            <a:xfrm>
              <a:off x="798400" y="1254768"/>
              <a:ext cx="3612900" cy="1323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42"/>
            <p:cNvSpPr/>
            <p:nvPr/>
          </p:nvSpPr>
          <p:spPr>
            <a:xfrm>
              <a:off x="919500" y="1361576"/>
              <a:ext cx="3368400" cy="1109700"/>
            </a:xfrm>
            <a:prstGeom prst="roundRect">
              <a:avLst>
                <a:gd name="adj" fmla="val 658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42"/>
            <p:cNvSpPr txBox="1"/>
            <p:nvPr/>
          </p:nvSpPr>
          <p:spPr>
            <a:xfrm>
              <a:off x="919500" y="1610105"/>
              <a:ext cx="3312900" cy="61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process of taking in enough water to keep your body healthy and working properly.</a:t>
              </a:r>
              <a:endParaRPr sz="1000" b="0" i="0" u="none" strike="noStrike" cap="none">
                <a:solidFill>
                  <a:schemeClr val="dk1"/>
                </a:solidFill>
                <a:latin typeface="Raleway"/>
                <a:ea typeface="Raleway"/>
                <a:cs typeface="Raleway"/>
                <a:sym typeface="Raleway"/>
              </a:endParaRPr>
            </a:p>
          </p:txBody>
        </p:sp>
      </p:grpSp>
      <p:grpSp>
        <p:nvGrpSpPr>
          <p:cNvPr id="800" name="Google Shape;800;p42"/>
          <p:cNvGrpSpPr/>
          <p:nvPr/>
        </p:nvGrpSpPr>
        <p:grpSpPr>
          <a:xfrm>
            <a:off x="2739950" y="2773086"/>
            <a:ext cx="3612900" cy="1113689"/>
            <a:chOff x="798400" y="1254768"/>
            <a:chExt cx="3612900" cy="1323300"/>
          </a:xfrm>
        </p:grpSpPr>
        <p:sp>
          <p:nvSpPr>
            <p:cNvPr id="801" name="Google Shape;801;p42"/>
            <p:cNvSpPr/>
            <p:nvPr/>
          </p:nvSpPr>
          <p:spPr>
            <a:xfrm>
              <a:off x="798400" y="1254768"/>
              <a:ext cx="3612900" cy="1323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42"/>
            <p:cNvSpPr/>
            <p:nvPr/>
          </p:nvSpPr>
          <p:spPr>
            <a:xfrm>
              <a:off x="919500" y="1361576"/>
              <a:ext cx="3368400" cy="1109700"/>
            </a:xfrm>
            <a:prstGeom prst="roundRect">
              <a:avLst>
                <a:gd name="adj" fmla="val 658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42"/>
            <p:cNvSpPr txBox="1"/>
            <p:nvPr/>
          </p:nvSpPr>
          <p:spPr>
            <a:xfrm>
              <a:off x="919500" y="1399806"/>
              <a:ext cx="3312900" cy="103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state of your emotional, psychological, and social well-being. It affects how you think, feel, and act, and helps you handle stress, relate to others, and make choices.</a:t>
              </a:r>
              <a:endParaRPr sz="1000" b="0" i="0" u="none" strike="noStrike" cap="none">
                <a:solidFill>
                  <a:schemeClr val="dk1"/>
                </a:solidFill>
                <a:latin typeface="Raleway"/>
                <a:ea typeface="Raleway"/>
                <a:cs typeface="Raleway"/>
                <a:sym typeface="Raleway"/>
              </a:endParaRPr>
            </a:p>
          </p:txBody>
        </p:sp>
      </p:grpSp>
      <p:grpSp>
        <p:nvGrpSpPr>
          <p:cNvPr id="804" name="Google Shape;804;p42"/>
          <p:cNvGrpSpPr/>
          <p:nvPr/>
        </p:nvGrpSpPr>
        <p:grpSpPr>
          <a:xfrm>
            <a:off x="792713" y="1359686"/>
            <a:ext cx="3612900" cy="1113689"/>
            <a:chOff x="798400" y="1254768"/>
            <a:chExt cx="3612900" cy="1323300"/>
          </a:xfrm>
        </p:grpSpPr>
        <p:sp>
          <p:nvSpPr>
            <p:cNvPr id="805" name="Google Shape;805;p42"/>
            <p:cNvSpPr/>
            <p:nvPr/>
          </p:nvSpPr>
          <p:spPr>
            <a:xfrm>
              <a:off x="798400" y="1254768"/>
              <a:ext cx="3612900" cy="1323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42"/>
            <p:cNvSpPr/>
            <p:nvPr/>
          </p:nvSpPr>
          <p:spPr>
            <a:xfrm>
              <a:off x="919500" y="1361576"/>
              <a:ext cx="3368400" cy="1109700"/>
            </a:xfrm>
            <a:prstGeom prst="roundRect">
              <a:avLst>
                <a:gd name="adj" fmla="val 658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42"/>
            <p:cNvSpPr txBox="1"/>
            <p:nvPr/>
          </p:nvSpPr>
          <p:spPr>
            <a:xfrm>
              <a:off x="919500" y="1399821"/>
              <a:ext cx="3312900" cy="103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science and practice of growing plants, especially fruits, vegetables, flowers, and trees. It involves taking care of plants to make them grow healthy and strong.</a:t>
              </a:r>
              <a:endParaRPr sz="1000" b="0" i="0" u="none" strike="noStrike" cap="none">
                <a:solidFill>
                  <a:schemeClr val="dk1"/>
                </a:solidFill>
                <a:latin typeface="Raleway"/>
                <a:ea typeface="Raleway"/>
                <a:cs typeface="Raleway"/>
                <a:sym typeface="Raleway"/>
              </a:endParaRPr>
            </a:p>
          </p:txBody>
        </p:sp>
      </p:grpSp>
      <p:grpSp>
        <p:nvGrpSpPr>
          <p:cNvPr id="808" name="Google Shape;808;p42"/>
          <p:cNvGrpSpPr/>
          <p:nvPr/>
        </p:nvGrpSpPr>
        <p:grpSpPr>
          <a:xfrm>
            <a:off x="4738388" y="1301653"/>
            <a:ext cx="3612900" cy="1113684"/>
            <a:chOff x="857400" y="1241175"/>
            <a:chExt cx="3612900" cy="948300"/>
          </a:xfrm>
        </p:grpSpPr>
        <p:sp>
          <p:nvSpPr>
            <p:cNvPr id="809" name="Google Shape;809;p4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0" name="Google Shape;810;p42"/>
            <p:cNvSpPr/>
            <p:nvPr/>
          </p:nvSpPr>
          <p:spPr>
            <a:xfrm>
              <a:off x="861600" y="1613350"/>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HYDRATION</a:t>
              </a:r>
              <a:endParaRPr sz="3300" b="1" i="0" u="none" strike="noStrike" cap="none">
                <a:solidFill>
                  <a:schemeClr val="dk1"/>
                </a:solidFill>
                <a:latin typeface="Oswald"/>
                <a:ea typeface="Oswald"/>
                <a:cs typeface="Oswald"/>
                <a:sym typeface="Oswald"/>
              </a:endParaRPr>
            </a:p>
          </p:txBody>
        </p:sp>
      </p:grpSp>
      <p:grpSp>
        <p:nvGrpSpPr>
          <p:cNvPr id="811" name="Google Shape;811;p42"/>
          <p:cNvGrpSpPr/>
          <p:nvPr/>
        </p:nvGrpSpPr>
        <p:grpSpPr>
          <a:xfrm>
            <a:off x="2791125" y="2715053"/>
            <a:ext cx="3612900" cy="1113684"/>
            <a:chOff x="857400" y="1241175"/>
            <a:chExt cx="3612900" cy="948300"/>
          </a:xfrm>
        </p:grpSpPr>
        <p:sp>
          <p:nvSpPr>
            <p:cNvPr id="812" name="Google Shape;812;p4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3" name="Google Shape;813;p42"/>
            <p:cNvSpPr/>
            <p:nvPr/>
          </p:nvSpPr>
          <p:spPr>
            <a:xfrm>
              <a:off x="861600" y="1613350"/>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MENTAL HEALTH</a:t>
              </a:r>
              <a:endParaRPr sz="3300" b="1" i="0" u="none" strike="noStrike" cap="none">
                <a:solidFill>
                  <a:schemeClr val="dk1"/>
                </a:solidFill>
                <a:latin typeface="Oswald"/>
                <a:ea typeface="Oswald"/>
                <a:cs typeface="Oswald"/>
                <a:sym typeface="Oswald"/>
              </a:endParaRPr>
            </a:p>
          </p:txBody>
        </p:sp>
      </p:grpSp>
      <p:grpSp>
        <p:nvGrpSpPr>
          <p:cNvPr id="814" name="Google Shape;814;p42"/>
          <p:cNvGrpSpPr/>
          <p:nvPr/>
        </p:nvGrpSpPr>
        <p:grpSpPr>
          <a:xfrm>
            <a:off x="843888" y="1301653"/>
            <a:ext cx="3612900" cy="1113684"/>
            <a:chOff x="857400" y="1241175"/>
            <a:chExt cx="3612900" cy="948300"/>
          </a:xfrm>
        </p:grpSpPr>
        <p:sp>
          <p:nvSpPr>
            <p:cNvPr id="815" name="Google Shape;815;p4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816" name="Google Shape;816;p42"/>
            <p:cNvSpPr/>
            <p:nvPr/>
          </p:nvSpPr>
          <p:spPr>
            <a:xfrm>
              <a:off x="861600" y="1613350"/>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3300"/>
                <a:buFont typeface="Arial"/>
                <a:buNone/>
              </a:pPr>
              <a:r>
                <a:rPr lang="en" sz="3300" b="1" i="0" u="none" strike="noStrike" cap="none">
                  <a:solidFill>
                    <a:schemeClr val="dk1"/>
                  </a:solidFill>
                  <a:latin typeface="Oswald"/>
                  <a:ea typeface="Oswald"/>
                  <a:cs typeface="Oswald"/>
                  <a:sym typeface="Oswald"/>
                </a:rPr>
                <a:t>HORTICULTURE</a:t>
              </a:r>
              <a:endParaRPr sz="3300" b="1" i="0" u="none" strike="noStrike" cap="none">
                <a:solidFill>
                  <a:schemeClr val="dk1"/>
                </a:solidFill>
                <a:latin typeface="Oswald"/>
                <a:ea typeface="Oswald"/>
                <a:cs typeface="Oswald"/>
                <a:sym typeface="Oswald"/>
              </a:endParaRPr>
            </a:p>
          </p:txBody>
        </p:sp>
      </p:grpSp>
      <p:sp>
        <p:nvSpPr>
          <p:cNvPr id="817" name="Google Shape;817;p42"/>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818" name="Google Shape;818;p42"/>
          <p:cNvSpPr txBox="1"/>
          <p:nvPr/>
        </p:nvSpPr>
        <p:spPr>
          <a:xfrm>
            <a:off x="1005750" y="4128450"/>
            <a:ext cx="7132500" cy="39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solidFill>
                  <a:srgbClr val="00ABFF"/>
                </a:solidFill>
                <a:latin typeface="Raleway"/>
                <a:ea typeface="Raleway"/>
                <a:cs typeface="Raleway"/>
                <a:sym typeface="Raleway"/>
              </a:rPr>
              <a:t>Can you think of any other words that might be important? </a:t>
            </a:r>
            <a:endParaRPr sz="15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0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8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43" descr="A child kicking a football on a field&#10;&#10;AI-generated content may be incorrect."/>
          <p:cNvPicPr preferRelativeResize="0"/>
          <p:nvPr/>
        </p:nvPicPr>
        <p:blipFill rotWithShape="1">
          <a:blip r:embed="rId3">
            <a:alphaModFix/>
          </a:blip>
          <a:srcRect/>
          <a:stretch/>
        </p:blipFill>
        <p:spPr>
          <a:xfrm>
            <a:off x="5233205" y="253151"/>
            <a:ext cx="3686320" cy="4630069"/>
          </a:xfrm>
          <a:prstGeom prst="rect">
            <a:avLst/>
          </a:prstGeom>
          <a:noFill/>
          <a:ln>
            <a:noFill/>
          </a:ln>
        </p:spPr>
      </p:pic>
      <p:sp>
        <p:nvSpPr>
          <p:cNvPr id="824" name="Google Shape;824;p43"/>
          <p:cNvSpPr txBox="1"/>
          <p:nvPr/>
        </p:nvSpPr>
        <p:spPr>
          <a:xfrm>
            <a:off x="505050" y="625250"/>
            <a:ext cx="56748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LET’S STAY ACTIVE!</a:t>
            </a:r>
            <a:endParaRPr sz="2300" b="1" i="0" u="none" strike="noStrike" cap="none">
              <a:solidFill>
                <a:schemeClr val="dk1"/>
              </a:solidFill>
              <a:latin typeface="Oswald"/>
              <a:ea typeface="Oswald"/>
              <a:cs typeface="Oswald"/>
              <a:sym typeface="Oswald"/>
            </a:endParaRPr>
          </a:p>
        </p:txBody>
      </p:sp>
      <p:sp>
        <p:nvSpPr>
          <p:cNvPr id="825" name="Google Shape;825;p43"/>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How does physical activity benefit our health and mental wellbeing?</a:t>
            </a:r>
            <a:endParaRPr sz="1100" b="1" i="0" u="none" strike="noStrike" cap="none">
              <a:solidFill>
                <a:srgbClr val="00ABFF"/>
              </a:solidFill>
              <a:latin typeface="Raleway"/>
              <a:ea typeface="Raleway"/>
              <a:cs typeface="Raleway"/>
              <a:sym typeface="Raleway"/>
            </a:endParaRPr>
          </a:p>
        </p:txBody>
      </p:sp>
      <p:pic>
        <p:nvPicPr>
          <p:cNvPr id="826" name="Google Shape;826;p43" title="Smiley.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21125" y="3168050"/>
            <a:ext cx="1502450" cy="1458900"/>
          </a:xfrm>
          <a:prstGeom prst="rect">
            <a:avLst/>
          </a:prstGeom>
          <a:noFill/>
          <a:ln>
            <a:noFill/>
          </a:ln>
        </p:spPr>
      </p:pic>
      <p:sp>
        <p:nvSpPr>
          <p:cNvPr id="827" name="Google Shape;827;p43"/>
          <p:cNvSpPr txBox="1"/>
          <p:nvPr/>
        </p:nvSpPr>
        <p:spPr>
          <a:xfrm>
            <a:off x="420400" y="1354350"/>
            <a:ext cx="4305300" cy="3632700"/>
          </a:xfrm>
          <a:prstGeom prst="rect">
            <a:avLst/>
          </a:prstGeom>
          <a:noFill/>
          <a:ln>
            <a:noFill/>
          </a:ln>
        </p:spPr>
        <p:txBody>
          <a:bodyPr spcFirstLastPara="1" wrap="square" lIns="91425" tIns="91425" rIns="91425" bIns="91425" anchor="t" anchorCtr="0">
            <a:spAutoFit/>
          </a:bodyPr>
          <a:lstStyle/>
          <a:p>
            <a:pPr marL="274320" marR="0" lvl="0" indent="-187960" algn="l" rtl="0">
              <a:lnSpc>
                <a:spcPct val="100000"/>
              </a:lnSpc>
              <a:spcBef>
                <a:spcPts val="0"/>
              </a:spcBef>
              <a:spcAft>
                <a:spcPts val="0"/>
              </a:spcAft>
              <a:buClr>
                <a:schemeClr val="dk1"/>
              </a:buClr>
              <a:buSzPts val="800"/>
              <a:buFont typeface="Raleway"/>
              <a:buChar char="●"/>
            </a:pPr>
            <a:r>
              <a:rPr lang="en" sz="1000" b="1" i="0" u="none" strike="noStrike" cap="none">
                <a:solidFill>
                  <a:schemeClr val="dk1"/>
                </a:solidFill>
                <a:latin typeface="Raleway"/>
                <a:ea typeface="Raleway"/>
                <a:cs typeface="Raleway"/>
                <a:sym typeface="Raleway"/>
              </a:rPr>
              <a:t>Keeps our body strong: </a:t>
            </a:r>
            <a:r>
              <a:rPr lang="en" sz="1000" b="0" i="0" u="none" strike="noStrike" cap="none">
                <a:solidFill>
                  <a:schemeClr val="dk1"/>
                </a:solidFill>
                <a:latin typeface="Raleway"/>
                <a:ea typeface="Raleway"/>
                <a:cs typeface="Raleway"/>
                <a:sym typeface="Raleway"/>
              </a:rPr>
              <a:t>Physical activity, like running or playing sports, makes our muscles and bones stronger. It helps our heart and lungs work better, so we can feel more energetic and healthy.</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1" i="0" u="none" strike="noStrike" cap="none">
                <a:solidFill>
                  <a:schemeClr val="dk1"/>
                </a:solidFill>
                <a:latin typeface="Raleway"/>
                <a:ea typeface="Raleway"/>
                <a:cs typeface="Raleway"/>
                <a:sym typeface="Raleway"/>
              </a:rPr>
              <a:t>Boosts mood and happiness: </a:t>
            </a:r>
            <a:r>
              <a:rPr lang="en" sz="1000" b="0" i="0" u="none" strike="noStrike" cap="none">
                <a:solidFill>
                  <a:schemeClr val="dk1"/>
                </a:solidFill>
                <a:latin typeface="Raleway"/>
                <a:ea typeface="Raleway"/>
                <a:cs typeface="Raleway"/>
                <a:sym typeface="Raleway"/>
              </a:rPr>
              <a:t>When we exercise, our brain releases special chemicals that make us feel happier. It can help reduce stress and make us feel less worried or sad.</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1" i="0" u="none" strike="noStrike" cap="none">
                <a:solidFill>
                  <a:schemeClr val="dk1"/>
                </a:solidFill>
                <a:latin typeface="Raleway"/>
                <a:ea typeface="Raleway"/>
                <a:cs typeface="Raleway"/>
                <a:sym typeface="Raleway"/>
              </a:rPr>
              <a:t>Improves sleep:</a:t>
            </a:r>
            <a:r>
              <a:rPr lang="en" sz="1000" b="0" i="0" u="none" strike="noStrike" cap="none">
                <a:solidFill>
                  <a:schemeClr val="dk1"/>
                </a:solidFill>
                <a:latin typeface="Raleway"/>
                <a:ea typeface="Raleway"/>
                <a:cs typeface="Raleway"/>
                <a:sym typeface="Raleway"/>
              </a:rPr>
              <a:t> Being active during the day helps us sleep better at night. When we sleep well, our brains and bodies get the rest they need to be healthy.</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1" i="0" u="none" strike="noStrike" cap="none">
                <a:solidFill>
                  <a:schemeClr val="dk1"/>
                </a:solidFill>
                <a:latin typeface="Raleway"/>
                <a:ea typeface="Raleway"/>
                <a:cs typeface="Raleway"/>
                <a:sym typeface="Raleway"/>
              </a:rPr>
              <a:t>Builds confidence: </a:t>
            </a:r>
            <a:r>
              <a:rPr lang="en" sz="1000" b="0" i="0" u="none" strike="noStrike" cap="none">
                <a:solidFill>
                  <a:schemeClr val="dk1"/>
                </a:solidFill>
                <a:latin typeface="Raleway"/>
                <a:ea typeface="Raleway"/>
                <a:cs typeface="Raleway"/>
                <a:sym typeface="Raleway"/>
              </a:rPr>
              <a:t>Physical activity helps us achieve goals, like learning a new sport or improving our strength. This makes us feel proud of ourselves and boosts our confidence.</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chemeClr val="dk1"/>
              </a:solidFill>
              <a:latin typeface="Raleway"/>
              <a:ea typeface="Raleway"/>
              <a:cs typeface="Raleway"/>
              <a:sym typeface="Raleway"/>
            </a:endParaRPr>
          </a:p>
          <a:p>
            <a:pPr marL="274320" marR="0" lvl="0" indent="-187960" algn="l" rtl="0">
              <a:lnSpc>
                <a:spcPct val="100000"/>
              </a:lnSpc>
              <a:spcBef>
                <a:spcPts val="0"/>
              </a:spcBef>
              <a:spcAft>
                <a:spcPts val="0"/>
              </a:spcAft>
              <a:buClr>
                <a:schemeClr val="dk1"/>
              </a:buClr>
              <a:buSzPts val="800"/>
              <a:buFont typeface="Raleway"/>
              <a:buChar char="●"/>
            </a:pPr>
            <a:r>
              <a:rPr lang="en" sz="1000" b="1" i="0" u="none" strike="noStrike" cap="none">
                <a:solidFill>
                  <a:schemeClr val="dk1"/>
                </a:solidFill>
                <a:latin typeface="Raleway"/>
                <a:ea typeface="Raleway"/>
                <a:cs typeface="Raleway"/>
                <a:sym typeface="Raleway"/>
              </a:rPr>
              <a:t>Helps us focus and learn: </a:t>
            </a:r>
            <a:r>
              <a:rPr lang="en" sz="1100" b="0" i="0" u="none" strike="noStrike" cap="none">
                <a:solidFill>
                  <a:schemeClr val="dk1"/>
                </a:solidFill>
                <a:latin typeface="Raleway"/>
                <a:ea typeface="Raleway"/>
                <a:cs typeface="Raleway"/>
                <a:sym typeface="Raleway"/>
              </a:rPr>
              <a:t>Exercise increases blood flow to our brain, which helps us concentrate better in school and remember things more easily. It makes learning easier and more fun!</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828" name="Google Shape;828;p43"/>
          <p:cNvGrpSpPr/>
          <p:nvPr/>
        </p:nvGrpSpPr>
        <p:grpSpPr>
          <a:xfrm>
            <a:off x="5284357" y="1414428"/>
            <a:ext cx="3439237" cy="1241282"/>
            <a:chOff x="2477850" y="1628100"/>
            <a:chExt cx="4491625" cy="892110"/>
          </a:xfrm>
        </p:grpSpPr>
        <p:sp>
          <p:nvSpPr>
            <p:cNvPr id="829" name="Google Shape;829;p43"/>
            <p:cNvSpPr/>
            <p:nvPr/>
          </p:nvSpPr>
          <p:spPr>
            <a:xfrm>
              <a:off x="2477850" y="1662210"/>
              <a:ext cx="4434300" cy="8580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830" name="Google Shape;830;p43"/>
            <p:cNvSpPr/>
            <p:nvPr/>
          </p:nvSpPr>
          <p:spPr>
            <a:xfrm>
              <a:off x="2535175" y="1628100"/>
              <a:ext cx="4434300" cy="858000"/>
            </a:xfrm>
            <a:prstGeom prst="roundRect">
              <a:avLst>
                <a:gd name="adj" fmla="val 1205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Raleway Medium"/>
                  <a:ea typeface="Raleway Medium"/>
                  <a:cs typeface="Raleway Medium"/>
                  <a:sym typeface="Raleway Medium"/>
                </a:rPr>
                <a:t>Exercise does not necessarily have to be hard, it is important to find something that you enjoy to make it fun and keep you motivated to participate. It might be riding your bike, walking the dog or going for a swim. The important thing is you keep your body moving daily.</a:t>
              </a:r>
              <a:endParaRPr sz="16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828"/>
                                        </p:tgtEl>
                                        <p:attrNameLst>
                                          <p:attrName>style.visibility</p:attrName>
                                        </p:attrNameLst>
                                      </p:cBhvr>
                                      <p:to>
                                        <p:strVal val="visible"/>
                                      </p:to>
                                    </p:set>
                                    <p:anim calcmode="lin" valueType="num">
                                      <p:cBhvr additive="base">
                                        <p:cTn id="47" dur="1000"/>
                                        <p:tgtEl>
                                          <p:spTgt spid="8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44"/>
          <p:cNvSpPr txBox="1"/>
          <p:nvPr/>
        </p:nvSpPr>
        <p:spPr>
          <a:xfrm>
            <a:off x="431425" y="625250"/>
            <a:ext cx="8325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SUSTAINABLE GARDENING Q&amp;A</a:t>
            </a:r>
            <a:endParaRPr sz="2300" b="1" i="0" u="none" strike="noStrike" cap="none">
              <a:solidFill>
                <a:schemeClr val="dk1"/>
              </a:solidFill>
              <a:latin typeface="Oswald"/>
              <a:ea typeface="Oswald"/>
              <a:cs typeface="Oswald"/>
              <a:sym typeface="Oswald"/>
            </a:endParaRPr>
          </a:p>
        </p:txBody>
      </p:sp>
      <p:graphicFrame>
        <p:nvGraphicFramePr>
          <p:cNvPr id="836" name="Google Shape;836;p44"/>
          <p:cNvGraphicFramePr/>
          <p:nvPr/>
        </p:nvGraphicFramePr>
        <p:xfrm>
          <a:off x="516425" y="1150150"/>
          <a:ext cx="8157000" cy="3522625"/>
        </p:xfrm>
        <a:graphic>
          <a:graphicData uri="http://schemas.openxmlformats.org/drawingml/2006/table">
            <a:tbl>
              <a:tblPr>
                <a:noFill/>
                <a:tableStyleId>{74DD532F-23CB-4A1D-912B-8F6C8E356BE9}</a:tableStyleId>
              </a:tblPr>
              <a:tblGrid>
                <a:gridCol w="1631400">
                  <a:extLst>
                    <a:ext uri="{9D8B030D-6E8A-4147-A177-3AD203B41FA5}">
                      <a16:colId xmlns:a16="http://schemas.microsoft.com/office/drawing/2014/main" val="20000"/>
                    </a:ext>
                  </a:extLst>
                </a:gridCol>
                <a:gridCol w="1631400">
                  <a:extLst>
                    <a:ext uri="{9D8B030D-6E8A-4147-A177-3AD203B41FA5}">
                      <a16:colId xmlns:a16="http://schemas.microsoft.com/office/drawing/2014/main" val="20001"/>
                    </a:ext>
                  </a:extLst>
                </a:gridCol>
                <a:gridCol w="1631400">
                  <a:extLst>
                    <a:ext uri="{9D8B030D-6E8A-4147-A177-3AD203B41FA5}">
                      <a16:colId xmlns:a16="http://schemas.microsoft.com/office/drawing/2014/main" val="20002"/>
                    </a:ext>
                  </a:extLst>
                </a:gridCol>
                <a:gridCol w="1631400">
                  <a:extLst>
                    <a:ext uri="{9D8B030D-6E8A-4147-A177-3AD203B41FA5}">
                      <a16:colId xmlns:a16="http://schemas.microsoft.com/office/drawing/2014/main" val="20003"/>
                    </a:ext>
                  </a:extLst>
                </a:gridCol>
                <a:gridCol w="1631400">
                  <a:extLst>
                    <a:ext uri="{9D8B030D-6E8A-4147-A177-3AD203B41FA5}">
                      <a16:colId xmlns:a16="http://schemas.microsoft.com/office/drawing/2014/main" val="20004"/>
                    </a:ext>
                  </a:extLst>
                </a:gridCol>
              </a:tblGrid>
              <a:tr h="453600">
                <a:tc>
                  <a:txBody>
                    <a:bodyPr/>
                    <a:lstStyle/>
                    <a:p>
                      <a:pPr marL="0" marR="0" lvl="0" indent="0" algn="l" rtl="0">
                        <a:lnSpc>
                          <a:spcPct val="100000"/>
                        </a:lnSpc>
                        <a:spcBef>
                          <a:spcPts val="0"/>
                        </a:spcBef>
                        <a:spcAft>
                          <a:spcPts val="0"/>
                        </a:spcAft>
                        <a:buClr>
                          <a:schemeClr val="dk1"/>
                        </a:buClr>
                        <a:buSzPts val="1100"/>
                        <a:buFont typeface="Arial"/>
                        <a:buNone/>
                      </a:pPr>
                      <a:r>
                        <a:rPr lang="en" sz="1000" b="1" u="none" strike="noStrike" cap="none">
                          <a:latin typeface="Raleway"/>
                          <a:ea typeface="Raleway"/>
                          <a:cs typeface="Raleway"/>
                          <a:sym typeface="Raleway"/>
                        </a:rPr>
                        <a:t>What is sustainable gardening? </a:t>
                      </a:r>
                      <a:endParaRPr sz="1000" b="1"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000" b="1" u="none" strike="noStrike" cap="none">
                          <a:latin typeface="Raleway"/>
                          <a:ea typeface="Raleway"/>
                          <a:cs typeface="Raleway"/>
                          <a:sym typeface="Raleway"/>
                        </a:rPr>
                        <a:t>What are some examples?</a:t>
                      </a:r>
                      <a:endParaRPr sz="1000" b="1"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000" b="1" u="none" strike="noStrike" cap="none">
                          <a:latin typeface="Raleway"/>
                          <a:ea typeface="Raleway"/>
                          <a:cs typeface="Raleway"/>
                          <a:sym typeface="Raleway"/>
                        </a:rPr>
                        <a:t>What are the benefits?</a:t>
                      </a:r>
                      <a:endParaRPr sz="1000" b="1"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000" b="1" u="none" strike="noStrike" cap="none">
                          <a:latin typeface="Raleway"/>
                          <a:ea typeface="Raleway"/>
                          <a:cs typeface="Raleway"/>
                          <a:sym typeface="Raleway"/>
                        </a:rPr>
                        <a:t>How does it help the environment ?</a:t>
                      </a:r>
                      <a:endParaRPr sz="10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 sz="1000" b="1" u="none" strike="noStrike" cap="none">
                          <a:latin typeface="Raleway"/>
                          <a:ea typeface="Raleway"/>
                          <a:cs typeface="Raleway"/>
                          <a:sym typeface="Raleway"/>
                        </a:rPr>
                        <a:t>How does it benefit communities?</a:t>
                      </a:r>
                      <a:endParaRPr sz="1000" b="1"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rgbClr val="C0FF00">
                        <a:alpha val="34509"/>
                      </a:srgbClr>
                    </a:solidFill>
                  </a:tcPr>
                </a:tc>
                <a:extLst>
                  <a:ext uri="{0D108BD9-81ED-4DB2-BD59-A6C34878D82A}">
                    <a16:rowId xmlns:a16="http://schemas.microsoft.com/office/drawing/2014/main" val="10000"/>
                  </a:ext>
                </a:extLst>
              </a:tr>
              <a:tr h="3034975">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b="1" u="none" strike="noStrike" cap="none">
                        <a:solidFill>
                          <a:srgbClr val="000000"/>
                        </a:solidFill>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latin typeface="Raleway"/>
                        <a:ea typeface="Raleway"/>
                        <a:cs typeface="Raleway"/>
                        <a:sym typeface="Raleway"/>
                      </a:endParaRPr>
                    </a:p>
                  </a:txBody>
                  <a:tcPr marL="91425" marR="91425" marT="91425" marB="91425">
                    <a:lnL w="9525" cap="flat" cmpd="sng">
                      <a:solidFill>
                        <a:srgbClr val="1F1F1F"/>
                      </a:solidFill>
                      <a:prstDash val="solid"/>
                      <a:round/>
                      <a:headEnd type="none" w="sm" len="sm"/>
                      <a:tailEnd type="none" w="sm" len="sm"/>
                    </a:lnL>
                    <a:lnR w="9525" cap="flat" cmpd="sng">
                      <a:solidFill>
                        <a:srgbClr val="1F1F1F"/>
                      </a:solidFill>
                      <a:prstDash val="solid"/>
                      <a:round/>
                      <a:headEnd type="none" w="sm" len="sm"/>
                      <a:tailEnd type="none" w="sm" len="sm"/>
                    </a:lnR>
                    <a:lnT w="9525" cap="flat" cmpd="sng">
                      <a:solidFill>
                        <a:srgbClr val="1F1F1F"/>
                      </a:solidFill>
                      <a:prstDash val="solid"/>
                      <a:round/>
                      <a:headEnd type="none" w="sm" len="sm"/>
                      <a:tailEnd type="none" w="sm" len="sm"/>
                    </a:lnT>
                    <a:lnB w="9525" cap="flat" cmpd="sng">
                      <a:solidFill>
                        <a:srgbClr val="1F1F1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45"/>
          <p:cNvSpPr txBox="1"/>
          <p:nvPr/>
        </p:nvSpPr>
        <p:spPr>
          <a:xfrm>
            <a:off x="431425" y="625250"/>
            <a:ext cx="8325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LIVING WALLS</a:t>
            </a:r>
            <a:endParaRPr sz="2300" b="1" i="0" u="none" strike="noStrike" cap="none">
              <a:solidFill>
                <a:schemeClr val="dk1"/>
              </a:solidFill>
              <a:latin typeface="Oswald"/>
              <a:ea typeface="Oswald"/>
              <a:cs typeface="Oswald"/>
              <a:sym typeface="Oswald"/>
            </a:endParaRPr>
          </a:p>
        </p:txBody>
      </p:sp>
      <p:sp>
        <p:nvSpPr>
          <p:cNvPr id="842" name="Google Shape;842;p45"/>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What do these gardens all have in common?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843" name="Google Shape;843;p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64500" y="1499775"/>
            <a:ext cx="3036900" cy="2844000"/>
          </a:xfrm>
          <a:prstGeom prst="roundRect">
            <a:avLst>
              <a:gd name="adj" fmla="val 3458"/>
            </a:avLst>
          </a:prstGeom>
          <a:noFill/>
          <a:ln w="9525" cap="flat" cmpd="sng">
            <a:solidFill>
              <a:schemeClr val="dk1"/>
            </a:solidFill>
            <a:prstDash val="solid"/>
            <a:round/>
            <a:headEnd type="none" w="sm" len="sm"/>
            <a:tailEnd type="none" w="sm" len="sm"/>
          </a:ln>
        </p:spPr>
      </p:pic>
      <p:pic>
        <p:nvPicPr>
          <p:cNvPr id="844" name="Google Shape;844;p4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6875" y="1499775"/>
            <a:ext cx="2133000" cy="2844000"/>
          </a:xfrm>
          <a:prstGeom prst="roundRect">
            <a:avLst>
              <a:gd name="adj" fmla="val 5482"/>
            </a:avLst>
          </a:prstGeom>
          <a:noFill/>
          <a:ln w="9525" cap="flat" cmpd="sng">
            <a:solidFill>
              <a:schemeClr val="dk1"/>
            </a:solidFill>
            <a:prstDash val="solid"/>
            <a:round/>
            <a:headEnd type="none" w="sm" len="sm"/>
            <a:tailEnd type="none" w="sm" len="sm"/>
          </a:ln>
        </p:spPr>
      </p:pic>
      <p:pic>
        <p:nvPicPr>
          <p:cNvPr id="845" name="Google Shape;845;p4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18875" y="1499775"/>
            <a:ext cx="2566500" cy="2844000"/>
          </a:xfrm>
          <a:prstGeom prst="roundRect">
            <a:avLst>
              <a:gd name="adj" fmla="val 4500"/>
            </a:avLst>
          </a:prstGeom>
          <a:noFill/>
          <a:ln w="9525" cap="flat" cmpd="sng">
            <a:solidFill>
              <a:schemeClr val="dk1"/>
            </a:solidFill>
            <a:prstDash val="solid"/>
            <a:round/>
            <a:headEnd type="none" w="sm" len="sm"/>
            <a:tailEnd type="none" w="sm" len="sm"/>
          </a:ln>
        </p:spPr>
      </p:pic>
      <p:sp>
        <p:nvSpPr>
          <p:cNvPr id="846" name="Google Shape;846;p45"/>
          <p:cNvSpPr txBox="1"/>
          <p:nvPr/>
        </p:nvSpPr>
        <p:spPr>
          <a:xfrm>
            <a:off x="506875" y="4429000"/>
            <a:ext cx="2133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Changi airport, Singapore</a:t>
            </a:r>
            <a:endParaRPr sz="1000" b="1" i="0" u="none" strike="noStrike" cap="none">
              <a:solidFill>
                <a:schemeClr val="dk1"/>
              </a:solidFill>
              <a:latin typeface="Raleway"/>
              <a:ea typeface="Raleway"/>
              <a:cs typeface="Raleway"/>
              <a:sym typeface="Raleway"/>
            </a:endParaRPr>
          </a:p>
        </p:txBody>
      </p:sp>
      <p:sp>
        <p:nvSpPr>
          <p:cNvPr id="847" name="Google Shape;847;p45"/>
          <p:cNvSpPr txBox="1"/>
          <p:nvPr/>
        </p:nvSpPr>
        <p:spPr>
          <a:xfrm>
            <a:off x="2818875" y="4429000"/>
            <a:ext cx="2133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One Central Park, Sydney</a:t>
            </a:r>
            <a:endParaRPr sz="1000" b="1" i="0" u="none" strike="noStrike" cap="none">
              <a:solidFill>
                <a:schemeClr val="dk1"/>
              </a:solidFill>
              <a:latin typeface="Raleway"/>
              <a:ea typeface="Raleway"/>
              <a:cs typeface="Raleway"/>
              <a:sym typeface="Raleway"/>
            </a:endParaRPr>
          </a:p>
        </p:txBody>
      </p:sp>
      <p:sp>
        <p:nvSpPr>
          <p:cNvPr id="848" name="Google Shape;848;p45"/>
          <p:cNvSpPr txBox="1"/>
          <p:nvPr/>
        </p:nvSpPr>
        <p:spPr>
          <a:xfrm>
            <a:off x="5564500" y="4429000"/>
            <a:ext cx="2716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The hanging gardens of Babylon</a:t>
            </a:r>
            <a:endParaRPr sz="1000" b="1" i="0" u="none" strike="noStrike" cap="none">
              <a:solidFill>
                <a:schemeClr val="dk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5"/>
          <p:cNvSpPr txBox="1"/>
          <p:nvPr/>
        </p:nvSpPr>
        <p:spPr>
          <a:xfrm>
            <a:off x="431425" y="625250"/>
            <a:ext cx="5598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chemeClr val="dk1"/>
              </a:buClr>
              <a:buSzPts val="1100"/>
              <a:buFont typeface="Arial"/>
              <a:buNone/>
            </a:pPr>
            <a:r>
              <a:rPr lang="en" sz="2300" b="1" i="0" u="none" strike="noStrike" cap="none">
                <a:solidFill>
                  <a:schemeClr val="dk1"/>
                </a:solidFill>
                <a:latin typeface="Oswald"/>
                <a:ea typeface="Oswald"/>
                <a:cs typeface="Oswald"/>
                <a:sym typeface="Oswald"/>
              </a:rPr>
              <a:t>AUSTRALIAN RULES FOOTBALL BALL SKILLS</a:t>
            </a:r>
            <a:endParaRPr sz="2300" b="1" i="0" u="none" strike="noStrike" cap="none">
              <a:solidFill>
                <a:schemeClr val="dk1"/>
              </a:solidFill>
              <a:latin typeface="Oswald"/>
              <a:ea typeface="Oswald"/>
              <a:cs typeface="Oswald"/>
              <a:sym typeface="Oswald"/>
            </a:endParaRPr>
          </a:p>
          <a:p>
            <a:pPr marL="91440" marR="0" lvl="0" indent="0" algn="l" rtl="0">
              <a:lnSpc>
                <a:spcPct val="100000"/>
              </a:lnSpc>
              <a:spcBef>
                <a:spcPts val="0"/>
              </a:spcBef>
              <a:spcAft>
                <a:spcPts val="0"/>
              </a:spcAft>
              <a:buClr>
                <a:srgbClr val="000000"/>
              </a:buClr>
              <a:buSzPts val="2300"/>
              <a:buFont typeface="Arial"/>
              <a:buNone/>
            </a:pPr>
            <a:endParaRPr sz="2300" b="1" i="0" u="none" strike="noStrike" cap="none">
              <a:solidFill>
                <a:schemeClr val="dk1"/>
              </a:solidFill>
              <a:latin typeface="Oswald"/>
              <a:ea typeface="Oswald"/>
              <a:cs typeface="Oswald"/>
              <a:sym typeface="Oswald"/>
            </a:endParaRPr>
          </a:p>
        </p:txBody>
      </p:sp>
      <p:graphicFrame>
        <p:nvGraphicFramePr>
          <p:cNvPr id="103" name="Google Shape;103;p5"/>
          <p:cNvGraphicFramePr/>
          <p:nvPr/>
        </p:nvGraphicFramePr>
        <p:xfrm>
          <a:off x="431425" y="1171525"/>
          <a:ext cx="8292200" cy="3451800"/>
        </p:xfrm>
        <a:graphic>
          <a:graphicData uri="http://schemas.openxmlformats.org/drawingml/2006/table">
            <a:tbl>
              <a:tblPr>
                <a:noFill/>
                <a:tableStyleId>{74DD532F-23CB-4A1D-912B-8F6C8E356BE9}</a:tableStyleId>
              </a:tblPr>
              <a:tblGrid>
                <a:gridCol w="1289850">
                  <a:extLst>
                    <a:ext uri="{9D8B030D-6E8A-4147-A177-3AD203B41FA5}">
                      <a16:colId xmlns:a16="http://schemas.microsoft.com/office/drawing/2014/main" val="20000"/>
                    </a:ext>
                  </a:extLst>
                </a:gridCol>
                <a:gridCol w="700235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latin typeface="Raleway"/>
                          <a:ea typeface="Raleway"/>
                          <a:cs typeface="Raleway"/>
                          <a:sym typeface="Raleway"/>
                        </a:rPr>
                        <a:t>Footy Tag</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1 football per student, Bibs, a stack of cones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Inside a square (recommended 10m x 10m) each student starts with a football.</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Two students wear a bib and stand in the centre as defenders.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On ‘Go!’ students run around the square evading the defenders.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When a defender tags a student, that student must stop and stand still holding the football above their head, and with their legs apart.</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An untagged student must handball their football through the legs of the tagged student and regather the football. The tagged student is now free.</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After a designated time, swap the defenders.</a:t>
                      </a:r>
                      <a:endParaRPr sz="75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750"/>
                        <a:buFont typeface="Arial"/>
                        <a:buNone/>
                      </a:pPr>
                      <a:endParaRPr sz="75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50"/>
                        <a:buFont typeface="Arial"/>
                        <a:buNone/>
                      </a:pPr>
                      <a:r>
                        <a:rPr lang="en" sz="750" u="none" strike="noStrike" cap="none">
                          <a:solidFill>
                            <a:schemeClr val="dk1"/>
                          </a:solidFill>
                          <a:latin typeface="Raleway Medium"/>
                          <a:ea typeface="Raleway Medium"/>
                          <a:cs typeface="Raleway Medium"/>
                          <a:sym typeface="Raleway Medium"/>
                        </a:rPr>
                        <a:t>Modified version</a:t>
                      </a:r>
                      <a:endParaRPr sz="750" u="none" strike="noStrike" cap="none">
                        <a:solidFill>
                          <a:schemeClr val="dk1"/>
                        </a:solidFill>
                        <a:latin typeface="Raleway Medium"/>
                        <a:ea typeface="Raleway Medium"/>
                        <a:cs typeface="Raleway Medium"/>
                        <a:sym typeface="Raleway Medium"/>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Increase the amount of defenders.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Students must bounce the ball every 10 steps.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Swap handballing through legs to handballing to a tagged student. The tagged student must mark and release cleanly to be freed.</a:t>
                      </a:r>
                      <a:endParaRPr sz="75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 sz="800" b="1" u="none" strike="noStrike" cap="none">
                          <a:solidFill>
                            <a:schemeClr val="dk1"/>
                          </a:solidFill>
                          <a:latin typeface="Raleway"/>
                          <a:ea typeface="Raleway"/>
                          <a:cs typeface="Raleway"/>
                          <a:sym typeface="Raleway"/>
                        </a:rPr>
                        <a:t>Collect the Coins</a:t>
                      </a:r>
                      <a:endParaRPr sz="800" b="1" u="none" strike="noStrike" cap="none">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0FF00"/>
                    </a:solidFill>
                  </a:tcPr>
                </a:tc>
                <a:tc>
                  <a:txBody>
                    <a:bodyPr/>
                    <a:lstStyle/>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Footballs (up to 20), a collection of cones.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Place cones on each corner of the activity square. These are the team bases.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Set up a small circle of cones in the middle and put all the footballs inside. This is the Ruckman’s Treasure!</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Divide the students into four groups. Each group starts at one of the bases.</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On ‘Go!’, one student from each group tries to steal a ball from the ‘Ruckman’s Treasure’ and run it back to their team without being caught.</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After the first student has made it back, the next teammate has a go.</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The Ruckman stops balls from being stolen by tagging the student while they are holding the ball. The ball goes back to the centre and the tagged student returns to their team.</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If the centre circle is empty, students can start stealing balls from other groups. If they get tagged by an opponent while holding a ball, they return that ball back to the centre circle.</a:t>
                      </a:r>
                      <a:endParaRPr sz="750" u="none" strike="noStrike" cap="none">
                        <a:solidFill>
                          <a:schemeClr val="dk1"/>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750"/>
                        <a:buFont typeface="Arial"/>
                        <a:buNone/>
                      </a:pPr>
                      <a:endParaRPr sz="75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750"/>
                        <a:buFont typeface="Arial"/>
                        <a:buNone/>
                      </a:pPr>
                      <a:r>
                        <a:rPr lang="en" sz="750" u="none" strike="noStrike" cap="none">
                          <a:solidFill>
                            <a:schemeClr val="dk1"/>
                          </a:solidFill>
                          <a:latin typeface="Raleway Medium"/>
                          <a:ea typeface="Raleway Medium"/>
                          <a:cs typeface="Raleway Medium"/>
                          <a:sym typeface="Raleway Medium"/>
                        </a:rPr>
                        <a:t>Modified version</a:t>
                      </a:r>
                      <a:endParaRPr sz="750" u="none" strike="noStrike" cap="none">
                        <a:solidFill>
                          <a:schemeClr val="dk1"/>
                        </a:solidFill>
                        <a:latin typeface="Raleway Medium"/>
                        <a:ea typeface="Raleway Medium"/>
                        <a:cs typeface="Raleway Medium"/>
                        <a:sym typeface="Raleway Medium"/>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Have students bounce the ball as they run.</a:t>
                      </a:r>
                      <a:endParaRPr sz="750" u="none" strike="noStrike" cap="none">
                        <a:solidFill>
                          <a:schemeClr val="dk1"/>
                        </a:solidFill>
                        <a:latin typeface="Raleway"/>
                        <a:ea typeface="Raleway"/>
                        <a:cs typeface="Raleway"/>
                        <a:sym typeface="Raleway"/>
                      </a:endParaRPr>
                    </a:p>
                    <a:p>
                      <a:pPr marL="457200" marR="0" lvl="0" indent="-276225" algn="l" rtl="0">
                        <a:lnSpc>
                          <a:spcPct val="100000"/>
                        </a:lnSpc>
                        <a:spcBef>
                          <a:spcPts val="0"/>
                        </a:spcBef>
                        <a:spcAft>
                          <a:spcPts val="0"/>
                        </a:spcAft>
                        <a:buClr>
                          <a:schemeClr val="dk1"/>
                        </a:buClr>
                        <a:buSzPts val="750"/>
                        <a:buFont typeface="Raleway"/>
                        <a:buChar char="●"/>
                      </a:pPr>
                      <a:r>
                        <a:rPr lang="en" sz="750" u="none" strike="noStrike" cap="none">
                          <a:solidFill>
                            <a:schemeClr val="dk1"/>
                          </a:solidFill>
                          <a:latin typeface="Raleway"/>
                          <a:ea typeface="Raleway"/>
                          <a:cs typeface="Raleway"/>
                          <a:sym typeface="Raleway"/>
                        </a:rPr>
                        <a:t>When grabbing a ball from the centre or stealing from rival groups, students can try rolling, handballing, or kicking the ball back to their group.</a:t>
                      </a:r>
                      <a:endParaRPr sz="750" u="none" strike="noStrike" cap="none">
                        <a:solidFill>
                          <a:schemeClr val="dk1"/>
                        </a:solidFill>
                        <a:latin typeface="Raleway"/>
                        <a:ea typeface="Raleway"/>
                        <a:cs typeface="Raleway"/>
                        <a:sym typeface="Raleway"/>
                      </a:endParaRPr>
                    </a:p>
                  </a:txBody>
                  <a:tcPr marL="91425" marR="91425" marT="91425" marB="91425">
                    <a:lnL w="9525" cap="flat" cmpd="sng">
                      <a:solidFill>
                        <a:schemeClr val="lt1"/>
                      </a:solidFill>
                      <a:prstDash val="solid"/>
                      <a:round/>
                      <a:headEnd type="none" w="sm" len="sm"/>
                      <a:tailEnd type="none" w="sm" len="sm"/>
                    </a:lnL>
                    <a:lnR w="9525" cap="flat" cmpd="sng">
                      <a:solidFill>
                        <a:srgbClr val="C0FF00"/>
                      </a:solidFill>
                      <a:prstDash val="solid"/>
                      <a:round/>
                      <a:headEnd type="none" w="sm" len="sm"/>
                      <a:tailEnd type="none" w="sm" len="sm"/>
                    </a:lnR>
                    <a:lnT w="9525" cap="flat" cmpd="sng">
                      <a:solidFill>
                        <a:srgbClr val="C0FF00"/>
                      </a:solidFill>
                      <a:prstDash val="solid"/>
                      <a:round/>
                      <a:headEnd type="none" w="sm" len="sm"/>
                      <a:tailEnd type="none" w="sm" len="sm"/>
                    </a:lnT>
                    <a:lnB w="9525" cap="flat" cmpd="sng">
                      <a:solidFill>
                        <a:srgbClr val="C0FF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grpSp>
        <p:nvGrpSpPr>
          <p:cNvPr id="853" name="Google Shape;853;p46"/>
          <p:cNvGrpSpPr/>
          <p:nvPr/>
        </p:nvGrpSpPr>
        <p:grpSpPr>
          <a:xfrm>
            <a:off x="5932980" y="934948"/>
            <a:ext cx="2755612" cy="994613"/>
            <a:chOff x="2477850" y="1628100"/>
            <a:chExt cx="4491625" cy="892110"/>
          </a:xfrm>
        </p:grpSpPr>
        <p:sp>
          <p:nvSpPr>
            <p:cNvPr id="854" name="Google Shape;854;p46"/>
            <p:cNvSpPr/>
            <p:nvPr/>
          </p:nvSpPr>
          <p:spPr>
            <a:xfrm>
              <a:off x="2477850" y="1662210"/>
              <a:ext cx="4434300" cy="858000"/>
            </a:xfrm>
            <a:prstGeom prst="roundRect">
              <a:avLst>
                <a:gd name="adj" fmla="val 1325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855" name="Google Shape;855;p46"/>
            <p:cNvSpPr/>
            <p:nvPr/>
          </p:nvSpPr>
          <p:spPr>
            <a:xfrm>
              <a:off x="2535175" y="1628100"/>
              <a:ext cx="4434300" cy="858000"/>
            </a:xfrm>
            <a:prstGeom prst="roundRect">
              <a:avLst>
                <a:gd name="adj" fmla="val 1205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600" b="0" i="0" u="none" strike="noStrike" cap="none">
                <a:solidFill>
                  <a:schemeClr val="dk1"/>
                </a:solidFill>
                <a:latin typeface="Raleway Medium"/>
                <a:ea typeface="Raleway Medium"/>
                <a:cs typeface="Raleway Medium"/>
                <a:sym typeface="Raleway Medium"/>
              </a:endParaRPr>
            </a:p>
          </p:txBody>
        </p:sp>
      </p:grpSp>
      <p:pic>
        <p:nvPicPr>
          <p:cNvPr id="856" name="Google Shape;856;p46" title="AFL Healthy_Kicks_Worksheets [5-6]12.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6225" y="887600"/>
            <a:ext cx="5209498" cy="3683249"/>
          </a:xfrm>
          <a:prstGeom prst="rect">
            <a:avLst/>
          </a:prstGeom>
          <a:noFill/>
          <a:ln>
            <a:noFill/>
          </a:ln>
          <a:effectLst>
            <a:outerShdw blurRad="57150" dist="19050" dir="5400000" algn="bl" rotWithShape="0">
              <a:srgbClr val="000000">
                <a:alpha val="49803"/>
              </a:srgbClr>
            </a:outerShdw>
          </a:effectLst>
        </p:spPr>
      </p:pic>
      <p:pic>
        <p:nvPicPr>
          <p:cNvPr id="857" name="Google Shape;857;p46"/>
          <p:cNvPicPr preferRelativeResize="0"/>
          <p:nvPr/>
        </p:nvPicPr>
        <p:blipFill rotWithShape="1">
          <a:blip r:embed="rId4" cstate="screen">
            <a:alphaModFix/>
            <a:extLst>
              <a:ext uri="{28A0092B-C50C-407E-A947-70E740481C1C}">
                <a14:useLocalDpi xmlns:a14="http://schemas.microsoft.com/office/drawing/2010/main"/>
              </a:ext>
            </a:extLst>
          </a:blip>
          <a:srcRect l="-5125" r="5791"/>
          <a:stretch/>
        </p:blipFill>
        <p:spPr>
          <a:xfrm>
            <a:off x="5790375" y="1906000"/>
            <a:ext cx="2848650" cy="3419951"/>
          </a:xfrm>
          <a:prstGeom prst="rect">
            <a:avLst/>
          </a:prstGeom>
          <a:noFill/>
          <a:ln>
            <a:noFill/>
          </a:ln>
        </p:spPr>
      </p:pic>
      <p:pic>
        <p:nvPicPr>
          <p:cNvPr id="858" name="Google Shape;858;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3615850"/>
            <a:ext cx="1242951" cy="1359076"/>
          </a:xfrm>
          <a:prstGeom prst="rect">
            <a:avLst/>
          </a:prstGeom>
          <a:noFill/>
          <a:ln>
            <a:noFill/>
          </a:ln>
        </p:spPr>
      </p:pic>
      <p:sp>
        <p:nvSpPr>
          <p:cNvPr id="859" name="Google Shape;859;p46"/>
          <p:cNvSpPr txBox="1"/>
          <p:nvPr/>
        </p:nvSpPr>
        <p:spPr>
          <a:xfrm>
            <a:off x="6042000" y="934950"/>
            <a:ext cx="2646600" cy="95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Challenge Question: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How are emerging technologies like AI being used to advance sustainable horticulture?</a:t>
            </a:r>
            <a:endParaRPr sz="1100" b="0" i="0" u="none" strike="noStrike" cap="none">
              <a:solidFill>
                <a:schemeClr val="dk1"/>
              </a:solidFill>
              <a:latin typeface="Raleway"/>
              <a:ea typeface="Raleway"/>
              <a:cs typeface="Raleway"/>
              <a:sym typeface="Raleway"/>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47"/>
          <p:cNvSpPr txBox="1"/>
          <p:nvPr/>
        </p:nvSpPr>
        <p:spPr>
          <a:xfrm>
            <a:off x="431425" y="625250"/>
            <a:ext cx="83253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THE HEALTH BENEFITS OF GARDENING</a:t>
            </a:r>
            <a:endParaRPr sz="2300" b="1" i="0" u="none" strike="noStrike" cap="none">
              <a:solidFill>
                <a:schemeClr val="dk1"/>
              </a:solidFill>
              <a:latin typeface="Oswald"/>
              <a:ea typeface="Oswald"/>
              <a:cs typeface="Oswald"/>
              <a:sym typeface="Oswald"/>
            </a:endParaRPr>
          </a:p>
        </p:txBody>
      </p:sp>
      <p:sp>
        <p:nvSpPr>
          <p:cNvPr id="865" name="Google Shape;865;p47"/>
          <p:cNvSpPr/>
          <p:nvPr/>
        </p:nvSpPr>
        <p:spPr>
          <a:xfrm>
            <a:off x="554550" y="1711652"/>
            <a:ext cx="3348000" cy="2965200"/>
          </a:xfrm>
          <a:prstGeom prst="roundRect">
            <a:avLst>
              <a:gd name="adj" fmla="val 3003"/>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C0FF00"/>
              </a:solidFill>
              <a:latin typeface="Raleway"/>
              <a:ea typeface="Raleway"/>
              <a:cs typeface="Raleway"/>
              <a:sym typeface="Raleway"/>
            </a:endParaRPr>
          </a:p>
        </p:txBody>
      </p:sp>
      <p:sp>
        <p:nvSpPr>
          <p:cNvPr id="866" name="Google Shape;866;p47"/>
          <p:cNvSpPr/>
          <p:nvPr/>
        </p:nvSpPr>
        <p:spPr>
          <a:xfrm>
            <a:off x="614225" y="1656150"/>
            <a:ext cx="3348000" cy="2949900"/>
          </a:xfrm>
          <a:prstGeom prst="roundRect">
            <a:avLst>
              <a:gd name="adj" fmla="val 2485"/>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867" name="Google Shape;867;p47"/>
          <p:cNvSpPr txBox="1"/>
          <p:nvPr/>
        </p:nvSpPr>
        <p:spPr>
          <a:xfrm>
            <a:off x="614225" y="1656150"/>
            <a:ext cx="3348000" cy="338700"/>
          </a:xfrm>
          <a:prstGeom prst="rect">
            <a:avLst/>
          </a:prstGeom>
          <a:noFill/>
          <a:ln>
            <a:noFill/>
          </a:ln>
        </p:spPr>
        <p:txBody>
          <a:bodyPr spcFirstLastPara="1" wrap="square" lIns="91425" tIns="91425" rIns="91425" bIns="91425" anchor="t" anchorCtr="0">
            <a:spAutoFit/>
          </a:bodyPr>
          <a:lstStyle/>
          <a:p>
            <a:pPr marL="228600" marR="0" lvl="0" indent="-137160" algn="l" rtl="0">
              <a:lnSpc>
                <a:spcPct val="115000"/>
              </a:lnSpc>
              <a:spcBef>
                <a:spcPts val="0"/>
              </a:spcBef>
              <a:spcAft>
                <a:spcPts val="0"/>
              </a:spcAft>
              <a:buClr>
                <a:srgbClr val="000000"/>
              </a:buClr>
              <a:buSzPts val="800"/>
              <a:buFont typeface="Raleway"/>
              <a:buNone/>
            </a:pPr>
            <a:endParaRPr sz="1000" b="0" i="0" u="none" strike="noStrike" cap="none">
              <a:solidFill>
                <a:srgbClr val="000000"/>
              </a:solidFill>
              <a:latin typeface="Raleway"/>
              <a:ea typeface="Raleway"/>
              <a:cs typeface="Raleway"/>
              <a:sym typeface="Raleway"/>
            </a:endParaRPr>
          </a:p>
        </p:txBody>
      </p:sp>
      <p:grpSp>
        <p:nvGrpSpPr>
          <p:cNvPr id="868" name="Google Shape;868;p47"/>
          <p:cNvGrpSpPr/>
          <p:nvPr/>
        </p:nvGrpSpPr>
        <p:grpSpPr>
          <a:xfrm>
            <a:off x="4310376" y="1361346"/>
            <a:ext cx="4285856" cy="928314"/>
            <a:chOff x="414078" y="3961217"/>
            <a:chExt cx="3977224" cy="390130"/>
          </a:xfrm>
        </p:grpSpPr>
        <p:sp>
          <p:nvSpPr>
            <p:cNvPr id="869" name="Google Shape;869;p47"/>
            <p:cNvSpPr/>
            <p:nvPr/>
          </p:nvSpPr>
          <p:spPr>
            <a:xfrm>
              <a:off x="414078" y="3983247"/>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70" name="Google Shape;870;p47"/>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rgbClr val="000000"/>
                  </a:solidFill>
                  <a:latin typeface="Raleway"/>
                  <a:ea typeface="Raleway"/>
                  <a:cs typeface="Raleway"/>
                  <a:sym typeface="Raleway"/>
                </a:rPr>
                <a:t>Mental benefits</a:t>
              </a:r>
              <a:endParaRPr sz="1000" b="1"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reduces stress, anxiety, and depression.</a:t>
              </a:r>
              <a:endParaRPr sz="1000" b="0"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improves your mood and self esteem.</a:t>
              </a:r>
              <a:endParaRPr sz="1000" b="0"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improves your concentration and attention span.</a:t>
              </a:r>
              <a:endParaRPr sz="1000" b="0" i="0" u="none" strike="noStrike" cap="none">
                <a:solidFill>
                  <a:srgbClr val="000000"/>
                </a:solidFill>
                <a:latin typeface="Raleway"/>
                <a:ea typeface="Raleway"/>
                <a:cs typeface="Raleway"/>
                <a:sym typeface="Raleway"/>
              </a:endParaRPr>
            </a:p>
          </p:txBody>
        </p:sp>
      </p:grpSp>
      <p:sp>
        <p:nvSpPr>
          <p:cNvPr id="871" name="Google Shape;871;p47"/>
          <p:cNvSpPr txBox="1"/>
          <p:nvPr/>
        </p:nvSpPr>
        <p:spPr>
          <a:xfrm>
            <a:off x="465775" y="1068400"/>
            <a:ext cx="35208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rgbClr val="00ABFF"/>
                </a:solidFill>
                <a:latin typeface="Raleway"/>
                <a:ea typeface="Raleway"/>
                <a:cs typeface="Raleway"/>
                <a:sym typeface="Raleway"/>
              </a:rPr>
              <a:t>What are the mental, physical, and social benefits of gardening?</a:t>
            </a:r>
            <a:endParaRPr sz="1200" b="1" i="0" u="none" strike="noStrike" cap="none">
              <a:solidFill>
                <a:srgbClr val="00ABFF"/>
              </a:solidFill>
              <a:latin typeface="Raleway"/>
              <a:ea typeface="Raleway"/>
              <a:cs typeface="Raleway"/>
              <a:sym typeface="Raleway"/>
            </a:endParaRPr>
          </a:p>
        </p:txBody>
      </p:sp>
      <p:grpSp>
        <p:nvGrpSpPr>
          <p:cNvPr id="872" name="Google Shape;872;p47"/>
          <p:cNvGrpSpPr/>
          <p:nvPr/>
        </p:nvGrpSpPr>
        <p:grpSpPr>
          <a:xfrm>
            <a:off x="4310376" y="2436020"/>
            <a:ext cx="4285856" cy="1374795"/>
            <a:chOff x="414078" y="3961217"/>
            <a:chExt cx="3977224" cy="386472"/>
          </a:xfrm>
        </p:grpSpPr>
        <p:sp>
          <p:nvSpPr>
            <p:cNvPr id="873" name="Google Shape;873;p47"/>
            <p:cNvSpPr/>
            <p:nvPr/>
          </p:nvSpPr>
          <p:spPr>
            <a:xfrm>
              <a:off x="414078" y="3979589"/>
              <a:ext cx="3929400" cy="368100"/>
            </a:xfrm>
            <a:prstGeom prst="roundRect">
              <a:avLst>
                <a:gd name="adj" fmla="val 12699"/>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74" name="Google Shape;874;p47"/>
            <p:cNvSpPr/>
            <p:nvPr/>
          </p:nvSpPr>
          <p:spPr>
            <a:xfrm>
              <a:off x="461902" y="3961217"/>
              <a:ext cx="3929400" cy="368100"/>
            </a:xfrm>
            <a:prstGeom prst="roundRect">
              <a:avLst>
                <a:gd name="adj" fmla="val 8197"/>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rgbClr val="000000"/>
                  </a:solidFill>
                  <a:latin typeface="Raleway"/>
                  <a:ea typeface="Raleway"/>
                  <a:cs typeface="Raleway"/>
                  <a:sym typeface="Raleway"/>
                </a:rPr>
                <a:t>Physical benefits</a:t>
              </a:r>
              <a:endParaRPr sz="1000" b="1"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provides low-impact exercise, improving strength, flexibility, and stamina. </a:t>
              </a:r>
              <a:endParaRPr sz="1000" b="0"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exposure to sunlight boosts vitamin D levels this is essential for bone and skin health, and immunity.</a:t>
              </a:r>
              <a:endParaRPr sz="1000" b="0"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helps you sleep. </a:t>
              </a:r>
              <a:endParaRPr sz="1000" b="0"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provides you with fresh, nutritious food.</a:t>
              </a:r>
              <a:endParaRPr sz="1000" b="0" i="0" u="none" strike="noStrike" cap="none">
                <a:solidFill>
                  <a:srgbClr val="000000"/>
                </a:solidFill>
                <a:latin typeface="Raleway"/>
                <a:ea typeface="Raleway"/>
                <a:cs typeface="Raleway"/>
                <a:sym typeface="Raleway"/>
              </a:endParaRPr>
            </a:p>
          </p:txBody>
        </p:sp>
      </p:grpSp>
      <p:grpSp>
        <p:nvGrpSpPr>
          <p:cNvPr id="875" name="Google Shape;875;p47"/>
          <p:cNvGrpSpPr/>
          <p:nvPr/>
        </p:nvGrpSpPr>
        <p:grpSpPr>
          <a:xfrm>
            <a:off x="4310376" y="4001420"/>
            <a:ext cx="4285856" cy="604623"/>
            <a:chOff x="414078" y="3961217"/>
            <a:chExt cx="3977224" cy="390130"/>
          </a:xfrm>
        </p:grpSpPr>
        <p:sp>
          <p:nvSpPr>
            <p:cNvPr id="876" name="Google Shape;876;p47"/>
            <p:cNvSpPr/>
            <p:nvPr/>
          </p:nvSpPr>
          <p:spPr>
            <a:xfrm>
              <a:off x="414078" y="3983247"/>
              <a:ext cx="3929400" cy="368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877" name="Google Shape;877;p47"/>
            <p:cNvSpPr/>
            <p:nvPr/>
          </p:nvSpPr>
          <p:spPr>
            <a:xfrm>
              <a:off x="461902" y="3961217"/>
              <a:ext cx="3929400" cy="368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rgbClr val="000000"/>
                  </a:solidFill>
                  <a:latin typeface="Raleway"/>
                  <a:ea typeface="Raleway"/>
                  <a:cs typeface="Raleway"/>
                  <a:sym typeface="Raleway"/>
                </a:rPr>
                <a:t>Social benefits</a:t>
              </a:r>
              <a:endParaRPr sz="1000" b="0" i="0" u="none" strike="noStrike" cap="none">
                <a:solidFill>
                  <a:srgbClr val="000000"/>
                </a:solidFill>
                <a:latin typeface="Raleway"/>
                <a:ea typeface="Raleway"/>
                <a:cs typeface="Raleway"/>
                <a:sym typeface="Raleway"/>
              </a:endParaRPr>
            </a:p>
            <a:p>
              <a:pPr marL="274320" marR="0" lvl="0" indent="-187960" algn="l" rtl="0">
                <a:lnSpc>
                  <a:spcPct val="100000"/>
                </a:lnSpc>
                <a:spcBef>
                  <a:spcPts val="0"/>
                </a:spcBef>
                <a:spcAft>
                  <a:spcPts val="0"/>
                </a:spcAft>
                <a:buClr>
                  <a:srgbClr val="000000"/>
                </a:buClr>
                <a:buSzPts val="800"/>
                <a:buFont typeface="Raleway"/>
                <a:buChar char="●"/>
              </a:pPr>
              <a:r>
                <a:rPr lang="en" sz="1000" b="0" i="0" u="none" strike="noStrike" cap="none">
                  <a:solidFill>
                    <a:srgbClr val="000000"/>
                  </a:solidFill>
                  <a:latin typeface="Raleway"/>
                  <a:ea typeface="Raleway"/>
                  <a:cs typeface="Raleway"/>
                  <a:sym typeface="Raleway"/>
                </a:rPr>
                <a:t>encourages social interaction.</a:t>
              </a:r>
              <a:endParaRPr sz="1000" b="0" i="0" u="none" strike="noStrike" cap="none">
                <a:solidFill>
                  <a:srgbClr val="000000"/>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68"/>
                                        </p:tgtEl>
                                        <p:attrNameLst>
                                          <p:attrName>style.visibility</p:attrName>
                                        </p:attrNameLst>
                                      </p:cBhvr>
                                      <p:to>
                                        <p:strVal val="visible"/>
                                      </p:to>
                                    </p:set>
                                    <p:anim calcmode="lin" valueType="num">
                                      <p:cBhvr additive="base">
                                        <p:cTn id="7" dur="500" fill="hold"/>
                                        <p:tgtEl>
                                          <p:spTgt spid="868"/>
                                        </p:tgtEl>
                                        <p:attrNameLst>
                                          <p:attrName>ppt_x</p:attrName>
                                        </p:attrNameLst>
                                      </p:cBhvr>
                                      <p:tavLst>
                                        <p:tav tm="0">
                                          <p:val>
                                            <p:strVal val="1+#ppt_w/2"/>
                                          </p:val>
                                        </p:tav>
                                        <p:tav tm="100000">
                                          <p:val>
                                            <p:strVal val="#ppt_x"/>
                                          </p:val>
                                        </p:tav>
                                      </p:tavLst>
                                    </p:anim>
                                    <p:anim calcmode="lin" valueType="num">
                                      <p:cBhvr additive="base">
                                        <p:cTn id="8" dur="500" fill="hold"/>
                                        <p:tgtEl>
                                          <p:spTgt spid="8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72"/>
                                        </p:tgtEl>
                                        <p:attrNameLst>
                                          <p:attrName>style.visibility</p:attrName>
                                        </p:attrNameLst>
                                      </p:cBhvr>
                                      <p:to>
                                        <p:strVal val="visible"/>
                                      </p:to>
                                    </p:set>
                                    <p:anim calcmode="lin" valueType="num">
                                      <p:cBhvr additive="base">
                                        <p:cTn id="13" dur="1000"/>
                                        <p:tgtEl>
                                          <p:spTgt spid="872"/>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875"/>
                                        </p:tgtEl>
                                        <p:attrNameLst>
                                          <p:attrName>style.visibility</p:attrName>
                                        </p:attrNameLst>
                                      </p:cBhvr>
                                      <p:to>
                                        <p:strVal val="visible"/>
                                      </p:to>
                                    </p:set>
                                    <p:anim calcmode="lin" valueType="num">
                                      <p:cBhvr additive="base">
                                        <p:cTn id="18" dur="1000"/>
                                        <p:tgtEl>
                                          <p:spTgt spid="8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48" descr="A child and child watering plants&#10;&#10;AI-generated content may be incorrect."/>
          <p:cNvPicPr preferRelativeResize="0"/>
          <p:nvPr/>
        </p:nvPicPr>
        <p:blipFill rotWithShape="1">
          <a:blip r:embed="rId3">
            <a:alphaModFix/>
          </a:blip>
          <a:srcRect/>
          <a:stretch/>
        </p:blipFill>
        <p:spPr>
          <a:xfrm>
            <a:off x="5239399" y="259581"/>
            <a:ext cx="3677446" cy="4618923"/>
          </a:xfrm>
          <a:prstGeom prst="rect">
            <a:avLst/>
          </a:prstGeom>
          <a:noFill/>
          <a:ln>
            <a:noFill/>
          </a:ln>
        </p:spPr>
      </p:pic>
      <p:sp>
        <p:nvSpPr>
          <p:cNvPr id="883" name="Google Shape;883;p4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884" name="Google Shape;884;p48"/>
          <p:cNvSpPr txBox="1"/>
          <p:nvPr/>
        </p:nvSpPr>
        <p:spPr>
          <a:xfrm>
            <a:off x="465775" y="1439100"/>
            <a:ext cx="4541100" cy="1382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Design a garden that enhances the environment while contributing to healthy eating initiatives.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a:p>
            <a:pPr marL="457200" marR="0" lvl="0" indent="-29210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What do we need to do in the planning stage?</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885" name="Google Shape;885;p48"/>
          <p:cNvGrpSpPr/>
          <p:nvPr/>
        </p:nvGrpSpPr>
        <p:grpSpPr>
          <a:xfrm>
            <a:off x="690502" y="2939398"/>
            <a:ext cx="2005152" cy="1077312"/>
            <a:chOff x="5855075" y="1730823"/>
            <a:chExt cx="2060158" cy="1106865"/>
          </a:xfrm>
        </p:grpSpPr>
        <p:grpSp>
          <p:nvGrpSpPr>
            <p:cNvPr id="886" name="Google Shape;886;p48"/>
            <p:cNvGrpSpPr/>
            <p:nvPr/>
          </p:nvGrpSpPr>
          <p:grpSpPr>
            <a:xfrm>
              <a:off x="5855075" y="1730823"/>
              <a:ext cx="2060158" cy="1106865"/>
              <a:chOff x="5855075" y="1730823"/>
              <a:chExt cx="2060158" cy="1106865"/>
            </a:xfrm>
          </p:grpSpPr>
          <p:sp>
            <p:nvSpPr>
              <p:cNvPr id="887" name="Google Shape;887;p48"/>
              <p:cNvSpPr/>
              <p:nvPr/>
            </p:nvSpPr>
            <p:spPr>
              <a:xfrm>
                <a:off x="5855075" y="1913088"/>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48"/>
              <p:cNvSpPr/>
              <p:nvPr/>
            </p:nvSpPr>
            <p:spPr>
              <a:xfrm>
                <a:off x="5910625" y="1847788"/>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48"/>
              <p:cNvSpPr txBox="1"/>
              <p:nvPr/>
            </p:nvSpPr>
            <p:spPr>
              <a:xfrm>
                <a:off x="6158425" y="1835263"/>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PLAN</a:t>
                </a:r>
                <a:endParaRPr sz="2100" b="0" i="0" u="none" strike="noStrike" cap="none">
                  <a:solidFill>
                    <a:schemeClr val="dk1"/>
                  </a:solidFill>
                  <a:latin typeface="Oswald SemiBold"/>
                  <a:ea typeface="Oswald SemiBold"/>
                  <a:cs typeface="Oswald SemiBold"/>
                  <a:sym typeface="Oswald SemiBold"/>
                </a:endParaRPr>
              </a:p>
            </p:txBody>
          </p:sp>
          <p:sp>
            <p:nvSpPr>
              <p:cNvPr id="890" name="Google Shape;890;p48"/>
              <p:cNvSpPr txBox="1"/>
              <p:nvPr/>
            </p:nvSpPr>
            <p:spPr>
              <a:xfrm>
                <a:off x="5910625" y="2187288"/>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Draw it!</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a materials list.</a:t>
                </a:r>
                <a:endParaRPr sz="1000" b="0" i="0" u="none" strike="noStrike" cap="none">
                  <a:solidFill>
                    <a:schemeClr val="dk1"/>
                  </a:solidFill>
                  <a:latin typeface="Raleway"/>
                  <a:ea typeface="Raleway"/>
                  <a:cs typeface="Raleway"/>
                  <a:sym typeface="Raleway"/>
                </a:endParaRPr>
              </a:p>
            </p:txBody>
          </p:sp>
          <p:pic>
            <p:nvPicPr>
              <p:cNvPr id="891" name="Google Shape;891;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98033" y="1730823"/>
                <a:ext cx="517200" cy="515707"/>
              </a:xfrm>
              <a:prstGeom prst="rect">
                <a:avLst/>
              </a:prstGeom>
              <a:noFill/>
              <a:ln>
                <a:noFill/>
              </a:ln>
            </p:spPr>
          </p:pic>
        </p:grpSp>
        <p:sp>
          <p:nvSpPr>
            <p:cNvPr id="892" name="Google Shape;892;p48"/>
            <p:cNvSpPr txBox="1"/>
            <p:nvPr/>
          </p:nvSpPr>
          <p:spPr>
            <a:xfrm>
              <a:off x="5966175" y="1835275"/>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3.</a:t>
              </a:r>
              <a:endParaRPr sz="2100" b="0" i="0" u="none" strike="noStrike" cap="none">
                <a:solidFill>
                  <a:schemeClr val="dk1"/>
                </a:solidFill>
                <a:latin typeface="Oswald SemiBold"/>
                <a:ea typeface="Oswald SemiBold"/>
                <a:cs typeface="Oswald SemiBold"/>
                <a:sym typeface="Oswald SemiBold"/>
              </a:endParaRPr>
            </a:p>
          </p:txBody>
        </p:sp>
      </p:grpSp>
      <p:pic>
        <p:nvPicPr>
          <p:cNvPr id="893" name="Google Shape;893;p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894" name="Google Shape;894;p4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569699" y="2820325"/>
            <a:ext cx="2046150" cy="2439998"/>
          </a:xfrm>
          <a:prstGeom prst="rect">
            <a:avLst/>
          </a:prstGeom>
          <a:noFill/>
          <a:ln>
            <a:noFill/>
          </a:ln>
        </p:spPr>
      </p:pic>
      <p:pic>
        <p:nvPicPr>
          <p:cNvPr id="895" name="Google Shape;895;p4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
        <p:nvSpPr>
          <p:cNvPr id="896" name="Google Shape;896;p48"/>
          <p:cNvSpPr txBox="1"/>
          <p:nvPr/>
        </p:nvSpPr>
        <p:spPr>
          <a:xfrm>
            <a:off x="465775" y="1120200"/>
            <a:ext cx="43209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Time to Plan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85"/>
                                        </p:tgtEl>
                                        <p:attrNameLst>
                                          <p:attrName>style.visibility</p:attrName>
                                        </p:attrNameLst>
                                      </p:cBhvr>
                                      <p:to>
                                        <p:strVal val="visible"/>
                                      </p:to>
                                    </p:set>
                                    <p:anim calcmode="lin" valueType="num">
                                      <p:cBhvr additive="base">
                                        <p:cTn id="7" dur="1000"/>
                                        <p:tgtEl>
                                          <p:spTgt spid="8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49"/>
          <p:cNvSpPr txBox="1"/>
          <p:nvPr/>
        </p:nvSpPr>
        <p:spPr>
          <a:xfrm>
            <a:off x="1549099" y="7675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INVESTIGATE</a:t>
            </a:r>
            <a:endParaRPr sz="3600" b="1" i="0" u="none" strike="noStrike" cap="none">
              <a:solidFill>
                <a:schemeClr val="dk1"/>
              </a:solidFill>
              <a:latin typeface="Oswald"/>
              <a:ea typeface="Oswald"/>
              <a:cs typeface="Oswald"/>
              <a:sym typeface="Oswald"/>
            </a:endParaRPr>
          </a:p>
        </p:txBody>
      </p:sp>
      <p:sp>
        <p:nvSpPr>
          <p:cNvPr id="902" name="Google Shape;902;p49"/>
          <p:cNvSpPr txBox="1"/>
          <p:nvPr/>
        </p:nvSpPr>
        <p:spPr>
          <a:xfrm>
            <a:off x="1586849" y="7434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INVESTIGATE</a:t>
            </a:r>
            <a:endParaRPr sz="3600" b="1" i="0" u="none" strike="noStrike" cap="none">
              <a:solidFill>
                <a:schemeClr val="lt1"/>
              </a:solidFill>
              <a:latin typeface="Oswald"/>
              <a:ea typeface="Oswald"/>
              <a:cs typeface="Oswald"/>
              <a:sym typeface="Oswald"/>
            </a:endParaRPr>
          </a:p>
        </p:txBody>
      </p:sp>
      <p:grpSp>
        <p:nvGrpSpPr>
          <p:cNvPr id="903" name="Google Shape;903;p49"/>
          <p:cNvGrpSpPr/>
          <p:nvPr/>
        </p:nvGrpSpPr>
        <p:grpSpPr>
          <a:xfrm>
            <a:off x="708406" y="1530450"/>
            <a:ext cx="7726587" cy="771550"/>
            <a:chOff x="2502724" y="1668665"/>
            <a:chExt cx="4466751" cy="1141853"/>
          </a:xfrm>
        </p:grpSpPr>
        <p:sp>
          <p:nvSpPr>
            <p:cNvPr id="904" name="Google Shape;904;p49"/>
            <p:cNvSpPr/>
            <p:nvPr/>
          </p:nvSpPr>
          <p:spPr>
            <a:xfrm>
              <a:off x="2502724" y="1736818"/>
              <a:ext cx="4434300" cy="10737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905" name="Google Shape;905;p49"/>
            <p:cNvSpPr/>
            <p:nvPr/>
          </p:nvSpPr>
          <p:spPr>
            <a:xfrm>
              <a:off x="2535175" y="1668665"/>
              <a:ext cx="4434300" cy="10737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sustainable agriculture practices be represented in a 3D or digital garden design? </a:t>
              </a:r>
              <a:endParaRPr sz="900" b="0" i="0" u="none" strike="noStrike" cap="none">
                <a:solidFill>
                  <a:schemeClr val="dk1"/>
                </a:solidFill>
                <a:latin typeface="Raleway Medium"/>
                <a:ea typeface="Raleway Medium"/>
                <a:cs typeface="Raleway Medium"/>
                <a:sym typeface="Raleway Medium"/>
              </a:endParaRPr>
            </a:p>
          </p:txBody>
        </p:sp>
      </p:grpSp>
      <p:sp>
        <p:nvSpPr>
          <p:cNvPr id="906" name="Google Shape;906;p49"/>
          <p:cNvSpPr/>
          <p:nvPr/>
        </p:nvSpPr>
        <p:spPr>
          <a:xfrm>
            <a:off x="708401" y="2517071"/>
            <a:ext cx="7613100" cy="1923300"/>
          </a:xfrm>
          <a:prstGeom prst="roundRect">
            <a:avLst>
              <a:gd name="adj" fmla="val 613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907" name="Google Shape;907;p49"/>
          <p:cNvSpPr/>
          <p:nvPr/>
        </p:nvSpPr>
        <p:spPr>
          <a:xfrm>
            <a:off x="758594" y="2425275"/>
            <a:ext cx="7677000" cy="1950900"/>
          </a:xfrm>
          <a:prstGeom prst="roundRect">
            <a:avLst>
              <a:gd name="adj" fmla="val 6875"/>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274320" marR="0" lvl="0" indent="-137160" algn="l" rtl="0">
              <a:lnSpc>
                <a:spcPct val="100000"/>
              </a:lnSpc>
              <a:spcBef>
                <a:spcPts val="0"/>
              </a:spcBef>
              <a:spcAft>
                <a:spcPts val="0"/>
              </a:spcAft>
              <a:buClr>
                <a:srgbClr val="000000"/>
              </a:buClr>
              <a:buSzPts val="800"/>
              <a:buFont typeface="Raleway"/>
              <a:buNone/>
            </a:pPr>
            <a:endParaRPr sz="1000" b="0" i="0" u="none" strike="noStrike" cap="none">
              <a:solidFill>
                <a:srgbClr val="000000"/>
              </a:solidFill>
              <a:latin typeface="Raleway"/>
              <a:ea typeface="Raleway"/>
              <a:cs typeface="Raleway"/>
              <a:sym typeface="Raleway"/>
            </a:endParaRPr>
          </a:p>
        </p:txBody>
      </p:sp>
      <p:pic>
        <p:nvPicPr>
          <p:cNvPr id="908" name="Google Shape;908;p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471550" y="369050"/>
            <a:ext cx="882250" cy="10381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50" title="AFL Healthy_Kicks_Worksheets [5-6]13.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6225" y="887600"/>
            <a:ext cx="5209498" cy="3683249"/>
          </a:xfrm>
          <a:prstGeom prst="rect">
            <a:avLst/>
          </a:prstGeom>
          <a:noFill/>
          <a:ln>
            <a:noFill/>
          </a:ln>
          <a:effectLst>
            <a:outerShdw blurRad="57150" dist="19050" dir="5400000" algn="bl" rotWithShape="0">
              <a:srgbClr val="000000">
                <a:alpha val="49803"/>
              </a:srgbClr>
            </a:outerShdw>
          </a:effectLst>
        </p:spPr>
      </p:pic>
      <p:pic>
        <p:nvPicPr>
          <p:cNvPr id="914" name="Google Shape;914;p50" title="Tackle 2@3x.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33375" y="2109975"/>
            <a:ext cx="2843951" cy="25544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pic>
        <p:nvPicPr>
          <p:cNvPr id="919" name="Google Shape;919;p51"/>
          <p:cNvPicPr preferRelativeResize="0"/>
          <p:nvPr/>
        </p:nvPicPr>
        <p:blipFill rotWithShape="1">
          <a:blip r:embed="rId3">
            <a:alphaModFix/>
          </a:blip>
          <a:srcRect/>
          <a:stretch/>
        </p:blipFill>
        <p:spPr>
          <a:xfrm>
            <a:off x="5228435" y="266700"/>
            <a:ext cx="3683440" cy="4618516"/>
          </a:xfrm>
          <a:prstGeom prst="rect">
            <a:avLst/>
          </a:prstGeom>
          <a:noFill/>
          <a:ln>
            <a:noFill/>
          </a:ln>
        </p:spPr>
      </p:pic>
      <p:sp>
        <p:nvSpPr>
          <p:cNvPr id="920" name="Google Shape;920;p51"/>
          <p:cNvSpPr txBox="1"/>
          <p:nvPr/>
        </p:nvSpPr>
        <p:spPr>
          <a:xfrm>
            <a:off x="431425" y="765050"/>
            <a:ext cx="44055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4: SUSTAINABLE FOOD PRACTICES</a:t>
            </a:r>
            <a:endParaRPr sz="2700" b="1" i="0" u="none" strike="noStrike" cap="none">
              <a:solidFill>
                <a:schemeClr val="dk1"/>
              </a:solidFill>
              <a:latin typeface="Oswald"/>
              <a:ea typeface="Oswald"/>
              <a:cs typeface="Oswald"/>
              <a:sym typeface="Oswald"/>
            </a:endParaRPr>
          </a:p>
        </p:txBody>
      </p:sp>
      <p:sp>
        <p:nvSpPr>
          <p:cNvPr id="921" name="Google Shape;921;p51"/>
          <p:cNvSpPr txBox="1"/>
          <p:nvPr/>
        </p:nvSpPr>
        <p:spPr>
          <a:xfrm>
            <a:off x="420400" y="1922175"/>
            <a:ext cx="4598100" cy="2726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learn how balance training: helps your body recognise where it is in space, controls your movements, decreases the risk of injury, and is important for stability when playing sport. We will investigate sustainable food practices and create a prototype of our garden design.</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 will know I am successful when I can: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balance activities.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Identify why balance training is important.</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Describe sustainable food practices.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Create a prototype design of my garden</a:t>
            </a:r>
            <a:endParaRPr sz="1100" b="0" i="0" u="none" strike="noStrike" cap="none">
              <a:solidFill>
                <a:schemeClr val="dk1"/>
              </a:solidFill>
              <a:latin typeface="Raleway"/>
              <a:ea typeface="Raleway"/>
              <a:cs typeface="Raleway"/>
              <a:sym typeface="Raleway"/>
            </a:endParaRPr>
          </a:p>
        </p:txBody>
      </p:sp>
      <p:cxnSp>
        <p:nvCxnSpPr>
          <p:cNvPr id="922" name="Google Shape;922;p51"/>
          <p:cNvCxnSpPr/>
          <p:nvPr/>
        </p:nvCxnSpPr>
        <p:spPr>
          <a:xfrm>
            <a:off x="281050" y="1841650"/>
            <a:ext cx="4936800" cy="0"/>
          </a:xfrm>
          <a:prstGeom prst="straightConnector1">
            <a:avLst/>
          </a:prstGeom>
          <a:noFill/>
          <a:ln w="9525" cap="flat" cmpd="sng">
            <a:solidFill>
              <a:schemeClr val="dk1"/>
            </a:solidFill>
            <a:prstDash val="solid"/>
            <a:round/>
            <a:headEnd type="none" w="sm" len="sm"/>
            <a:tailEnd type="none" w="sm" len="sm"/>
          </a:ln>
        </p:spPr>
      </p:cxnSp>
      <p:pic>
        <p:nvPicPr>
          <p:cNvPr id="923" name="Google Shape;923;p5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924" name="Google Shape;924;p5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99156">
            <a:off x="4411152" y="3551400"/>
            <a:ext cx="1283726" cy="10683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5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0650" y="0"/>
            <a:ext cx="3963800" cy="5143501"/>
          </a:xfrm>
          <a:prstGeom prst="rect">
            <a:avLst/>
          </a:prstGeom>
          <a:noFill/>
          <a:ln>
            <a:noFill/>
          </a:ln>
        </p:spPr>
      </p:pic>
      <p:pic>
        <p:nvPicPr>
          <p:cNvPr id="930" name="Google Shape;930;p5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15375" y="4052075"/>
            <a:ext cx="1158575" cy="1124976"/>
          </a:xfrm>
          <a:prstGeom prst="rect">
            <a:avLst/>
          </a:prstGeom>
          <a:noFill/>
          <a:ln>
            <a:noFill/>
          </a:ln>
        </p:spPr>
      </p:pic>
      <p:pic>
        <p:nvPicPr>
          <p:cNvPr id="931" name="Google Shape;931;p5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488459">
            <a:off x="1759228" y="337025"/>
            <a:ext cx="896425" cy="1053575"/>
          </a:xfrm>
          <a:prstGeom prst="rect">
            <a:avLst/>
          </a:prstGeom>
          <a:noFill/>
          <a:ln>
            <a:noFill/>
          </a:ln>
        </p:spPr>
      </p:pic>
      <p:grpSp>
        <p:nvGrpSpPr>
          <p:cNvPr id="932" name="Google Shape;932;p52"/>
          <p:cNvGrpSpPr/>
          <p:nvPr/>
        </p:nvGrpSpPr>
        <p:grpSpPr>
          <a:xfrm>
            <a:off x="1549099" y="679325"/>
            <a:ext cx="6406450" cy="491750"/>
            <a:chOff x="2500274" y="495775"/>
            <a:chExt cx="6406450" cy="491750"/>
          </a:xfrm>
        </p:grpSpPr>
        <p:sp>
          <p:nvSpPr>
            <p:cNvPr id="933" name="Google Shape;933;p52"/>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934" name="Google Shape;934;p52"/>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grpSp>
        <p:nvGrpSpPr>
          <p:cNvPr id="935" name="Google Shape;935;p52"/>
          <p:cNvGrpSpPr/>
          <p:nvPr/>
        </p:nvGrpSpPr>
        <p:grpSpPr>
          <a:xfrm>
            <a:off x="2325771" y="2734836"/>
            <a:ext cx="5921554" cy="751414"/>
            <a:chOff x="2466050" y="1628100"/>
            <a:chExt cx="4503425" cy="939150"/>
          </a:xfrm>
        </p:grpSpPr>
        <p:sp>
          <p:nvSpPr>
            <p:cNvPr id="936" name="Google Shape;936;p52"/>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How do you feel when you are playing</a:t>
              </a:r>
              <a:endParaRPr sz="15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footy or doing exercise?</a:t>
              </a:r>
              <a:endParaRPr sz="800" b="0" i="0" u="none" strike="noStrike" cap="none">
                <a:solidFill>
                  <a:schemeClr val="dk1"/>
                </a:solidFill>
                <a:latin typeface="Raleway Medium"/>
                <a:ea typeface="Raleway Medium"/>
                <a:cs typeface="Raleway Medium"/>
                <a:sym typeface="Raleway Medium"/>
              </a:endParaRPr>
            </a:p>
          </p:txBody>
        </p:sp>
        <p:sp>
          <p:nvSpPr>
            <p:cNvPr id="937" name="Google Shape;937;p52"/>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do we need to consider when creating a 3D prototype or digital representation of our garden design?</a:t>
              </a:r>
              <a:endParaRPr sz="1500" b="0" i="0" u="none" strike="noStrike" cap="none">
                <a:solidFill>
                  <a:schemeClr val="dk1"/>
                </a:solidFill>
                <a:latin typeface="Raleway Medium"/>
                <a:ea typeface="Raleway Medium"/>
                <a:cs typeface="Raleway Medium"/>
                <a:sym typeface="Raleway Medium"/>
              </a:endParaRPr>
            </a:p>
          </p:txBody>
        </p:sp>
      </p:grpSp>
      <p:grpSp>
        <p:nvGrpSpPr>
          <p:cNvPr id="938" name="Google Shape;938;p52"/>
          <p:cNvGrpSpPr/>
          <p:nvPr/>
        </p:nvGrpSpPr>
        <p:grpSpPr>
          <a:xfrm>
            <a:off x="2325995" y="3565806"/>
            <a:ext cx="5921103" cy="751414"/>
            <a:chOff x="2466050" y="1628100"/>
            <a:chExt cx="4503425" cy="939150"/>
          </a:xfrm>
        </p:grpSpPr>
        <p:sp>
          <p:nvSpPr>
            <p:cNvPr id="939" name="Google Shape;939;p52"/>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940" name="Google Shape;940;p52"/>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can you test your design to see if it solves the original problem? </a:t>
              </a:r>
              <a:endParaRPr sz="1600" b="0" i="0" u="none" strike="noStrike" cap="none">
                <a:solidFill>
                  <a:schemeClr val="dk1"/>
                </a:solidFill>
                <a:latin typeface="Raleway Medium"/>
                <a:ea typeface="Raleway Medium"/>
                <a:cs typeface="Raleway Medium"/>
                <a:sym typeface="Raleway Medium"/>
              </a:endParaRPr>
            </a:p>
          </p:txBody>
        </p:sp>
      </p:grpSp>
      <p:grpSp>
        <p:nvGrpSpPr>
          <p:cNvPr id="941" name="Google Shape;941;p52"/>
          <p:cNvGrpSpPr/>
          <p:nvPr/>
        </p:nvGrpSpPr>
        <p:grpSpPr>
          <a:xfrm>
            <a:off x="2326027" y="1614704"/>
            <a:ext cx="5921554" cy="468184"/>
            <a:chOff x="2466050" y="1628100"/>
            <a:chExt cx="4503425" cy="992968"/>
          </a:xfrm>
        </p:grpSpPr>
        <p:sp>
          <p:nvSpPr>
            <p:cNvPr id="942" name="Google Shape;942;p52"/>
            <p:cNvSpPr/>
            <p:nvPr/>
          </p:nvSpPr>
          <p:spPr>
            <a:xfrm>
              <a:off x="2466050" y="1763068"/>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How do you feel when you are playing</a:t>
              </a:r>
              <a:endParaRPr sz="15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chemeClr val="dk1"/>
                </a:solidFill>
                <a:latin typeface="Raleway Medium"/>
                <a:ea typeface="Raleway Medium"/>
                <a:cs typeface="Raleway Medium"/>
                <a:sym typeface="Raleway Medium"/>
              </a:endParaRPr>
            </a:p>
          </p:txBody>
        </p:sp>
        <p:sp>
          <p:nvSpPr>
            <p:cNvPr id="943" name="Google Shape;943;p52"/>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Why is balance important when we exercise and play footy?</a:t>
              </a:r>
              <a:endParaRPr sz="1500" b="0" i="0" u="none" strike="noStrike" cap="none">
                <a:solidFill>
                  <a:schemeClr val="dk1"/>
                </a:solidFill>
                <a:latin typeface="Raleway Medium"/>
                <a:ea typeface="Raleway Medium"/>
                <a:cs typeface="Raleway Medium"/>
                <a:sym typeface="Raleway Medium"/>
              </a:endParaRPr>
            </a:p>
          </p:txBody>
        </p:sp>
      </p:grpSp>
      <p:grpSp>
        <p:nvGrpSpPr>
          <p:cNvPr id="944" name="Google Shape;944;p52"/>
          <p:cNvGrpSpPr/>
          <p:nvPr/>
        </p:nvGrpSpPr>
        <p:grpSpPr>
          <a:xfrm>
            <a:off x="2326027" y="2187054"/>
            <a:ext cx="5921554" cy="468184"/>
            <a:chOff x="2466050" y="1628100"/>
            <a:chExt cx="4503425" cy="992968"/>
          </a:xfrm>
        </p:grpSpPr>
        <p:sp>
          <p:nvSpPr>
            <p:cNvPr id="945" name="Google Shape;945;p52"/>
            <p:cNvSpPr/>
            <p:nvPr/>
          </p:nvSpPr>
          <p:spPr>
            <a:xfrm>
              <a:off x="2466050" y="1763068"/>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How do you feel when you are playing</a:t>
              </a:r>
              <a:endParaRPr sz="15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a:solidFill>
                  <a:schemeClr val="dk1"/>
                </a:solidFill>
                <a:latin typeface="Raleway Medium"/>
                <a:ea typeface="Raleway Medium"/>
                <a:cs typeface="Raleway Medium"/>
                <a:sym typeface="Raleway Medium"/>
              </a:endParaRPr>
            </a:p>
          </p:txBody>
        </p:sp>
        <p:sp>
          <p:nvSpPr>
            <p:cNvPr id="946" name="Google Shape;946;p52"/>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500" b="0" i="0" u="none" strike="noStrike" cap="none">
                  <a:solidFill>
                    <a:schemeClr val="dk1"/>
                  </a:solidFill>
                  <a:latin typeface="Raleway Medium"/>
                  <a:ea typeface="Raleway Medium"/>
                  <a:cs typeface="Raleway Medium"/>
                  <a:sym typeface="Raleway Medium"/>
                </a:rPr>
                <a:t>What is a sustainable food practice?</a:t>
              </a:r>
              <a:endParaRPr sz="1500" b="0" i="0" u="none" strike="noStrike" cap="none">
                <a:solidFill>
                  <a:schemeClr val="dk1"/>
                </a:solidFill>
                <a:latin typeface="Raleway Medium"/>
                <a:ea typeface="Raleway Medium"/>
                <a:cs typeface="Raleway Medium"/>
                <a:sym typeface="Raleway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41"/>
                                        </p:tgtEl>
                                        <p:attrNameLst>
                                          <p:attrName>style.visibility</p:attrName>
                                        </p:attrNameLst>
                                      </p:cBhvr>
                                      <p:to>
                                        <p:strVal val="visible"/>
                                      </p:to>
                                    </p:set>
                                    <p:anim calcmode="lin" valueType="num">
                                      <p:cBhvr additive="base">
                                        <p:cTn id="7" dur="1000"/>
                                        <p:tgtEl>
                                          <p:spTgt spid="94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44"/>
                                        </p:tgtEl>
                                        <p:attrNameLst>
                                          <p:attrName>style.visibility</p:attrName>
                                        </p:attrNameLst>
                                      </p:cBhvr>
                                      <p:to>
                                        <p:strVal val="visible"/>
                                      </p:to>
                                    </p:set>
                                    <p:anim calcmode="lin" valueType="num">
                                      <p:cBhvr additive="base">
                                        <p:cTn id="12" dur="1000"/>
                                        <p:tgtEl>
                                          <p:spTgt spid="94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35"/>
                                        </p:tgtEl>
                                        <p:attrNameLst>
                                          <p:attrName>style.visibility</p:attrName>
                                        </p:attrNameLst>
                                      </p:cBhvr>
                                      <p:to>
                                        <p:strVal val="visible"/>
                                      </p:to>
                                    </p:set>
                                    <p:anim calcmode="lin" valueType="num">
                                      <p:cBhvr additive="base">
                                        <p:cTn id="17" dur="1000"/>
                                        <p:tgtEl>
                                          <p:spTgt spid="935"/>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938"/>
                                        </p:tgtEl>
                                        <p:attrNameLst>
                                          <p:attrName>style.visibility</p:attrName>
                                        </p:attrNameLst>
                                      </p:cBhvr>
                                      <p:to>
                                        <p:strVal val="visible"/>
                                      </p:to>
                                    </p:set>
                                    <p:anim calcmode="lin" valueType="num">
                                      <p:cBhvr additive="base">
                                        <p:cTn id="22" dur="1000"/>
                                        <p:tgtEl>
                                          <p:spTgt spid="9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grpSp>
        <p:nvGrpSpPr>
          <p:cNvPr id="951" name="Google Shape;951;p53"/>
          <p:cNvGrpSpPr/>
          <p:nvPr/>
        </p:nvGrpSpPr>
        <p:grpSpPr>
          <a:xfrm>
            <a:off x="798388" y="1141650"/>
            <a:ext cx="3612900" cy="948300"/>
            <a:chOff x="787100" y="1315850"/>
            <a:chExt cx="3612900" cy="948300"/>
          </a:xfrm>
        </p:grpSpPr>
        <p:sp>
          <p:nvSpPr>
            <p:cNvPr id="952" name="Google Shape;952;p5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5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53"/>
            <p:cNvSpPr txBox="1"/>
            <p:nvPr/>
          </p:nvSpPr>
          <p:spPr>
            <a:xfrm>
              <a:off x="908188" y="1541888"/>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When something stays steady and doesn’t fall over.</a:t>
              </a:r>
              <a:endParaRPr sz="1000" b="0" i="0" u="none" strike="noStrike" cap="none">
                <a:solidFill>
                  <a:schemeClr val="dk1"/>
                </a:solidFill>
                <a:latin typeface="Raleway"/>
                <a:ea typeface="Raleway"/>
                <a:cs typeface="Raleway"/>
                <a:sym typeface="Raleway"/>
              </a:endParaRPr>
            </a:p>
          </p:txBody>
        </p:sp>
      </p:grpSp>
      <p:grpSp>
        <p:nvGrpSpPr>
          <p:cNvPr id="955" name="Google Shape;955;p53"/>
          <p:cNvGrpSpPr/>
          <p:nvPr/>
        </p:nvGrpSpPr>
        <p:grpSpPr>
          <a:xfrm>
            <a:off x="798388" y="2334725"/>
            <a:ext cx="3612900" cy="948300"/>
            <a:chOff x="787100" y="1315850"/>
            <a:chExt cx="3612900" cy="948300"/>
          </a:xfrm>
        </p:grpSpPr>
        <p:sp>
          <p:nvSpPr>
            <p:cNvPr id="956" name="Google Shape;956;p5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5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53"/>
            <p:cNvSpPr txBox="1"/>
            <p:nvPr/>
          </p:nvSpPr>
          <p:spPr>
            <a:xfrm>
              <a:off x="908175" y="144365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ability to use different parts of your body together in a controlled way, like when you run, catch a ball, or play a musical instrument.</a:t>
              </a:r>
              <a:endParaRPr sz="1000" b="0" i="0" u="none" strike="noStrike" cap="none">
                <a:solidFill>
                  <a:schemeClr val="dk1"/>
                </a:solidFill>
                <a:latin typeface="Raleway"/>
                <a:ea typeface="Raleway"/>
                <a:cs typeface="Raleway"/>
                <a:sym typeface="Raleway"/>
              </a:endParaRPr>
            </a:p>
          </p:txBody>
        </p:sp>
      </p:grpSp>
      <p:grpSp>
        <p:nvGrpSpPr>
          <p:cNvPr id="959" name="Google Shape;959;p53"/>
          <p:cNvGrpSpPr/>
          <p:nvPr/>
        </p:nvGrpSpPr>
        <p:grpSpPr>
          <a:xfrm>
            <a:off x="798388" y="3527800"/>
            <a:ext cx="3612900" cy="948300"/>
            <a:chOff x="787100" y="1315850"/>
            <a:chExt cx="3612900" cy="948300"/>
          </a:xfrm>
        </p:grpSpPr>
        <p:sp>
          <p:nvSpPr>
            <p:cNvPr id="960" name="Google Shape;960;p5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5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53"/>
            <p:cNvSpPr txBox="1"/>
            <p:nvPr/>
          </p:nvSpPr>
          <p:spPr>
            <a:xfrm>
              <a:off x="908175" y="154190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 A first version of something, like a model, that helps you see how it works before making the final one.</a:t>
              </a:r>
              <a:endParaRPr sz="1000" b="0" i="0" u="none" strike="noStrike" cap="none">
                <a:solidFill>
                  <a:schemeClr val="dk1"/>
                </a:solidFill>
                <a:latin typeface="Raleway"/>
                <a:ea typeface="Raleway"/>
                <a:cs typeface="Raleway"/>
                <a:sym typeface="Raleway"/>
              </a:endParaRPr>
            </a:p>
          </p:txBody>
        </p:sp>
      </p:grpSp>
      <p:grpSp>
        <p:nvGrpSpPr>
          <p:cNvPr id="963" name="Google Shape;963;p53"/>
          <p:cNvGrpSpPr/>
          <p:nvPr/>
        </p:nvGrpSpPr>
        <p:grpSpPr>
          <a:xfrm>
            <a:off x="4662413" y="1141650"/>
            <a:ext cx="3612900" cy="948300"/>
            <a:chOff x="787100" y="1315850"/>
            <a:chExt cx="3612900" cy="948300"/>
          </a:xfrm>
        </p:grpSpPr>
        <p:sp>
          <p:nvSpPr>
            <p:cNvPr id="964" name="Google Shape;964;p5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5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53"/>
            <p:cNvSpPr txBox="1"/>
            <p:nvPr/>
          </p:nvSpPr>
          <p:spPr>
            <a:xfrm>
              <a:off x="908175" y="145340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A part of your brain at the back of your head that helps control balance, movement, and coordination. It helps you move smoothly and keep your body steady.</a:t>
              </a:r>
              <a:endParaRPr sz="1000" b="0" i="0" u="none" strike="noStrike" cap="none">
                <a:solidFill>
                  <a:schemeClr val="dk1"/>
                </a:solidFill>
                <a:latin typeface="Raleway"/>
                <a:ea typeface="Raleway"/>
                <a:cs typeface="Raleway"/>
                <a:sym typeface="Raleway"/>
              </a:endParaRPr>
            </a:p>
          </p:txBody>
        </p:sp>
      </p:grpSp>
      <p:grpSp>
        <p:nvGrpSpPr>
          <p:cNvPr id="967" name="Google Shape;967;p53"/>
          <p:cNvGrpSpPr/>
          <p:nvPr/>
        </p:nvGrpSpPr>
        <p:grpSpPr>
          <a:xfrm>
            <a:off x="4662413" y="2334725"/>
            <a:ext cx="3612900" cy="948300"/>
            <a:chOff x="787100" y="1315850"/>
            <a:chExt cx="3612900" cy="948300"/>
          </a:xfrm>
        </p:grpSpPr>
        <p:sp>
          <p:nvSpPr>
            <p:cNvPr id="968" name="Google Shape;968;p5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5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0" name="Google Shape;970;p53"/>
            <p:cNvSpPr txBox="1"/>
            <p:nvPr/>
          </p:nvSpPr>
          <p:spPr>
            <a:xfrm>
              <a:off x="908175" y="145340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state of being balanced and steady. It’s how your body stays upright and doesn't fall over, like when you're standing or walking without losing balance.</a:t>
              </a:r>
              <a:endParaRPr sz="1000" b="0" i="0" u="none" strike="noStrike" cap="none">
                <a:solidFill>
                  <a:schemeClr val="dk1"/>
                </a:solidFill>
                <a:latin typeface="Raleway"/>
                <a:ea typeface="Raleway"/>
                <a:cs typeface="Raleway"/>
                <a:sym typeface="Raleway"/>
              </a:endParaRPr>
            </a:p>
          </p:txBody>
        </p:sp>
      </p:grpSp>
      <p:grpSp>
        <p:nvGrpSpPr>
          <p:cNvPr id="971" name="Google Shape;971;p53"/>
          <p:cNvGrpSpPr/>
          <p:nvPr/>
        </p:nvGrpSpPr>
        <p:grpSpPr>
          <a:xfrm>
            <a:off x="4662413" y="3527800"/>
            <a:ext cx="3612900" cy="948300"/>
            <a:chOff x="787100" y="1315850"/>
            <a:chExt cx="3612900" cy="948300"/>
          </a:xfrm>
        </p:grpSpPr>
        <p:sp>
          <p:nvSpPr>
            <p:cNvPr id="972" name="Google Shape;972;p5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3" name="Google Shape;973;p5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53"/>
            <p:cNvSpPr txBox="1"/>
            <p:nvPr/>
          </p:nvSpPr>
          <p:spPr>
            <a:xfrm>
              <a:off x="908175" y="154190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When something stays in place and doesn’t move or fall over, like a chair that doesn’t wobble.</a:t>
              </a:r>
              <a:endParaRPr sz="1000" b="0" i="0" u="none" strike="noStrike" cap="none">
                <a:solidFill>
                  <a:schemeClr val="dk1"/>
                </a:solidFill>
                <a:latin typeface="Raleway"/>
                <a:ea typeface="Raleway"/>
                <a:cs typeface="Raleway"/>
                <a:sym typeface="Raleway"/>
              </a:endParaRPr>
            </a:p>
          </p:txBody>
        </p:sp>
      </p:grpSp>
      <p:grpSp>
        <p:nvGrpSpPr>
          <p:cNvPr id="975" name="Google Shape;975;p53"/>
          <p:cNvGrpSpPr/>
          <p:nvPr/>
        </p:nvGrpSpPr>
        <p:grpSpPr>
          <a:xfrm>
            <a:off x="868688" y="1066975"/>
            <a:ext cx="3612900" cy="948300"/>
            <a:chOff x="857400" y="1241175"/>
            <a:chExt cx="3612900" cy="948300"/>
          </a:xfrm>
        </p:grpSpPr>
        <p:sp>
          <p:nvSpPr>
            <p:cNvPr id="976" name="Google Shape;976;p5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5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BALANCE</a:t>
              </a:r>
              <a:endParaRPr sz="3600" b="1" i="0" u="none" strike="noStrike" cap="none">
                <a:solidFill>
                  <a:schemeClr val="dk1"/>
                </a:solidFill>
                <a:latin typeface="Oswald"/>
                <a:ea typeface="Oswald"/>
                <a:cs typeface="Oswald"/>
                <a:sym typeface="Oswald"/>
              </a:endParaRPr>
            </a:p>
          </p:txBody>
        </p:sp>
      </p:grpSp>
      <p:grpSp>
        <p:nvGrpSpPr>
          <p:cNvPr id="978" name="Google Shape;978;p53"/>
          <p:cNvGrpSpPr/>
          <p:nvPr/>
        </p:nvGrpSpPr>
        <p:grpSpPr>
          <a:xfrm>
            <a:off x="868688" y="2260050"/>
            <a:ext cx="3612900" cy="948300"/>
            <a:chOff x="857400" y="1241175"/>
            <a:chExt cx="3612900" cy="948300"/>
          </a:xfrm>
        </p:grpSpPr>
        <p:sp>
          <p:nvSpPr>
            <p:cNvPr id="979" name="Google Shape;979;p5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5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COORDINATION</a:t>
              </a:r>
              <a:endParaRPr sz="3600" b="1" i="0" u="none" strike="noStrike" cap="none">
                <a:solidFill>
                  <a:schemeClr val="dk1"/>
                </a:solidFill>
                <a:latin typeface="Oswald"/>
                <a:ea typeface="Oswald"/>
                <a:cs typeface="Oswald"/>
                <a:sym typeface="Oswald"/>
              </a:endParaRPr>
            </a:p>
          </p:txBody>
        </p:sp>
      </p:grpSp>
      <p:grpSp>
        <p:nvGrpSpPr>
          <p:cNvPr id="981" name="Google Shape;981;p53"/>
          <p:cNvGrpSpPr/>
          <p:nvPr/>
        </p:nvGrpSpPr>
        <p:grpSpPr>
          <a:xfrm>
            <a:off x="868688" y="3453125"/>
            <a:ext cx="3612900" cy="948300"/>
            <a:chOff x="857400" y="1241175"/>
            <a:chExt cx="3612900" cy="948300"/>
          </a:xfrm>
        </p:grpSpPr>
        <p:sp>
          <p:nvSpPr>
            <p:cNvPr id="982" name="Google Shape;982;p5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5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PROTOTYPE</a:t>
              </a:r>
              <a:endParaRPr sz="3600" b="1" i="0" u="none" strike="noStrike" cap="none">
                <a:solidFill>
                  <a:schemeClr val="dk1"/>
                </a:solidFill>
                <a:latin typeface="Oswald"/>
                <a:ea typeface="Oswald"/>
                <a:cs typeface="Oswald"/>
                <a:sym typeface="Oswald"/>
              </a:endParaRPr>
            </a:p>
          </p:txBody>
        </p:sp>
      </p:grpSp>
      <p:grpSp>
        <p:nvGrpSpPr>
          <p:cNvPr id="984" name="Google Shape;984;p53"/>
          <p:cNvGrpSpPr/>
          <p:nvPr/>
        </p:nvGrpSpPr>
        <p:grpSpPr>
          <a:xfrm>
            <a:off x="4732713" y="1066975"/>
            <a:ext cx="3612900" cy="948300"/>
            <a:chOff x="857400" y="1241175"/>
            <a:chExt cx="3612900" cy="948300"/>
          </a:xfrm>
        </p:grpSpPr>
        <p:sp>
          <p:nvSpPr>
            <p:cNvPr id="985" name="Google Shape;985;p5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5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CEREBELLUM</a:t>
              </a:r>
              <a:endParaRPr sz="3600" b="1" i="0" u="none" strike="noStrike" cap="none">
                <a:solidFill>
                  <a:schemeClr val="dk1"/>
                </a:solidFill>
                <a:latin typeface="Oswald"/>
                <a:ea typeface="Oswald"/>
                <a:cs typeface="Oswald"/>
                <a:sym typeface="Oswald"/>
              </a:endParaRPr>
            </a:p>
          </p:txBody>
        </p:sp>
      </p:grpSp>
      <p:grpSp>
        <p:nvGrpSpPr>
          <p:cNvPr id="987" name="Google Shape;987;p53"/>
          <p:cNvGrpSpPr/>
          <p:nvPr/>
        </p:nvGrpSpPr>
        <p:grpSpPr>
          <a:xfrm>
            <a:off x="4732713" y="2260050"/>
            <a:ext cx="3612900" cy="948300"/>
            <a:chOff x="857400" y="1241175"/>
            <a:chExt cx="3612900" cy="948300"/>
          </a:xfrm>
        </p:grpSpPr>
        <p:sp>
          <p:nvSpPr>
            <p:cNvPr id="988" name="Google Shape;988;p5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5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EQUILIBRIUM</a:t>
              </a:r>
              <a:endParaRPr sz="3600" b="1" i="0" u="none" strike="noStrike" cap="none">
                <a:solidFill>
                  <a:schemeClr val="dk1"/>
                </a:solidFill>
                <a:latin typeface="Oswald"/>
                <a:ea typeface="Oswald"/>
                <a:cs typeface="Oswald"/>
                <a:sym typeface="Oswald"/>
              </a:endParaRPr>
            </a:p>
          </p:txBody>
        </p:sp>
      </p:grpSp>
      <p:grpSp>
        <p:nvGrpSpPr>
          <p:cNvPr id="990" name="Google Shape;990;p53"/>
          <p:cNvGrpSpPr/>
          <p:nvPr/>
        </p:nvGrpSpPr>
        <p:grpSpPr>
          <a:xfrm>
            <a:off x="4732713" y="3453125"/>
            <a:ext cx="3612900" cy="948300"/>
            <a:chOff x="857400" y="1241175"/>
            <a:chExt cx="3612900" cy="948300"/>
          </a:xfrm>
        </p:grpSpPr>
        <p:sp>
          <p:nvSpPr>
            <p:cNvPr id="991" name="Google Shape;991;p5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5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STABILITY</a:t>
              </a:r>
              <a:endParaRPr sz="3600" b="1" i="0" u="none" strike="noStrike" cap="none">
                <a:solidFill>
                  <a:schemeClr val="dk1"/>
                </a:solidFill>
                <a:latin typeface="Oswald"/>
                <a:ea typeface="Oswald"/>
                <a:cs typeface="Oswald"/>
                <a:sym typeface="Oswald"/>
              </a:endParaRPr>
            </a:p>
          </p:txBody>
        </p:sp>
      </p:grpSp>
      <p:sp>
        <p:nvSpPr>
          <p:cNvPr id="993" name="Google Shape;993;p53"/>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7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8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8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8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9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54" descr="A child on a skateboard&#10;&#10;AI-generated content may be incorrect."/>
          <p:cNvPicPr preferRelativeResize="0"/>
          <p:nvPr/>
        </p:nvPicPr>
        <p:blipFill rotWithShape="1">
          <a:blip r:embed="rId3">
            <a:alphaModFix/>
          </a:blip>
          <a:srcRect/>
          <a:stretch/>
        </p:blipFill>
        <p:spPr>
          <a:xfrm>
            <a:off x="5230470" y="254378"/>
            <a:ext cx="3681532" cy="4624056"/>
          </a:xfrm>
          <a:prstGeom prst="rect">
            <a:avLst/>
          </a:prstGeom>
          <a:noFill/>
          <a:ln>
            <a:noFill/>
          </a:ln>
        </p:spPr>
      </p:pic>
      <p:sp>
        <p:nvSpPr>
          <p:cNvPr id="999" name="Google Shape;999;p54"/>
          <p:cNvSpPr txBox="1"/>
          <p:nvPr/>
        </p:nvSpPr>
        <p:spPr>
          <a:xfrm>
            <a:off x="524700" y="625250"/>
            <a:ext cx="43209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BALANCE TRAINING</a:t>
            </a:r>
            <a:endParaRPr sz="2300" b="1" i="0" u="none" strike="noStrike" cap="none">
              <a:solidFill>
                <a:schemeClr val="dk1"/>
              </a:solidFill>
              <a:latin typeface="Oswald"/>
              <a:ea typeface="Oswald"/>
              <a:cs typeface="Oswald"/>
              <a:sym typeface="Oswald"/>
            </a:endParaRPr>
          </a:p>
        </p:txBody>
      </p:sp>
      <p:pic>
        <p:nvPicPr>
          <p:cNvPr id="1000" name="Google Shape;1000;p5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001" name="Google Shape;1001;p54"/>
          <p:cNvSpPr txBox="1"/>
          <p:nvPr/>
        </p:nvSpPr>
        <p:spPr>
          <a:xfrm>
            <a:off x="465775" y="1335750"/>
            <a:ext cx="49266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chemeClr val="dk1"/>
                </a:solidFill>
                <a:latin typeface="Raleway"/>
                <a:ea typeface="Raleway"/>
                <a:cs typeface="Raleway"/>
                <a:sym typeface="Raleway"/>
              </a:rPr>
              <a:t>What is balance training?</a:t>
            </a:r>
            <a:endParaRPr sz="1100" b="1" i="0" u="none" strike="noStrike" cap="none">
              <a:solidFill>
                <a:schemeClr val="dk1"/>
              </a:solidFill>
              <a:latin typeface="Raleway"/>
              <a:ea typeface="Raleway"/>
              <a:cs typeface="Raleway"/>
              <a:sym typeface="Raleway"/>
            </a:endParaRPr>
          </a:p>
        </p:txBody>
      </p:sp>
      <p:grpSp>
        <p:nvGrpSpPr>
          <p:cNvPr id="1002" name="Google Shape;1002;p54"/>
          <p:cNvGrpSpPr/>
          <p:nvPr/>
        </p:nvGrpSpPr>
        <p:grpSpPr>
          <a:xfrm>
            <a:off x="524723" y="1654648"/>
            <a:ext cx="4400849" cy="669598"/>
            <a:chOff x="431425" y="3858074"/>
            <a:chExt cx="3978348" cy="482907"/>
          </a:xfrm>
        </p:grpSpPr>
        <p:sp>
          <p:nvSpPr>
            <p:cNvPr id="1003" name="Google Shape;1003;p54"/>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004" name="Google Shape;1004;p54"/>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Balance training involves doing exercises that strengthen the muscles that help keep you upright, including your legs and core.</a:t>
              </a:r>
              <a:endParaRPr sz="1000" b="0" i="0" u="none" strike="noStrike" cap="none">
                <a:solidFill>
                  <a:srgbClr val="000000"/>
                </a:solidFill>
                <a:latin typeface="Raleway"/>
                <a:ea typeface="Raleway"/>
                <a:cs typeface="Raleway"/>
                <a:sym typeface="Raleway"/>
              </a:endParaRPr>
            </a:p>
          </p:txBody>
        </p:sp>
      </p:grpSp>
      <p:sp>
        <p:nvSpPr>
          <p:cNvPr id="1005" name="Google Shape;1005;p54"/>
          <p:cNvSpPr txBox="1"/>
          <p:nvPr/>
        </p:nvSpPr>
        <p:spPr>
          <a:xfrm>
            <a:off x="465775" y="2431488"/>
            <a:ext cx="49266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chemeClr val="dk1"/>
                </a:solidFill>
                <a:latin typeface="Raleway"/>
                <a:ea typeface="Raleway"/>
                <a:cs typeface="Raleway"/>
                <a:sym typeface="Raleway"/>
              </a:rPr>
              <a:t>Why is it important?</a:t>
            </a:r>
            <a:endParaRPr sz="1100" b="1"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1"/>
              </a:solidFill>
              <a:latin typeface="Raleway"/>
              <a:ea typeface="Raleway"/>
              <a:cs typeface="Raleway"/>
              <a:sym typeface="Raleway"/>
            </a:endParaRPr>
          </a:p>
        </p:txBody>
      </p:sp>
      <p:grpSp>
        <p:nvGrpSpPr>
          <p:cNvPr id="1006" name="Google Shape;1006;p54"/>
          <p:cNvGrpSpPr/>
          <p:nvPr/>
        </p:nvGrpSpPr>
        <p:grpSpPr>
          <a:xfrm>
            <a:off x="524725" y="2750407"/>
            <a:ext cx="4400849" cy="852668"/>
            <a:chOff x="431425" y="3858074"/>
            <a:chExt cx="3978348" cy="482907"/>
          </a:xfrm>
        </p:grpSpPr>
        <p:sp>
          <p:nvSpPr>
            <p:cNvPr id="1007" name="Google Shape;1007;p54"/>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008" name="Google Shape;1008;p54"/>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Balance is important to help your body recognise where it is in space (proprioception), controls your movements, decreases the risk of injury (ankle and knees in particular), and is important for stability when playing sport.</a:t>
              </a:r>
              <a:endParaRPr sz="1000" b="0" i="0" u="none" strike="noStrike" cap="none">
                <a:solidFill>
                  <a:srgbClr val="000000"/>
                </a:solidFill>
                <a:latin typeface="Raleway"/>
                <a:ea typeface="Raleway"/>
                <a:cs typeface="Raleway"/>
                <a:sym typeface="Raleway"/>
              </a:endParaRPr>
            </a:p>
          </p:txBody>
        </p:sp>
      </p:grpSp>
      <p:sp>
        <p:nvSpPr>
          <p:cNvPr id="1009" name="Google Shape;1009;p54"/>
          <p:cNvSpPr txBox="1"/>
          <p:nvPr/>
        </p:nvSpPr>
        <p:spPr>
          <a:xfrm>
            <a:off x="465775" y="3710325"/>
            <a:ext cx="49266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chemeClr val="dk1"/>
                </a:solidFill>
                <a:latin typeface="Raleway"/>
                <a:ea typeface="Raleway"/>
                <a:cs typeface="Raleway"/>
                <a:sym typeface="Raleway"/>
              </a:rPr>
              <a:t>Which part of the body controls your balance?</a:t>
            </a:r>
            <a:endParaRPr sz="1100" b="1"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chemeClr val="dk1"/>
              </a:solidFill>
              <a:latin typeface="Raleway"/>
              <a:ea typeface="Raleway"/>
              <a:cs typeface="Raleway"/>
              <a:sym typeface="Raleway"/>
            </a:endParaRPr>
          </a:p>
        </p:txBody>
      </p:sp>
      <p:grpSp>
        <p:nvGrpSpPr>
          <p:cNvPr id="1010" name="Google Shape;1010;p54"/>
          <p:cNvGrpSpPr/>
          <p:nvPr/>
        </p:nvGrpSpPr>
        <p:grpSpPr>
          <a:xfrm>
            <a:off x="524723" y="4029223"/>
            <a:ext cx="4400849" cy="669598"/>
            <a:chOff x="431425" y="3858074"/>
            <a:chExt cx="3978348" cy="482907"/>
          </a:xfrm>
        </p:grpSpPr>
        <p:sp>
          <p:nvSpPr>
            <p:cNvPr id="1011" name="Google Shape;1011;p54"/>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012" name="Google Shape;1012;p54"/>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The cerebellum, in the back of the brain, controls balance, coordination and fine muscle control (e.g. walking). It also functions to maintain posture and equilibrium.</a:t>
              </a:r>
              <a:endParaRPr sz="1000" b="0" i="0" u="none" strike="noStrike" cap="none">
                <a:solidFill>
                  <a:schemeClr val="dk1"/>
                </a:solidFill>
                <a:latin typeface="Raleway"/>
                <a:ea typeface="Raleway"/>
                <a:cs typeface="Raleway"/>
                <a:sym typeface="Raleway"/>
              </a:endParaRPr>
            </a:p>
          </p:txBody>
        </p:sp>
      </p:grpSp>
      <p:sp>
        <p:nvSpPr>
          <p:cNvPr id="1013" name="Google Shape;1013;p54"/>
          <p:cNvSpPr txBox="1"/>
          <p:nvPr/>
        </p:nvSpPr>
        <p:spPr>
          <a:xfrm>
            <a:off x="420400" y="1022025"/>
            <a:ext cx="47622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Why is balance important when we exercise and play footy?</a:t>
            </a: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02"/>
                                        </p:tgtEl>
                                        <p:attrNameLst>
                                          <p:attrName>style.visibility</p:attrName>
                                        </p:attrNameLst>
                                      </p:cBhvr>
                                      <p:to>
                                        <p:strVal val="visible"/>
                                      </p:to>
                                    </p:set>
                                    <p:anim calcmode="lin" valueType="num">
                                      <p:cBhvr additive="base">
                                        <p:cTn id="11" dur="1000"/>
                                        <p:tgtEl>
                                          <p:spTgt spid="1002"/>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006"/>
                                        </p:tgtEl>
                                        <p:attrNameLst>
                                          <p:attrName>style.visibility</p:attrName>
                                        </p:attrNameLst>
                                      </p:cBhvr>
                                      <p:to>
                                        <p:strVal val="visible"/>
                                      </p:to>
                                    </p:set>
                                    <p:anim calcmode="lin" valueType="num">
                                      <p:cBhvr additive="base">
                                        <p:cTn id="20" dur="1000"/>
                                        <p:tgtEl>
                                          <p:spTgt spid="1006"/>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0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10"/>
                                        </p:tgtEl>
                                        <p:attrNameLst>
                                          <p:attrName>style.visibility</p:attrName>
                                        </p:attrNameLst>
                                      </p:cBhvr>
                                      <p:to>
                                        <p:strVal val="visible"/>
                                      </p:to>
                                    </p:set>
                                    <p:anim calcmode="lin" valueType="num">
                                      <p:cBhvr additive="base">
                                        <p:cTn id="29" dur="1000"/>
                                        <p:tgtEl>
                                          <p:spTgt spid="10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55"/>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SUSTAINABLE FOOD PRACTICES</a:t>
            </a:r>
            <a:endParaRPr sz="2300" b="1" i="0" u="none" strike="noStrike" cap="none">
              <a:solidFill>
                <a:schemeClr val="dk1"/>
              </a:solidFill>
              <a:latin typeface="Oswald"/>
              <a:ea typeface="Oswald"/>
              <a:cs typeface="Oswald"/>
              <a:sym typeface="Oswald"/>
            </a:endParaRPr>
          </a:p>
        </p:txBody>
      </p:sp>
      <p:sp>
        <p:nvSpPr>
          <p:cNvPr id="1019" name="Google Shape;1019;p55"/>
          <p:cNvSpPr txBox="1"/>
          <p:nvPr/>
        </p:nvSpPr>
        <p:spPr>
          <a:xfrm>
            <a:off x="420400" y="1392350"/>
            <a:ext cx="8236200" cy="151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Sustainable food practices are choices related to food production, distribution, and consumption that benefit the environment and ensure future generations have access to healthy food.</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These practices: </a:t>
            </a:r>
            <a:endParaRPr sz="1000" b="1" i="0" u="none" strike="noStrike" cap="none">
              <a:solidFill>
                <a:schemeClr val="dk1"/>
              </a:solidFill>
              <a:latin typeface="Raleway"/>
              <a:ea typeface="Raleway"/>
              <a:cs typeface="Raleway"/>
              <a:sym typeface="Raleway"/>
            </a:endParaRPr>
          </a:p>
          <a:p>
            <a:pPr marL="274320" marR="0" lvl="0" indent="-200660" algn="l" rtl="0">
              <a:lnSpc>
                <a:spcPct val="100000"/>
              </a:lnSpc>
              <a:spcBef>
                <a:spcPts val="100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reduce waste and environmental impact</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increase food security </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conserve valuable resources</a:t>
            </a:r>
            <a:endParaRPr sz="1000" b="0" i="0" u="none" strike="noStrike" cap="none">
              <a:solidFill>
                <a:schemeClr val="dk1"/>
              </a:solidFill>
              <a:latin typeface="Raleway"/>
              <a:ea typeface="Raleway"/>
              <a:cs typeface="Raleway"/>
              <a:sym typeface="Raleway"/>
            </a:endParaRPr>
          </a:p>
          <a:p>
            <a:pPr marL="274320" marR="0" lvl="0" indent="-200660" algn="l" rtl="0">
              <a:lnSpc>
                <a:spcPct val="100000"/>
              </a:lnSpc>
              <a:spcBef>
                <a:spcPts val="0"/>
              </a:spcBef>
              <a:spcAft>
                <a:spcPts val="0"/>
              </a:spcAft>
              <a:buClr>
                <a:schemeClr val="dk1"/>
              </a:buClr>
              <a:buSzPts val="1000"/>
              <a:buFont typeface="Raleway"/>
              <a:buChar char="●"/>
            </a:pPr>
            <a:r>
              <a:rPr lang="en" sz="1000" b="0" i="0" u="none" strike="noStrike" cap="none">
                <a:solidFill>
                  <a:schemeClr val="dk1"/>
                </a:solidFill>
                <a:latin typeface="Raleway"/>
                <a:ea typeface="Raleway"/>
                <a:cs typeface="Raleway"/>
                <a:sym typeface="Raleway"/>
              </a:rPr>
              <a:t>promote human health.</a:t>
            </a:r>
            <a:endParaRPr sz="1000" b="0" i="0" u="none" strike="noStrike" cap="none">
              <a:solidFill>
                <a:schemeClr val="dk1"/>
              </a:solidFill>
              <a:latin typeface="Raleway"/>
              <a:ea typeface="Raleway"/>
              <a:cs typeface="Raleway"/>
              <a:sym typeface="Raleway"/>
            </a:endParaRPr>
          </a:p>
        </p:txBody>
      </p:sp>
      <p:sp>
        <p:nvSpPr>
          <p:cNvPr id="1020" name="Google Shape;1020;p55"/>
          <p:cNvSpPr txBox="1"/>
          <p:nvPr/>
        </p:nvSpPr>
        <p:spPr>
          <a:xfrm>
            <a:off x="420400" y="1022025"/>
            <a:ext cx="80976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What are sustainable food practices and why are they important?</a:t>
            </a:r>
            <a:endParaRPr sz="1100" b="1" i="0" u="none" strike="noStrike" cap="none">
              <a:solidFill>
                <a:srgbClr val="00ABFF"/>
              </a:solidFill>
              <a:latin typeface="Raleway"/>
              <a:ea typeface="Raleway"/>
              <a:cs typeface="Raleway"/>
              <a:sym typeface="Raleway"/>
            </a:endParaRPr>
          </a:p>
        </p:txBody>
      </p:sp>
      <p:pic>
        <p:nvPicPr>
          <p:cNvPr id="1021" name="Google Shape;1021;p55" title="Tackle 1@3x.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3100" y="2910950"/>
            <a:ext cx="2355275" cy="2166625"/>
          </a:xfrm>
          <a:prstGeom prst="rect">
            <a:avLst/>
          </a:prstGeom>
          <a:noFill/>
          <a:ln>
            <a:noFill/>
          </a:ln>
        </p:spPr>
      </p:pic>
      <p:pic>
        <p:nvPicPr>
          <p:cNvPr id="1022" name="Google Shape;1022;p55" descr="In less than 25 years we won't have enough food to feed the planet! &#10;&#10;Here are some Food Sustainability Basics to help you save more food at home and help create a more sustainable planet.&#10;&#10;Let us know in the comments if you have any tips or tricks yourself! Plus see below for info on some of the cool things we covered.&#10;&#10;Why Waste NZ:&#10;- https://www.whywaste.co.nz/&#10;&#10;The Urban Gangster:&#10;- https://youtu.be/7t-NbF77ceM&#10;&#10;How To Make Your Own Almond Milk:&#10;- https://youtu.be/TQtRv-wdaJU&#10;&#10;Top Sustainable Fridges:&#10;- https://www.leafscore.com/eco-friendly-kitchen-products/the-best-green-refrigerators/&#10;&#10;How To Stack Your Fridge, CHOICE:&#10;- https://youtu.be/C9n3g2aNleI&#10;&#10;Blu Apple:&#10;- https://youtu.be/3EXpNMsiexo&#10;&#10;Don't forget to check out our socials below too!&#10;&#10;*************************&#10;&#10;Follow us at:&#10;✅ FB: https://www.facebook.com/PostHarvestTech&#10;✅ IG: https://www.instagram.com/postharvesttech&#10;✅ TW: https://twitter.com/PostharvestT&#10;✅ LI: https://www.linkedin.com/company/post-harvest-learning" title="Food Sustainability Basics">
            <a:hlinkClick r:id="rId4"/>
          </p:cNvPr>
          <p:cNvPicPr preferRelativeResize="0"/>
          <p:nvPr/>
        </p:nvPicPr>
        <p:blipFill rotWithShape="1">
          <a:blip r:embed="rId5">
            <a:alphaModFix/>
          </a:blip>
          <a:srcRect/>
          <a:stretch/>
        </p:blipFill>
        <p:spPr>
          <a:xfrm>
            <a:off x="3761225" y="1852550"/>
            <a:ext cx="4806275" cy="2703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2"/>
                                        </p:tgtEl>
                                        <p:attrNameLst>
                                          <p:attrName>style.visibility</p:attrName>
                                        </p:attrNameLst>
                                      </p:cBhvr>
                                      <p:to>
                                        <p:strVal val="visible"/>
                                      </p:to>
                                    </p:set>
                                    <p:animEffect transition="in" filter="fade">
                                      <p:cBhvr>
                                        <p:cTn id="7" dur="1000"/>
                                        <p:tgtEl>
                                          <p:spTgt spid="1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THE FIVE FOOD GROUPS</a:t>
            </a:r>
            <a:endParaRPr sz="2300" b="1" i="0" u="none" strike="noStrike" cap="none" dirty="0">
              <a:solidFill>
                <a:schemeClr val="dk1"/>
              </a:solidFill>
              <a:latin typeface="Oswald"/>
              <a:ea typeface="Oswald"/>
              <a:cs typeface="Oswald"/>
              <a:sym typeface="Oswald"/>
            </a:endParaRPr>
          </a:p>
        </p:txBody>
      </p:sp>
      <p:pic>
        <p:nvPicPr>
          <p:cNvPr id="3" name="Picture 2" descr="A cartoon of a child holding a ball&#10;&#10;AI-generated content may be incorrect.">
            <a:extLst>
              <a:ext uri="{FF2B5EF4-FFF2-40B4-BE49-F238E27FC236}">
                <a16:creationId xmlns:a16="http://schemas.microsoft.com/office/drawing/2014/main" id="{FC100F10-A756-25C0-7BF5-7CC0389680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808" y="738367"/>
            <a:ext cx="2647080" cy="4214430"/>
          </a:xfrm>
          <a:prstGeom prst="rect">
            <a:avLst/>
          </a:prstGeom>
        </p:spPr>
      </p:pic>
      <p:pic>
        <p:nvPicPr>
          <p:cNvPr id="2" name="Online Media 12" descr="Coles Healthy Kicks - Five for the Win">
            <a:hlinkClick r:id="rId5"/>
            <a:extLst>
              <a:ext uri="{FF2B5EF4-FFF2-40B4-BE49-F238E27FC236}">
                <a16:creationId xmlns:a16="http://schemas.microsoft.com/office/drawing/2014/main" id="{E6ABD66B-B25F-DFED-4139-7704D73F405F}"/>
              </a:ext>
            </a:extLst>
          </p:cNvPr>
          <p:cNvPicPr>
            <a:picLocks noRot="1" noChangeAspect="1"/>
          </p:cNvPicPr>
          <p:nvPr>
            <a:videoFile r:link="rId1"/>
          </p:nvPr>
        </p:nvPicPr>
        <p:blipFill>
          <a:blip r:embed="rId6"/>
          <a:stretch>
            <a:fillRect/>
          </a:stretch>
        </p:blipFill>
        <p:spPr>
          <a:xfrm>
            <a:off x="527499" y="1222460"/>
            <a:ext cx="5971721" cy="33643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56" title="AFL Healthy_Kicks_Worksheets [5-6]1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1500" y="887600"/>
            <a:ext cx="5209498" cy="3683249"/>
          </a:xfrm>
          <a:prstGeom prst="rect">
            <a:avLst/>
          </a:prstGeom>
          <a:noFill/>
          <a:ln>
            <a:noFill/>
          </a:ln>
          <a:effectLst>
            <a:outerShdw blurRad="57150" dist="19050" dir="5400000" algn="bl" rotWithShape="0">
              <a:srgbClr val="000000">
                <a:alpha val="49803"/>
              </a:srgbClr>
            </a:outerShdw>
          </a:effectLst>
        </p:spPr>
      </p:pic>
      <p:pic>
        <p:nvPicPr>
          <p:cNvPr id="1028" name="Google Shape;1028;p5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307549">
            <a:off x="1399003" y="4104600"/>
            <a:ext cx="1137426" cy="946600"/>
          </a:xfrm>
          <a:prstGeom prst="rect">
            <a:avLst/>
          </a:prstGeom>
          <a:noFill/>
          <a:ln>
            <a:noFill/>
          </a:ln>
        </p:spPr>
      </p:pic>
      <p:pic>
        <p:nvPicPr>
          <p:cNvPr id="1029" name="Google Shape;1029;p56" title="Player 3.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91400" y="958675"/>
            <a:ext cx="2807575" cy="4462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3"/>
        <p:cNvGrpSpPr/>
        <p:nvPr/>
      </p:nvGrpSpPr>
      <p:grpSpPr>
        <a:xfrm>
          <a:off x="0" y="0"/>
          <a:ext cx="0" cy="0"/>
          <a:chOff x="0" y="0"/>
          <a:chExt cx="0" cy="0"/>
        </a:xfrm>
      </p:grpSpPr>
      <p:pic>
        <p:nvPicPr>
          <p:cNvPr id="1034" name="Google Shape;1034;p57" descr="A group of kids working in a garden&#10;&#10;AI-generated content may be incorrect."/>
          <p:cNvPicPr preferRelativeResize="0"/>
          <p:nvPr/>
        </p:nvPicPr>
        <p:blipFill rotWithShape="1">
          <a:blip r:embed="rId4">
            <a:alphaModFix/>
          </a:blip>
          <a:srcRect/>
          <a:stretch/>
        </p:blipFill>
        <p:spPr>
          <a:xfrm>
            <a:off x="5243995" y="266325"/>
            <a:ext cx="3687596" cy="4623727"/>
          </a:xfrm>
          <a:prstGeom prst="rect">
            <a:avLst/>
          </a:prstGeom>
          <a:noFill/>
          <a:ln>
            <a:noFill/>
          </a:ln>
        </p:spPr>
      </p:pic>
      <p:sp>
        <p:nvSpPr>
          <p:cNvPr id="1035" name="Google Shape;1035;p57"/>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1036" name="Google Shape;1036;p57"/>
          <p:cNvSpPr txBox="1"/>
          <p:nvPr/>
        </p:nvSpPr>
        <p:spPr>
          <a:xfrm>
            <a:off x="465775" y="1466350"/>
            <a:ext cx="4541100" cy="3219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Design a garden that enhances the environment while contributing to healthy eating initiatives.</a:t>
            </a:r>
            <a:endParaRPr sz="1100" b="1" i="0" u="none" strike="noStrike" cap="none">
              <a:solidFill>
                <a:srgbClr val="00ABFF"/>
              </a:solidFill>
              <a:latin typeface="Raleway"/>
              <a:ea typeface="Raleway"/>
              <a:cs typeface="Raleway"/>
              <a:sym typeface="Raleway"/>
            </a:endParaRPr>
          </a:p>
          <a:p>
            <a:pPr marL="0" marR="0" lvl="0" indent="0" algn="l" rtl="0">
              <a:lnSpc>
                <a:spcPct val="115000"/>
              </a:lnSpc>
              <a:spcBef>
                <a:spcPts val="100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How can we represent sustainable agriculture practices in a 3D or digital garden design?</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How can you test or try out your design to see if it solves the original problem?</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nvGrpSpPr>
          <p:cNvPr id="1037" name="Google Shape;1037;p57"/>
          <p:cNvGrpSpPr/>
          <p:nvPr/>
        </p:nvGrpSpPr>
        <p:grpSpPr>
          <a:xfrm>
            <a:off x="523628" y="3183012"/>
            <a:ext cx="2005152" cy="1077312"/>
            <a:chOff x="2113125" y="3188548"/>
            <a:chExt cx="2060158" cy="1106865"/>
          </a:xfrm>
        </p:grpSpPr>
        <p:grpSp>
          <p:nvGrpSpPr>
            <p:cNvPr id="1038" name="Google Shape;1038;p57"/>
            <p:cNvGrpSpPr/>
            <p:nvPr/>
          </p:nvGrpSpPr>
          <p:grpSpPr>
            <a:xfrm>
              <a:off x="2113125" y="3188548"/>
              <a:ext cx="2060158" cy="1106865"/>
              <a:chOff x="1853775" y="3188548"/>
              <a:chExt cx="2060158" cy="1106865"/>
            </a:xfrm>
          </p:grpSpPr>
          <p:sp>
            <p:nvSpPr>
              <p:cNvPr id="1039" name="Google Shape;1039;p57"/>
              <p:cNvSpPr/>
              <p:nvPr/>
            </p:nvSpPr>
            <p:spPr>
              <a:xfrm>
                <a:off x="1853775"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57"/>
              <p:cNvSpPr/>
              <p:nvPr/>
            </p:nvSpPr>
            <p:spPr>
              <a:xfrm>
                <a:off x="1909325"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57"/>
              <p:cNvSpPr txBox="1"/>
              <p:nvPr/>
            </p:nvSpPr>
            <p:spPr>
              <a:xfrm>
                <a:off x="2157125" y="3292988"/>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CREATE</a:t>
                </a:r>
                <a:endParaRPr sz="2100" b="0" i="0" u="none" strike="noStrike" cap="none">
                  <a:solidFill>
                    <a:schemeClr val="dk1"/>
                  </a:solidFill>
                  <a:latin typeface="Oswald SemiBold"/>
                  <a:ea typeface="Oswald SemiBold"/>
                  <a:cs typeface="Oswald SemiBold"/>
                  <a:sym typeface="Oswald SemiBold"/>
                </a:endParaRPr>
              </a:p>
            </p:txBody>
          </p:sp>
          <p:sp>
            <p:nvSpPr>
              <p:cNvPr id="1042" name="Google Shape;1042;p57"/>
              <p:cNvSpPr txBox="1"/>
              <p:nvPr/>
            </p:nvSpPr>
            <p:spPr>
              <a:xfrm>
                <a:off x="1909325" y="3645013"/>
                <a:ext cx="1876200" cy="5298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it!</a:t>
                </a:r>
                <a:endParaRPr sz="1000" b="0" i="0" u="none" strike="noStrike" cap="none">
                  <a:solidFill>
                    <a:schemeClr val="dk1"/>
                  </a:solidFill>
                  <a:latin typeface="Raleway"/>
                  <a:ea typeface="Raleway"/>
                  <a:cs typeface="Raleway"/>
                  <a:sym typeface="Raleway"/>
                </a:endParaRPr>
              </a:p>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Try it out.</a:t>
                </a:r>
                <a:endParaRPr sz="1000" b="0" i="0" u="none" strike="noStrike" cap="none">
                  <a:solidFill>
                    <a:schemeClr val="dk1"/>
                  </a:solidFill>
                  <a:latin typeface="Raleway"/>
                  <a:ea typeface="Raleway"/>
                  <a:cs typeface="Raleway"/>
                  <a:sym typeface="Raleway"/>
                </a:endParaRPr>
              </a:p>
            </p:txBody>
          </p:sp>
          <p:pic>
            <p:nvPicPr>
              <p:cNvPr id="1043" name="Google Shape;1043;p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96733" y="3188548"/>
                <a:ext cx="517200" cy="515707"/>
              </a:xfrm>
              <a:prstGeom prst="rect">
                <a:avLst/>
              </a:prstGeom>
              <a:noFill/>
              <a:ln>
                <a:noFill/>
              </a:ln>
            </p:spPr>
          </p:pic>
        </p:grpSp>
        <p:sp>
          <p:nvSpPr>
            <p:cNvPr id="1044" name="Google Shape;1044;p57"/>
            <p:cNvSpPr txBox="1"/>
            <p:nvPr/>
          </p:nvSpPr>
          <p:spPr>
            <a:xfrm>
              <a:off x="2214425" y="3293000"/>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4.</a:t>
              </a:r>
              <a:endParaRPr sz="2100" b="0" i="0" u="none" strike="noStrike" cap="none">
                <a:solidFill>
                  <a:schemeClr val="dk1"/>
                </a:solidFill>
                <a:latin typeface="Oswald SemiBold"/>
                <a:ea typeface="Oswald SemiBold"/>
                <a:cs typeface="Oswald SemiBold"/>
                <a:sym typeface="Oswald SemiBold"/>
              </a:endParaRPr>
            </a:p>
          </p:txBody>
        </p:sp>
      </p:grpSp>
      <p:pic>
        <p:nvPicPr>
          <p:cNvPr id="1045" name="Google Shape;1045;p5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90850" y="2622475"/>
            <a:ext cx="2313325" cy="2758574"/>
          </a:xfrm>
          <a:prstGeom prst="rect">
            <a:avLst/>
          </a:prstGeom>
          <a:noFill/>
          <a:ln>
            <a:noFill/>
          </a:ln>
        </p:spPr>
      </p:pic>
      <p:pic>
        <p:nvPicPr>
          <p:cNvPr id="1046" name="Google Shape;1046;p5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pic>
        <p:nvPicPr>
          <p:cNvPr id="1047" name="Google Shape;1047;p5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048" name="Google Shape;1048;p57"/>
          <p:cNvSpPr txBox="1"/>
          <p:nvPr/>
        </p:nvSpPr>
        <p:spPr>
          <a:xfrm>
            <a:off x="465775" y="1120200"/>
            <a:ext cx="43209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Let’s create our prototype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7"/>
                                        </p:tgtEl>
                                        <p:attrNameLst>
                                          <p:attrName>style.visibility</p:attrName>
                                        </p:attrNameLst>
                                      </p:cBhvr>
                                      <p:to>
                                        <p:strVal val="visible"/>
                                      </p:to>
                                    </p:set>
                                    <p:anim calcmode="lin" valueType="num">
                                      <p:cBhvr additive="base">
                                        <p:cTn id="7" dur="1000"/>
                                        <p:tgtEl>
                                          <p:spTgt spid="103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58" descr="A garden with plants in it&#10;&#10;AI-generated content may be incorrect."/>
          <p:cNvPicPr preferRelativeResize="0"/>
          <p:nvPr/>
        </p:nvPicPr>
        <p:blipFill rotWithShape="1">
          <a:blip r:embed="rId3">
            <a:alphaModFix/>
          </a:blip>
          <a:srcRect/>
          <a:stretch/>
        </p:blipFill>
        <p:spPr>
          <a:xfrm>
            <a:off x="5243449" y="266325"/>
            <a:ext cx="3682147" cy="4616895"/>
          </a:xfrm>
          <a:prstGeom prst="rect">
            <a:avLst/>
          </a:prstGeom>
          <a:noFill/>
          <a:ln>
            <a:noFill/>
          </a:ln>
        </p:spPr>
      </p:pic>
      <p:sp>
        <p:nvSpPr>
          <p:cNvPr id="1054" name="Google Shape;1054;p5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pic>
        <p:nvPicPr>
          <p:cNvPr id="1055" name="Google Shape;1055;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
        <p:nvSpPr>
          <p:cNvPr id="1056" name="Google Shape;1056;p58"/>
          <p:cNvSpPr txBox="1"/>
          <p:nvPr/>
        </p:nvSpPr>
        <p:spPr>
          <a:xfrm>
            <a:off x="465775" y="1618550"/>
            <a:ext cx="4320900" cy="2444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Remember to include the following in your prototype:</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100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Layout of garden beds</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Types of plants to grow (vegetables, herbs, native plants)</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Sustainability features (e.g. compost bins, rainwater collection, solar panels)</a:t>
            </a:r>
            <a:endParaRPr sz="1000" b="0" i="0" u="none" strike="noStrike" cap="none">
              <a:solidFill>
                <a:schemeClr val="dk1"/>
              </a:solidFill>
              <a:latin typeface="Raleway"/>
              <a:ea typeface="Raleway"/>
              <a:cs typeface="Raleway"/>
              <a:sym typeface="Raleway"/>
            </a:endParaRPr>
          </a:p>
          <a:p>
            <a:pPr marL="365760" marR="0" lvl="0" indent="-279400" algn="l" rtl="0">
              <a:lnSpc>
                <a:spcPct val="115000"/>
              </a:lnSpc>
              <a:spcBef>
                <a:spcPts val="0"/>
              </a:spcBef>
              <a:spcAft>
                <a:spcPts val="0"/>
              </a:spcAft>
              <a:buClr>
                <a:schemeClr val="dk1"/>
              </a:buClr>
              <a:buSzPts val="800"/>
              <a:buFont typeface="Raleway"/>
              <a:buChar char="●"/>
            </a:pPr>
            <a:r>
              <a:rPr lang="en" sz="1000" b="0" i="0" u="none" strike="noStrike" cap="none">
                <a:solidFill>
                  <a:schemeClr val="dk1"/>
                </a:solidFill>
                <a:latin typeface="Raleway"/>
                <a:ea typeface="Raleway"/>
                <a:cs typeface="Raleway"/>
                <a:sym typeface="Raleway"/>
              </a:rPr>
              <a:t>Labels and explanations for key elements.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How they we test or try out the design to see if it solves the original problem?</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1000"/>
              </a:spcBef>
              <a:spcAft>
                <a:spcPts val="100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
        <p:nvSpPr>
          <p:cNvPr id="1057" name="Google Shape;1057;p58"/>
          <p:cNvSpPr txBox="1"/>
          <p:nvPr/>
        </p:nvSpPr>
        <p:spPr>
          <a:xfrm>
            <a:off x="465775" y="1120200"/>
            <a:ext cx="4320900" cy="49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What do we need to consider when creating a prototype or model of our garden design?</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pic>
        <p:nvPicPr>
          <p:cNvPr id="1058" name="Google Shape;1058;p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19376" y="2642820"/>
            <a:ext cx="3016501" cy="254930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Google Shape;1063;p59" title="AFL Healthy_Kicks_Worksheets [5-6]16.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85467" y="923150"/>
            <a:ext cx="4428319" cy="3130956"/>
          </a:xfrm>
          <a:prstGeom prst="rect">
            <a:avLst/>
          </a:prstGeom>
          <a:noFill/>
          <a:ln>
            <a:noFill/>
          </a:ln>
          <a:effectLst>
            <a:outerShdw blurRad="57150" dist="19050" dir="5400000" algn="bl" rotWithShape="0">
              <a:srgbClr val="000000">
                <a:alpha val="49803"/>
              </a:srgbClr>
            </a:outerShdw>
          </a:effectLst>
        </p:spPr>
      </p:pic>
      <p:pic>
        <p:nvPicPr>
          <p:cNvPr id="1064" name="Google Shape;1064;p59" title="AFL Healthy_Kicks_Worksheets [5-6]15.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07312" y="1275932"/>
            <a:ext cx="4428319" cy="3130967"/>
          </a:xfrm>
          <a:prstGeom prst="rect">
            <a:avLst/>
          </a:prstGeom>
          <a:noFill/>
          <a:ln>
            <a:noFill/>
          </a:ln>
          <a:effectLst>
            <a:outerShdw blurRad="57150" dist="19050" dir="5400000" algn="bl" rotWithShape="0">
              <a:srgbClr val="000000">
                <a:alpha val="49803"/>
              </a:srgbClr>
            </a:outerShdw>
          </a:effectLst>
        </p:spPr>
      </p:pic>
      <p:pic>
        <p:nvPicPr>
          <p:cNvPr id="1065" name="Google Shape;1065;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7262" y="3648300"/>
            <a:ext cx="996774" cy="9452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60" descr="A group of girls in uniform&#10;&#10;AI-generated content may be incorrect."/>
          <p:cNvPicPr preferRelativeResize="0"/>
          <p:nvPr/>
        </p:nvPicPr>
        <p:blipFill rotWithShape="1">
          <a:blip r:embed="rId3">
            <a:alphaModFix/>
          </a:blip>
          <a:srcRect/>
          <a:stretch/>
        </p:blipFill>
        <p:spPr>
          <a:xfrm>
            <a:off x="5224164" y="252350"/>
            <a:ext cx="3693000" cy="4630504"/>
          </a:xfrm>
          <a:prstGeom prst="rect">
            <a:avLst/>
          </a:prstGeom>
          <a:noFill/>
          <a:ln>
            <a:noFill/>
          </a:ln>
        </p:spPr>
      </p:pic>
      <p:sp>
        <p:nvSpPr>
          <p:cNvPr id="1071" name="Google Shape;1071;p60"/>
          <p:cNvSpPr txBox="1"/>
          <p:nvPr/>
        </p:nvSpPr>
        <p:spPr>
          <a:xfrm>
            <a:off x="431425" y="649075"/>
            <a:ext cx="5530200" cy="467700"/>
          </a:xfrm>
          <a:prstGeom prst="rect">
            <a:avLst/>
          </a:prstGeom>
          <a:noFill/>
          <a:ln>
            <a:noFill/>
          </a:ln>
        </p:spPr>
        <p:txBody>
          <a:bodyPr spcFirstLastPara="1" wrap="square" lIns="0"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chemeClr val="dk1"/>
                </a:solidFill>
                <a:latin typeface="Oswald"/>
                <a:ea typeface="Oswald"/>
                <a:cs typeface="Oswald"/>
                <a:sym typeface="Oswald"/>
              </a:rPr>
              <a:t>LESSON 5: GARDEN DESIGN PREPARATIONS</a:t>
            </a:r>
            <a:endParaRPr sz="2700" b="1" i="0" u="none" strike="noStrike" cap="none">
              <a:solidFill>
                <a:schemeClr val="dk1"/>
              </a:solidFill>
              <a:latin typeface="Oswald"/>
              <a:ea typeface="Oswald"/>
              <a:cs typeface="Oswald"/>
              <a:sym typeface="Oswald"/>
            </a:endParaRPr>
          </a:p>
        </p:txBody>
      </p:sp>
      <p:sp>
        <p:nvSpPr>
          <p:cNvPr id="1072" name="Google Shape;1072;p60"/>
          <p:cNvSpPr txBox="1"/>
          <p:nvPr/>
        </p:nvSpPr>
        <p:spPr>
          <a:xfrm>
            <a:off x="420400" y="1834275"/>
            <a:ext cx="4598100" cy="292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Learning intention</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Raleway"/>
                <a:ea typeface="Raleway"/>
                <a:cs typeface="Raleway"/>
                <a:sym typeface="Raleway"/>
              </a:rPr>
              <a:t>In this lesson, we will participate in a fun fitness circuit and look at how my body feels before, during and after participation. We will investigate the process involved in getting food from a farm to our plates. We will present our final garden design.</a:t>
            </a: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Success criteria</a:t>
            </a:r>
            <a:endParaRPr sz="1200" b="1" i="0" u="none" strike="noStrike" cap="none">
              <a:solidFill>
                <a:srgbClr val="00ABFF"/>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Participate in a fun fitness circuit.</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Discuss ways to make fitness fun.</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Set fitness goals that help to keep me motivated.</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Explain the process involved in a product getting from the farm to our plates.</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Refine my design using peer feedback.</a:t>
            </a:r>
            <a:endParaRPr sz="1100" b="0" i="0" u="none" strike="noStrike" cap="none">
              <a:solidFill>
                <a:schemeClr val="dk1"/>
              </a:solidFill>
              <a:latin typeface="Raleway"/>
              <a:ea typeface="Raleway"/>
              <a:cs typeface="Raleway"/>
              <a:sym typeface="Raleway"/>
            </a:endParaRPr>
          </a:p>
          <a:p>
            <a:pPr marL="457200" marR="0" lvl="0" indent="-279400" algn="l" rtl="0">
              <a:lnSpc>
                <a:spcPct val="115000"/>
              </a:lnSpc>
              <a:spcBef>
                <a:spcPts val="0"/>
              </a:spcBef>
              <a:spcAft>
                <a:spcPts val="0"/>
              </a:spcAft>
              <a:buClr>
                <a:schemeClr val="dk1"/>
              </a:buClr>
              <a:buSzPts val="800"/>
              <a:buFont typeface="Raleway"/>
              <a:buChar char="●"/>
            </a:pPr>
            <a:r>
              <a:rPr lang="en" sz="1100" b="0" i="0" u="none" strike="noStrike" cap="none">
                <a:solidFill>
                  <a:schemeClr val="dk1"/>
                </a:solidFill>
                <a:latin typeface="Raleway"/>
                <a:ea typeface="Raleway"/>
                <a:cs typeface="Raleway"/>
                <a:sym typeface="Raleway"/>
              </a:rPr>
              <a:t>Present my garden design to the class.</a:t>
            </a:r>
            <a:endParaRPr sz="1100" b="0" i="0" u="none" strike="noStrike" cap="none">
              <a:solidFill>
                <a:schemeClr val="dk1"/>
              </a:solidFill>
              <a:latin typeface="Raleway"/>
              <a:ea typeface="Raleway"/>
              <a:cs typeface="Raleway"/>
              <a:sym typeface="Raleway"/>
            </a:endParaRPr>
          </a:p>
        </p:txBody>
      </p:sp>
      <p:cxnSp>
        <p:nvCxnSpPr>
          <p:cNvPr id="1073" name="Google Shape;1073;p60"/>
          <p:cNvCxnSpPr/>
          <p:nvPr/>
        </p:nvCxnSpPr>
        <p:spPr>
          <a:xfrm>
            <a:off x="281050" y="1750025"/>
            <a:ext cx="4936800" cy="0"/>
          </a:xfrm>
          <a:prstGeom prst="straightConnector1">
            <a:avLst/>
          </a:prstGeom>
          <a:noFill/>
          <a:ln w="9525" cap="flat" cmpd="sng">
            <a:solidFill>
              <a:schemeClr val="dk1"/>
            </a:solidFill>
            <a:prstDash val="solid"/>
            <a:round/>
            <a:headEnd type="none" w="sm" len="sm"/>
            <a:tailEnd type="none" w="sm" len="sm"/>
          </a:ln>
        </p:spPr>
      </p:cxnSp>
      <p:pic>
        <p:nvPicPr>
          <p:cNvPr id="1074" name="Google Shape;1074;p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31550" y="3934575"/>
            <a:ext cx="1893900" cy="1235600"/>
          </a:xfrm>
          <a:prstGeom prst="rect">
            <a:avLst/>
          </a:prstGeom>
          <a:noFill/>
          <a:ln>
            <a:noFill/>
          </a:ln>
        </p:spPr>
      </p:pic>
      <p:pic>
        <p:nvPicPr>
          <p:cNvPr id="1075" name="Google Shape;1075;p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076" name="Google Shape;1076;p6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grpSp>
        <p:nvGrpSpPr>
          <p:cNvPr id="1081" name="Google Shape;1081;p61"/>
          <p:cNvGrpSpPr/>
          <p:nvPr/>
        </p:nvGrpSpPr>
        <p:grpSpPr>
          <a:xfrm>
            <a:off x="1189086" y="610200"/>
            <a:ext cx="6406450" cy="491750"/>
            <a:chOff x="2500274" y="495775"/>
            <a:chExt cx="6406450" cy="491750"/>
          </a:xfrm>
        </p:grpSpPr>
        <p:sp>
          <p:nvSpPr>
            <p:cNvPr id="1082" name="Google Shape;1082;p61"/>
            <p:cNvSpPr txBox="1"/>
            <p:nvPr/>
          </p:nvSpPr>
          <p:spPr>
            <a:xfrm>
              <a:off x="2500274" y="51982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GUIDING QUESTIONS</a:t>
              </a:r>
              <a:endParaRPr sz="3600" b="1" i="0" u="none" strike="noStrike" cap="none">
                <a:solidFill>
                  <a:schemeClr val="dk1"/>
                </a:solidFill>
                <a:latin typeface="Oswald"/>
                <a:ea typeface="Oswald"/>
                <a:cs typeface="Oswald"/>
                <a:sym typeface="Oswald"/>
              </a:endParaRPr>
            </a:p>
          </p:txBody>
        </p:sp>
        <p:sp>
          <p:nvSpPr>
            <p:cNvPr id="1083" name="Google Shape;1083;p61"/>
            <p:cNvSpPr txBox="1"/>
            <p:nvPr/>
          </p:nvSpPr>
          <p:spPr>
            <a:xfrm>
              <a:off x="2538024" y="495775"/>
              <a:ext cx="6368700" cy="4677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lt1"/>
                  </a:solidFill>
                  <a:latin typeface="Oswald"/>
                  <a:ea typeface="Oswald"/>
                  <a:cs typeface="Oswald"/>
                  <a:sym typeface="Oswald"/>
                </a:rPr>
                <a:t>GUIDING QUESTIONS</a:t>
              </a:r>
              <a:endParaRPr sz="3600" b="1" i="0" u="none" strike="noStrike" cap="none">
                <a:solidFill>
                  <a:schemeClr val="lt1"/>
                </a:solidFill>
                <a:latin typeface="Oswald"/>
                <a:ea typeface="Oswald"/>
                <a:cs typeface="Oswald"/>
                <a:sym typeface="Oswald"/>
              </a:endParaRPr>
            </a:p>
          </p:txBody>
        </p:sp>
      </p:grpSp>
      <p:pic>
        <p:nvPicPr>
          <p:cNvPr id="1084" name="Google Shape;1084;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488459" flipH="1">
            <a:off x="28553" y="418675"/>
            <a:ext cx="896425" cy="1053575"/>
          </a:xfrm>
          <a:prstGeom prst="rect">
            <a:avLst/>
          </a:prstGeom>
          <a:noFill/>
          <a:ln>
            <a:noFill/>
          </a:ln>
        </p:spPr>
      </p:pic>
      <p:grpSp>
        <p:nvGrpSpPr>
          <p:cNvPr id="1085" name="Google Shape;1085;p61"/>
          <p:cNvGrpSpPr/>
          <p:nvPr/>
        </p:nvGrpSpPr>
        <p:grpSpPr>
          <a:xfrm>
            <a:off x="2373173" y="2180790"/>
            <a:ext cx="5382043" cy="935841"/>
            <a:chOff x="2466050" y="1628100"/>
            <a:chExt cx="4503425" cy="919836"/>
          </a:xfrm>
        </p:grpSpPr>
        <p:sp>
          <p:nvSpPr>
            <p:cNvPr id="1086" name="Google Shape;1086;p61"/>
            <p:cNvSpPr/>
            <p:nvPr/>
          </p:nvSpPr>
          <p:spPr>
            <a:xfrm>
              <a:off x="2466050" y="1689936"/>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087" name="Google Shape;1087;p61"/>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role does food play in our family, culture and traditions? What foods do you associate with watching a game of AFL footy?</a:t>
              </a:r>
              <a:endParaRPr sz="1600" b="0" i="0" u="none" strike="noStrike" cap="none">
                <a:solidFill>
                  <a:schemeClr val="dk1"/>
                </a:solidFill>
                <a:latin typeface="Raleway Medium"/>
                <a:ea typeface="Raleway Medium"/>
                <a:cs typeface="Raleway Medium"/>
                <a:sym typeface="Raleway Medium"/>
              </a:endParaRPr>
            </a:p>
          </p:txBody>
        </p:sp>
      </p:grpSp>
      <p:grpSp>
        <p:nvGrpSpPr>
          <p:cNvPr id="1088" name="Google Shape;1088;p61"/>
          <p:cNvGrpSpPr/>
          <p:nvPr/>
        </p:nvGrpSpPr>
        <p:grpSpPr>
          <a:xfrm>
            <a:off x="2373165" y="3230935"/>
            <a:ext cx="5382043" cy="751414"/>
            <a:chOff x="2466050" y="1628100"/>
            <a:chExt cx="4503425" cy="939150"/>
          </a:xfrm>
        </p:grpSpPr>
        <p:sp>
          <p:nvSpPr>
            <p:cNvPr id="1089" name="Google Shape;1089;p61"/>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090" name="Google Shape;1090;p61"/>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Why is it important to manage the environment when growing food?</a:t>
              </a:r>
              <a:endParaRPr sz="1600" b="0" i="0" u="none" strike="noStrike" cap="none">
                <a:solidFill>
                  <a:schemeClr val="dk1"/>
                </a:solidFill>
                <a:latin typeface="Raleway Medium"/>
                <a:ea typeface="Raleway Medium"/>
                <a:cs typeface="Raleway Medium"/>
                <a:sym typeface="Raleway Medium"/>
              </a:endParaRPr>
            </a:p>
          </p:txBody>
        </p:sp>
      </p:grpSp>
      <p:grpSp>
        <p:nvGrpSpPr>
          <p:cNvPr id="1091" name="Google Shape;1091;p61"/>
          <p:cNvGrpSpPr/>
          <p:nvPr/>
        </p:nvGrpSpPr>
        <p:grpSpPr>
          <a:xfrm>
            <a:off x="2373165" y="1348575"/>
            <a:ext cx="5382043" cy="751414"/>
            <a:chOff x="2466050" y="1628100"/>
            <a:chExt cx="4503425" cy="939150"/>
          </a:xfrm>
        </p:grpSpPr>
        <p:sp>
          <p:nvSpPr>
            <p:cNvPr id="1092" name="Google Shape;1092;p61"/>
            <p:cNvSpPr/>
            <p:nvPr/>
          </p:nvSpPr>
          <p:spPr>
            <a:xfrm>
              <a:off x="2466050" y="1709250"/>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ctr"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footy or doing exercise?</a:t>
              </a:r>
              <a:endParaRPr sz="900" b="0" i="0" u="none" strike="noStrike" cap="none">
                <a:solidFill>
                  <a:schemeClr val="dk1"/>
                </a:solidFill>
                <a:latin typeface="Raleway Medium"/>
                <a:ea typeface="Raleway Medium"/>
                <a:cs typeface="Raleway Medium"/>
                <a:sym typeface="Raleway Medium"/>
              </a:endParaRPr>
            </a:p>
          </p:txBody>
        </p:sp>
        <p:sp>
          <p:nvSpPr>
            <p:cNvPr id="1093" name="Google Shape;1093;p61"/>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does physical activity make you feel and why is it important in your daily life?</a:t>
              </a:r>
              <a:endParaRPr sz="1600" b="0" i="0" u="none" strike="noStrike" cap="none">
                <a:solidFill>
                  <a:schemeClr val="dk1"/>
                </a:solidFill>
                <a:latin typeface="Raleway Medium"/>
                <a:ea typeface="Raleway Medium"/>
                <a:cs typeface="Raleway Medium"/>
                <a:sym typeface="Raleway Medium"/>
              </a:endParaRPr>
            </a:p>
          </p:txBody>
        </p:sp>
      </p:grpSp>
      <p:grpSp>
        <p:nvGrpSpPr>
          <p:cNvPr id="1094" name="Google Shape;1094;p61"/>
          <p:cNvGrpSpPr/>
          <p:nvPr/>
        </p:nvGrpSpPr>
        <p:grpSpPr>
          <a:xfrm>
            <a:off x="2373159" y="4096662"/>
            <a:ext cx="5382043" cy="576781"/>
            <a:chOff x="2466050" y="1628100"/>
            <a:chExt cx="4503425" cy="964355"/>
          </a:xfrm>
        </p:grpSpPr>
        <p:sp>
          <p:nvSpPr>
            <p:cNvPr id="1095" name="Google Shape;1095;p61"/>
            <p:cNvSpPr/>
            <p:nvPr/>
          </p:nvSpPr>
          <p:spPr>
            <a:xfrm>
              <a:off x="2466050" y="1734455"/>
              <a:ext cx="4434300" cy="858000"/>
            </a:xfrm>
            <a:prstGeom prst="roundRect">
              <a:avLst>
                <a:gd name="adj" fmla="val 1325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How do you feel when you are playing</a:t>
              </a:r>
              <a:endParaRPr sz="1600" b="0" i="0" u="none" strike="noStrike" cap="none">
                <a:solidFill>
                  <a:schemeClr val="dk1"/>
                </a:solidFill>
                <a:latin typeface="Raleway Medium"/>
                <a:ea typeface="Raleway Medium"/>
                <a:cs typeface="Raleway Medium"/>
                <a:sym typeface="Raleway Medium"/>
              </a:endParaRPr>
            </a:p>
            <a:p>
              <a:pPr marL="0" marR="0" lvl="0" indent="0" algn="l" rtl="0">
                <a:lnSpc>
                  <a:spcPct val="115000"/>
                </a:lnSpc>
                <a:spcBef>
                  <a:spcPts val="0"/>
                </a:spcBef>
                <a:spcAft>
                  <a:spcPts val="0"/>
                </a:spcAft>
                <a:buClr>
                  <a:schemeClr val="dk1"/>
                </a:buClr>
                <a:buSzPts val="1100"/>
                <a:buFont typeface="Arial"/>
                <a:buNone/>
              </a:pPr>
              <a:endParaRPr sz="900" b="0" i="0" u="none" strike="noStrike" cap="none">
                <a:solidFill>
                  <a:schemeClr val="dk1"/>
                </a:solidFill>
                <a:latin typeface="Raleway Medium"/>
                <a:ea typeface="Raleway Medium"/>
                <a:cs typeface="Raleway Medium"/>
                <a:sym typeface="Raleway Medium"/>
              </a:endParaRPr>
            </a:p>
          </p:txBody>
        </p:sp>
        <p:sp>
          <p:nvSpPr>
            <p:cNvPr id="1096" name="Google Shape;1096;p61"/>
            <p:cNvSpPr/>
            <p:nvPr/>
          </p:nvSpPr>
          <p:spPr>
            <a:xfrm>
              <a:off x="2535175" y="1628100"/>
              <a:ext cx="4434300" cy="858000"/>
            </a:xfrm>
            <a:prstGeom prst="roundRect">
              <a:avLst>
                <a:gd name="adj" fmla="val 13252"/>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0" i="0" u="none" strike="noStrike" cap="none">
                  <a:solidFill>
                    <a:schemeClr val="dk1"/>
                  </a:solidFill>
                  <a:latin typeface="Raleway Medium"/>
                  <a:ea typeface="Raleway Medium"/>
                  <a:cs typeface="Raleway Medium"/>
                  <a:sym typeface="Raleway Medium"/>
                </a:rPr>
                <a:t>What changes can you make to your garden design?</a:t>
              </a:r>
              <a:endParaRPr sz="1600" b="0" i="0" u="none" strike="noStrike" cap="none">
                <a:solidFill>
                  <a:schemeClr val="dk1"/>
                </a:solidFill>
                <a:latin typeface="Raleway Medium"/>
                <a:ea typeface="Raleway Medium"/>
                <a:cs typeface="Raleway Medium"/>
                <a:sym typeface="Raleway Medium"/>
              </a:endParaRPr>
            </a:p>
          </p:txBody>
        </p:sp>
      </p:grpSp>
      <p:pic>
        <p:nvPicPr>
          <p:cNvPr id="1097" name="Google Shape;1097;p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3925" y="273825"/>
            <a:ext cx="3245649" cy="4869673"/>
          </a:xfrm>
          <a:prstGeom prst="rect">
            <a:avLst/>
          </a:prstGeom>
          <a:noFill/>
          <a:ln>
            <a:noFill/>
          </a:ln>
        </p:spPr>
      </p:pic>
      <p:pic>
        <p:nvPicPr>
          <p:cNvPr id="1098" name="Google Shape;1098;p6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48000" y="1315800"/>
            <a:ext cx="1158575" cy="1124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 calcmode="lin" valueType="num">
                                      <p:cBhvr additive="base">
                                        <p:cTn id="7" dur="1000"/>
                                        <p:tgtEl>
                                          <p:spTgt spid="109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85"/>
                                        </p:tgtEl>
                                        <p:attrNameLst>
                                          <p:attrName>style.visibility</p:attrName>
                                        </p:attrNameLst>
                                      </p:cBhvr>
                                      <p:to>
                                        <p:strVal val="visible"/>
                                      </p:to>
                                    </p:set>
                                    <p:anim calcmode="lin" valueType="num">
                                      <p:cBhvr additive="base">
                                        <p:cTn id="12" dur="1000"/>
                                        <p:tgtEl>
                                          <p:spTgt spid="108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anim calcmode="lin" valueType="num">
                                      <p:cBhvr additive="base">
                                        <p:cTn id="17" dur="1000"/>
                                        <p:tgtEl>
                                          <p:spTgt spid="1088"/>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094"/>
                                        </p:tgtEl>
                                        <p:attrNameLst>
                                          <p:attrName>style.visibility</p:attrName>
                                        </p:attrNameLst>
                                      </p:cBhvr>
                                      <p:to>
                                        <p:strVal val="visible"/>
                                      </p:to>
                                    </p:set>
                                    <p:anim calcmode="lin" valueType="num">
                                      <p:cBhvr additive="base">
                                        <p:cTn id="22" dur="1000"/>
                                        <p:tgtEl>
                                          <p:spTgt spid="109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grpSp>
        <p:nvGrpSpPr>
          <p:cNvPr id="1103" name="Google Shape;1103;p62"/>
          <p:cNvGrpSpPr/>
          <p:nvPr/>
        </p:nvGrpSpPr>
        <p:grpSpPr>
          <a:xfrm>
            <a:off x="798388" y="1141650"/>
            <a:ext cx="3612900" cy="948300"/>
            <a:chOff x="787100" y="1315850"/>
            <a:chExt cx="3612900" cy="948300"/>
          </a:xfrm>
        </p:grpSpPr>
        <p:sp>
          <p:nvSpPr>
            <p:cNvPr id="1104" name="Google Shape;1104;p62"/>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62"/>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62"/>
            <p:cNvSpPr txBox="1"/>
            <p:nvPr/>
          </p:nvSpPr>
          <p:spPr>
            <a:xfrm>
              <a:off x="908188" y="1453388"/>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way you think, feel, or act toward something or someone. It can be positive, negative, or neutral, and it affects how you respond to different situations.</a:t>
              </a:r>
              <a:endParaRPr sz="1000" b="0" i="0" u="none" strike="noStrike" cap="none">
                <a:solidFill>
                  <a:schemeClr val="dk1"/>
                </a:solidFill>
                <a:latin typeface="Raleway"/>
                <a:ea typeface="Raleway"/>
                <a:cs typeface="Raleway"/>
                <a:sym typeface="Raleway"/>
              </a:endParaRPr>
            </a:p>
          </p:txBody>
        </p:sp>
      </p:grpSp>
      <p:grpSp>
        <p:nvGrpSpPr>
          <p:cNvPr id="1107" name="Google Shape;1107;p62"/>
          <p:cNvGrpSpPr/>
          <p:nvPr/>
        </p:nvGrpSpPr>
        <p:grpSpPr>
          <a:xfrm>
            <a:off x="798388" y="2334725"/>
            <a:ext cx="3612900" cy="948300"/>
            <a:chOff x="787100" y="1315850"/>
            <a:chExt cx="3612900" cy="948300"/>
          </a:xfrm>
        </p:grpSpPr>
        <p:sp>
          <p:nvSpPr>
            <p:cNvPr id="1108" name="Google Shape;1108;p62"/>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62"/>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62"/>
            <p:cNvSpPr txBox="1"/>
            <p:nvPr/>
          </p:nvSpPr>
          <p:spPr>
            <a:xfrm>
              <a:off x="908175" y="1532150"/>
              <a:ext cx="3368400" cy="5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shared beliefs, customs, traditions, languages, and ways of life of a group of people.</a:t>
              </a:r>
              <a:endParaRPr sz="1000" b="0" i="0" u="none" strike="noStrike" cap="none">
                <a:solidFill>
                  <a:schemeClr val="dk1"/>
                </a:solidFill>
                <a:latin typeface="Raleway"/>
                <a:ea typeface="Raleway"/>
                <a:cs typeface="Raleway"/>
                <a:sym typeface="Raleway"/>
              </a:endParaRPr>
            </a:p>
          </p:txBody>
        </p:sp>
      </p:grpSp>
      <p:grpSp>
        <p:nvGrpSpPr>
          <p:cNvPr id="1111" name="Google Shape;1111;p62"/>
          <p:cNvGrpSpPr/>
          <p:nvPr/>
        </p:nvGrpSpPr>
        <p:grpSpPr>
          <a:xfrm>
            <a:off x="798388" y="3527800"/>
            <a:ext cx="3612900" cy="948300"/>
            <a:chOff x="787100" y="1315850"/>
            <a:chExt cx="3612900" cy="948300"/>
          </a:xfrm>
        </p:grpSpPr>
        <p:sp>
          <p:nvSpPr>
            <p:cNvPr id="1112" name="Google Shape;1112;p62"/>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62"/>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62"/>
            <p:cNvSpPr txBox="1"/>
            <p:nvPr/>
          </p:nvSpPr>
          <p:spPr>
            <a:xfrm>
              <a:off x="908175" y="1496775"/>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reason or drive to do something. It's what pushes us to keep going, like wanting to be the best footy player we can be.</a:t>
              </a:r>
              <a:endParaRPr sz="1000" b="0" i="0" u="none" strike="noStrike" cap="none">
                <a:solidFill>
                  <a:schemeClr val="dk1"/>
                </a:solidFill>
                <a:latin typeface="Raleway"/>
                <a:ea typeface="Raleway"/>
                <a:cs typeface="Raleway"/>
                <a:sym typeface="Raleway"/>
              </a:endParaRPr>
            </a:p>
          </p:txBody>
        </p:sp>
      </p:grpSp>
      <p:grpSp>
        <p:nvGrpSpPr>
          <p:cNvPr id="1115" name="Google Shape;1115;p62"/>
          <p:cNvGrpSpPr/>
          <p:nvPr/>
        </p:nvGrpSpPr>
        <p:grpSpPr>
          <a:xfrm>
            <a:off x="4662413" y="1141650"/>
            <a:ext cx="3612900" cy="1159725"/>
            <a:chOff x="787100" y="1315850"/>
            <a:chExt cx="3612900" cy="1159725"/>
          </a:xfrm>
        </p:grpSpPr>
        <p:sp>
          <p:nvSpPr>
            <p:cNvPr id="1116" name="Google Shape;1116;p62"/>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62"/>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62"/>
            <p:cNvSpPr txBox="1"/>
            <p:nvPr/>
          </p:nvSpPr>
          <p:spPr>
            <a:xfrm>
              <a:off x="908175" y="1428875"/>
              <a:ext cx="33684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A special exercise route where you do different activities in order, like jumping, running, and stretching. </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grpSp>
        <p:nvGrpSpPr>
          <p:cNvPr id="1119" name="Google Shape;1119;p62"/>
          <p:cNvGrpSpPr/>
          <p:nvPr/>
        </p:nvGrpSpPr>
        <p:grpSpPr>
          <a:xfrm>
            <a:off x="4662413" y="2334725"/>
            <a:ext cx="3612900" cy="1172063"/>
            <a:chOff x="787100" y="1315850"/>
            <a:chExt cx="3612900" cy="1172063"/>
          </a:xfrm>
        </p:grpSpPr>
        <p:sp>
          <p:nvSpPr>
            <p:cNvPr id="1120" name="Google Shape;1120;p62"/>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62"/>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62"/>
            <p:cNvSpPr txBox="1"/>
            <p:nvPr/>
          </p:nvSpPr>
          <p:spPr>
            <a:xfrm>
              <a:off x="908175" y="1441213"/>
              <a:ext cx="33684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The feelings we have inside, like being happy, sad, angry, or excited. Emotions can change depending on what happens around us.</a:t>
              </a: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grpSp>
      <p:grpSp>
        <p:nvGrpSpPr>
          <p:cNvPr id="1123" name="Google Shape;1123;p62"/>
          <p:cNvGrpSpPr/>
          <p:nvPr/>
        </p:nvGrpSpPr>
        <p:grpSpPr>
          <a:xfrm>
            <a:off x="4662413" y="3527800"/>
            <a:ext cx="3612900" cy="948300"/>
            <a:chOff x="787100" y="1315850"/>
            <a:chExt cx="3612900" cy="948300"/>
          </a:xfrm>
        </p:grpSpPr>
        <p:sp>
          <p:nvSpPr>
            <p:cNvPr id="1124" name="Google Shape;1124;p62"/>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62"/>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62"/>
            <p:cNvSpPr txBox="1"/>
            <p:nvPr/>
          </p:nvSpPr>
          <p:spPr>
            <a:xfrm>
              <a:off x="908175" y="1453400"/>
              <a:ext cx="33684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Fresh fruits and vegetables that are grown for sale or consumption. It can also refer to the act of growing or making something.</a:t>
              </a:r>
              <a:endParaRPr sz="1000" b="0" i="0" u="none" strike="noStrike" cap="none">
                <a:solidFill>
                  <a:schemeClr val="dk1"/>
                </a:solidFill>
                <a:latin typeface="Raleway"/>
                <a:ea typeface="Raleway"/>
                <a:cs typeface="Raleway"/>
                <a:sym typeface="Raleway"/>
              </a:endParaRPr>
            </a:p>
          </p:txBody>
        </p:sp>
      </p:grpSp>
      <p:grpSp>
        <p:nvGrpSpPr>
          <p:cNvPr id="1127" name="Google Shape;1127;p62"/>
          <p:cNvGrpSpPr/>
          <p:nvPr/>
        </p:nvGrpSpPr>
        <p:grpSpPr>
          <a:xfrm>
            <a:off x="868688" y="1066975"/>
            <a:ext cx="3612900" cy="948300"/>
            <a:chOff x="857400" y="1241175"/>
            <a:chExt cx="3612900" cy="948300"/>
          </a:xfrm>
        </p:grpSpPr>
        <p:sp>
          <p:nvSpPr>
            <p:cNvPr id="1128" name="Google Shape;1128;p6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62"/>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ATTITUDE</a:t>
              </a:r>
              <a:endParaRPr sz="3600" b="1" i="0" u="none" strike="noStrike" cap="none">
                <a:solidFill>
                  <a:schemeClr val="dk1"/>
                </a:solidFill>
                <a:latin typeface="Oswald"/>
                <a:ea typeface="Oswald"/>
                <a:cs typeface="Oswald"/>
                <a:sym typeface="Oswald"/>
              </a:endParaRPr>
            </a:p>
          </p:txBody>
        </p:sp>
      </p:grpSp>
      <p:grpSp>
        <p:nvGrpSpPr>
          <p:cNvPr id="1130" name="Google Shape;1130;p62"/>
          <p:cNvGrpSpPr/>
          <p:nvPr/>
        </p:nvGrpSpPr>
        <p:grpSpPr>
          <a:xfrm>
            <a:off x="868688" y="2260050"/>
            <a:ext cx="3612900" cy="948300"/>
            <a:chOff x="857400" y="1241175"/>
            <a:chExt cx="3612900" cy="948300"/>
          </a:xfrm>
        </p:grpSpPr>
        <p:sp>
          <p:nvSpPr>
            <p:cNvPr id="1131" name="Google Shape;1131;p6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62"/>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CULTURE</a:t>
              </a:r>
              <a:endParaRPr sz="3600" b="1" i="0" u="none" strike="noStrike" cap="none">
                <a:solidFill>
                  <a:schemeClr val="dk1"/>
                </a:solidFill>
                <a:latin typeface="Oswald"/>
                <a:ea typeface="Oswald"/>
                <a:cs typeface="Oswald"/>
                <a:sym typeface="Oswald"/>
              </a:endParaRPr>
            </a:p>
          </p:txBody>
        </p:sp>
      </p:grpSp>
      <p:grpSp>
        <p:nvGrpSpPr>
          <p:cNvPr id="1133" name="Google Shape;1133;p62"/>
          <p:cNvGrpSpPr/>
          <p:nvPr/>
        </p:nvGrpSpPr>
        <p:grpSpPr>
          <a:xfrm>
            <a:off x="868688" y="3453125"/>
            <a:ext cx="3612900" cy="948300"/>
            <a:chOff x="857400" y="1241175"/>
            <a:chExt cx="3612900" cy="948300"/>
          </a:xfrm>
        </p:grpSpPr>
        <p:sp>
          <p:nvSpPr>
            <p:cNvPr id="1134" name="Google Shape;1134;p6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62"/>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MOTIVATION</a:t>
              </a:r>
              <a:endParaRPr sz="3600" b="1" i="0" u="none" strike="noStrike" cap="none">
                <a:solidFill>
                  <a:schemeClr val="dk1"/>
                </a:solidFill>
                <a:latin typeface="Oswald"/>
                <a:ea typeface="Oswald"/>
                <a:cs typeface="Oswald"/>
                <a:sym typeface="Oswald"/>
              </a:endParaRPr>
            </a:p>
          </p:txBody>
        </p:sp>
      </p:grpSp>
      <p:grpSp>
        <p:nvGrpSpPr>
          <p:cNvPr id="1136" name="Google Shape;1136;p62"/>
          <p:cNvGrpSpPr/>
          <p:nvPr/>
        </p:nvGrpSpPr>
        <p:grpSpPr>
          <a:xfrm>
            <a:off x="4732713" y="1066975"/>
            <a:ext cx="3612900" cy="948300"/>
            <a:chOff x="857400" y="1241175"/>
            <a:chExt cx="3612900" cy="948300"/>
          </a:xfrm>
        </p:grpSpPr>
        <p:sp>
          <p:nvSpPr>
            <p:cNvPr id="1137" name="Google Shape;1137;p6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62"/>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CIRCUIT</a:t>
              </a:r>
              <a:endParaRPr sz="3600" b="1" i="0" u="none" strike="noStrike" cap="none">
                <a:solidFill>
                  <a:schemeClr val="dk1"/>
                </a:solidFill>
                <a:latin typeface="Oswald"/>
                <a:ea typeface="Oswald"/>
                <a:cs typeface="Oswald"/>
                <a:sym typeface="Oswald"/>
              </a:endParaRPr>
            </a:p>
          </p:txBody>
        </p:sp>
      </p:grpSp>
      <p:grpSp>
        <p:nvGrpSpPr>
          <p:cNvPr id="1139" name="Google Shape;1139;p62"/>
          <p:cNvGrpSpPr/>
          <p:nvPr/>
        </p:nvGrpSpPr>
        <p:grpSpPr>
          <a:xfrm>
            <a:off x="4732713" y="2260050"/>
            <a:ext cx="3612900" cy="948300"/>
            <a:chOff x="857400" y="1241175"/>
            <a:chExt cx="3612900" cy="948300"/>
          </a:xfrm>
        </p:grpSpPr>
        <p:sp>
          <p:nvSpPr>
            <p:cNvPr id="1140" name="Google Shape;1140;p6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62"/>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EMOTIONS</a:t>
              </a:r>
              <a:endParaRPr sz="3600" b="1" i="0" u="none" strike="noStrike" cap="none">
                <a:solidFill>
                  <a:schemeClr val="dk1"/>
                </a:solidFill>
                <a:latin typeface="Oswald"/>
                <a:ea typeface="Oswald"/>
                <a:cs typeface="Oswald"/>
                <a:sym typeface="Oswald"/>
              </a:endParaRPr>
            </a:p>
          </p:txBody>
        </p:sp>
      </p:grpSp>
      <p:grpSp>
        <p:nvGrpSpPr>
          <p:cNvPr id="1142" name="Google Shape;1142;p62"/>
          <p:cNvGrpSpPr/>
          <p:nvPr/>
        </p:nvGrpSpPr>
        <p:grpSpPr>
          <a:xfrm>
            <a:off x="4732713" y="3453125"/>
            <a:ext cx="3612900" cy="948300"/>
            <a:chOff x="857400" y="1241175"/>
            <a:chExt cx="3612900" cy="948300"/>
          </a:xfrm>
        </p:grpSpPr>
        <p:sp>
          <p:nvSpPr>
            <p:cNvPr id="1143" name="Google Shape;1143;p62"/>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62"/>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PRODUCE</a:t>
              </a:r>
              <a:endParaRPr sz="3600" b="1" i="0" u="none" strike="noStrike" cap="none">
                <a:solidFill>
                  <a:schemeClr val="dk1"/>
                </a:solidFill>
                <a:latin typeface="Oswald"/>
                <a:ea typeface="Oswald"/>
                <a:cs typeface="Oswald"/>
                <a:sym typeface="Oswald"/>
              </a:endParaRPr>
            </a:p>
          </p:txBody>
        </p:sp>
      </p:grpSp>
      <p:sp>
        <p:nvSpPr>
          <p:cNvPr id="1145" name="Google Shape;1145;p62"/>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1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1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1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1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1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1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grpSp>
        <p:nvGrpSpPr>
          <p:cNvPr id="1150" name="Google Shape;1150;p63"/>
          <p:cNvGrpSpPr/>
          <p:nvPr/>
        </p:nvGrpSpPr>
        <p:grpSpPr>
          <a:xfrm>
            <a:off x="798388" y="1485850"/>
            <a:ext cx="3612900" cy="948300"/>
            <a:chOff x="787100" y="1315850"/>
            <a:chExt cx="3612900" cy="948300"/>
          </a:xfrm>
        </p:grpSpPr>
        <p:sp>
          <p:nvSpPr>
            <p:cNvPr id="1151" name="Google Shape;1151;p6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6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63"/>
            <p:cNvSpPr txBox="1"/>
            <p:nvPr/>
          </p:nvSpPr>
          <p:spPr>
            <a:xfrm>
              <a:off x="908188" y="1399538"/>
              <a:ext cx="3368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How we feel about ourselves. If we feel good about who we are and believe we're important, we have high self-esteem. If we don’t feel great about ourselves, it’s low self-esteem.</a:t>
              </a:r>
              <a:endParaRPr sz="1000" b="0" i="0" u="none" strike="noStrike" cap="none">
                <a:solidFill>
                  <a:schemeClr val="dk1"/>
                </a:solidFill>
                <a:latin typeface="Raleway"/>
                <a:ea typeface="Raleway"/>
                <a:cs typeface="Raleway"/>
                <a:sym typeface="Raleway"/>
              </a:endParaRPr>
            </a:p>
          </p:txBody>
        </p:sp>
      </p:grpSp>
      <p:grpSp>
        <p:nvGrpSpPr>
          <p:cNvPr id="1154" name="Google Shape;1154;p63"/>
          <p:cNvGrpSpPr/>
          <p:nvPr/>
        </p:nvGrpSpPr>
        <p:grpSpPr>
          <a:xfrm>
            <a:off x="798388" y="2678925"/>
            <a:ext cx="3612900" cy="948300"/>
            <a:chOff x="787100" y="1315850"/>
            <a:chExt cx="3612900" cy="948300"/>
          </a:xfrm>
        </p:grpSpPr>
        <p:sp>
          <p:nvSpPr>
            <p:cNvPr id="1155" name="Google Shape;1155;p6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6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63"/>
            <p:cNvSpPr txBox="1"/>
            <p:nvPr/>
          </p:nvSpPr>
          <p:spPr>
            <a:xfrm>
              <a:off x="908175" y="1620650"/>
              <a:ext cx="3368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When you feel worried, nervous, or too busy. </a:t>
              </a:r>
              <a:endParaRPr sz="1000" b="0" i="0" u="none" strike="noStrike" cap="none">
                <a:solidFill>
                  <a:schemeClr val="dk1"/>
                </a:solidFill>
                <a:latin typeface="Raleway"/>
                <a:ea typeface="Raleway"/>
                <a:cs typeface="Raleway"/>
                <a:sym typeface="Raleway"/>
              </a:endParaRPr>
            </a:p>
          </p:txBody>
        </p:sp>
      </p:grpSp>
      <p:grpSp>
        <p:nvGrpSpPr>
          <p:cNvPr id="1158" name="Google Shape;1158;p63"/>
          <p:cNvGrpSpPr/>
          <p:nvPr/>
        </p:nvGrpSpPr>
        <p:grpSpPr>
          <a:xfrm>
            <a:off x="4662413" y="1485850"/>
            <a:ext cx="3612900" cy="948300"/>
            <a:chOff x="787100" y="1315850"/>
            <a:chExt cx="3612900" cy="948300"/>
          </a:xfrm>
        </p:grpSpPr>
        <p:sp>
          <p:nvSpPr>
            <p:cNvPr id="1159" name="Google Shape;1159;p6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6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63"/>
            <p:cNvSpPr txBox="1"/>
            <p:nvPr/>
          </p:nvSpPr>
          <p:spPr>
            <a:xfrm>
              <a:off x="908175" y="1476500"/>
              <a:ext cx="3368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The top layer of the Earth’s surface, made up of tiny pieces of rock, minerals, and decayed plants and animals. </a:t>
              </a:r>
              <a:endParaRPr sz="1000" b="0" i="0" u="none" strike="noStrike" cap="none">
                <a:solidFill>
                  <a:schemeClr val="dk1"/>
                </a:solidFill>
                <a:latin typeface="Raleway"/>
                <a:ea typeface="Raleway"/>
                <a:cs typeface="Raleway"/>
                <a:sym typeface="Raleway"/>
              </a:endParaRPr>
            </a:p>
          </p:txBody>
        </p:sp>
      </p:grpSp>
      <p:grpSp>
        <p:nvGrpSpPr>
          <p:cNvPr id="1162" name="Google Shape;1162;p63"/>
          <p:cNvGrpSpPr/>
          <p:nvPr/>
        </p:nvGrpSpPr>
        <p:grpSpPr>
          <a:xfrm>
            <a:off x="4662413" y="2678925"/>
            <a:ext cx="3612900" cy="948300"/>
            <a:chOff x="787100" y="1315850"/>
            <a:chExt cx="3612900" cy="948300"/>
          </a:xfrm>
        </p:grpSpPr>
        <p:sp>
          <p:nvSpPr>
            <p:cNvPr id="1163" name="Google Shape;1163;p63"/>
            <p:cNvSpPr/>
            <p:nvPr/>
          </p:nvSpPr>
          <p:spPr>
            <a:xfrm>
              <a:off x="787100" y="1315850"/>
              <a:ext cx="3612900" cy="948300"/>
            </a:xfrm>
            <a:prstGeom prst="roundRect">
              <a:avLst>
                <a:gd name="adj" fmla="val 8122"/>
              </a:avLst>
            </a:prstGeom>
            <a:solidFill>
              <a:srgbClr val="00AB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63"/>
            <p:cNvSpPr/>
            <p:nvPr/>
          </p:nvSpPr>
          <p:spPr>
            <a:xfrm>
              <a:off x="908200" y="1453400"/>
              <a:ext cx="3368400" cy="692700"/>
            </a:xfrm>
            <a:prstGeom prst="roundRect">
              <a:avLst>
                <a:gd name="adj" fmla="val 112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63"/>
            <p:cNvSpPr txBox="1"/>
            <p:nvPr/>
          </p:nvSpPr>
          <p:spPr>
            <a:xfrm>
              <a:off x="908175" y="1468250"/>
              <a:ext cx="3368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Customs, beliefs, or activities that are passed down from one generation to the next within a family, community, or culture.</a:t>
              </a:r>
              <a:endParaRPr sz="1000" b="0" i="0" u="none" strike="noStrike" cap="none">
                <a:solidFill>
                  <a:schemeClr val="dk1"/>
                </a:solidFill>
                <a:latin typeface="Raleway"/>
                <a:ea typeface="Raleway"/>
                <a:cs typeface="Raleway"/>
                <a:sym typeface="Raleway"/>
              </a:endParaRPr>
            </a:p>
          </p:txBody>
        </p:sp>
      </p:grpSp>
      <p:grpSp>
        <p:nvGrpSpPr>
          <p:cNvPr id="1166" name="Google Shape;1166;p63"/>
          <p:cNvGrpSpPr/>
          <p:nvPr/>
        </p:nvGrpSpPr>
        <p:grpSpPr>
          <a:xfrm>
            <a:off x="868688" y="1411175"/>
            <a:ext cx="3612900" cy="948300"/>
            <a:chOff x="857400" y="1241175"/>
            <a:chExt cx="3612900" cy="948300"/>
          </a:xfrm>
        </p:grpSpPr>
        <p:sp>
          <p:nvSpPr>
            <p:cNvPr id="1167" name="Google Shape;1167;p6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6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SELF ESTEEM</a:t>
              </a:r>
              <a:endParaRPr sz="3600" b="1" i="0" u="none" strike="noStrike" cap="none">
                <a:solidFill>
                  <a:schemeClr val="dk1"/>
                </a:solidFill>
                <a:latin typeface="Oswald"/>
                <a:ea typeface="Oswald"/>
                <a:cs typeface="Oswald"/>
                <a:sym typeface="Oswald"/>
              </a:endParaRPr>
            </a:p>
          </p:txBody>
        </p:sp>
      </p:grpSp>
      <p:grpSp>
        <p:nvGrpSpPr>
          <p:cNvPr id="1169" name="Google Shape;1169;p63"/>
          <p:cNvGrpSpPr/>
          <p:nvPr/>
        </p:nvGrpSpPr>
        <p:grpSpPr>
          <a:xfrm>
            <a:off x="868688" y="2604250"/>
            <a:ext cx="3612900" cy="948300"/>
            <a:chOff x="857400" y="1241175"/>
            <a:chExt cx="3612900" cy="948300"/>
          </a:xfrm>
        </p:grpSpPr>
        <p:sp>
          <p:nvSpPr>
            <p:cNvPr id="1170" name="Google Shape;1170;p6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6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TRADITIONS</a:t>
              </a:r>
              <a:endParaRPr sz="3600" b="1" i="0" u="none" strike="noStrike" cap="none">
                <a:solidFill>
                  <a:schemeClr val="dk1"/>
                </a:solidFill>
                <a:latin typeface="Oswald"/>
                <a:ea typeface="Oswald"/>
                <a:cs typeface="Oswald"/>
                <a:sym typeface="Oswald"/>
              </a:endParaRPr>
            </a:p>
          </p:txBody>
        </p:sp>
      </p:grpSp>
      <p:grpSp>
        <p:nvGrpSpPr>
          <p:cNvPr id="1172" name="Google Shape;1172;p63"/>
          <p:cNvGrpSpPr/>
          <p:nvPr/>
        </p:nvGrpSpPr>
        <p:grpSpPr>
          <a:xfrm>
            <a:off x="4732713" y="1411175"/>
            <a:ext cx="3612900" cy="948300"/>
            <a:chOff x="857400" y="1241175"/>
            <a:chExt cx="3612900" cy="948300"/>
          </a:xfrm>
        </p:grpSpPr>
        <p:sp>
          <p:nvSpPr>
            <p:cNvPr id="1173" name="Google Shape;1173;p6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6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SOIL</a:t>
              </a:r>
              <a:endParaRPr sz="3600" b="1" i="0" u="none" strike="noStrike" cap="none">
                <a:solidFill>
                  <a:schemeClr val="dk1"/>
                </a:solidFill>
                <a:latin typeface="Oswald"/>
                <a:ea typeface="Oswald"/>
                <a:cs typeface="Oswald"/>
                <a:sym typeface="Oswald"/>
              </a:endParaRPr>
            </a:p>
          </p:txBody>
        </p:sp>
      </p:grpSp>
      <p:grpSp>
        <p:nvGrpSpPr>
          <p:cNvPr id="1175" name="Google Shape;1175;p63"/>
          <p:cNvGrpSpPr/>
          <p:nvPr/>
        </p:nvGrpSpPr>
        <p:grpSpPr>
          <a:xfrm>
            <a:off x="4732713" y="2604250"/>
            <a:ext cx="3612900" cy="948300"/>
            <a:chOff x="857400" y="1241175"/>
            <a:chExt cx="3612900" cy="948300"/>
          </a:xfrm>
        </p:grpSpPr>
        <p:sp>
          <p:nvSpPr>
            <p:cNvPr id="1176" name="Google Shape;1176;p63"/>
            <p:cNvSpPr/>
            <p:nvPr/>
          </p:nvSpPr>
          <p:spPr>
            <a:xfrm>
              <a:off x="857400" y="1241175"/>
              <a:ext cx="3612900" cy="948300"/>
            </a:xfrm>
            <a:prstGeom prst="roundRect">
              <a:avLst>
                <a:gd name="adj" fmla="val 8122"/>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63"/>
            <p:cNvSpPr/>
            <p:nvPr/>
          </p:nvSpPr>
          <p:spPr>
            <a:xfrm>
              <a:off x="861600" y="1566975"/>
              <a:ext cx="3604500" cy="296700"/>
            </a:xfrm>
            <a:prstGeom prst="round2SameRect">
              <a:avLst>
                <a:gd name="adj1" fmla="val 16667"/>
                <a:gd name="adj2" fmla="val 0"/>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chemeClr val="dk1"/>
                  </a:solidFill>
                  <a:latin typeface="Oswald"/>
                  <a:ea typeface="Oswald"/>
                  <a:cs typeface="Oswald"/>
                  <a:sym typeface="Oswald"/>
                </a:rPr>
                <a:t>STRESS</a:t>
              </a:r>
              <a:endParaRPr sz="3600" b="1" i="0" u="none" strike="noStrike" cap="none">
                <a:solidFill>
                  <a:schemeClr val="dk1"/>
                </a:solidFill>
                <a:latin typeface="Oswald"/>
                <a:ea typeface="Oswald"/>
                <a:cs typeface="Oswald"/>
                <a:sym typeface="Oswald"/>
              </a:endParaRPr>
            </a:p>
          </p:txBody>
        </p:sp>
      </p:grpSp>
      <p:sp>
        <p:nvSpPr>
          <p:cNvPr id="1178" name="Google Shape;1178;p63"/>
          <p:cNvSpPr txBox="1"/>
          <p:nvPr/>
        </p:nvSpPr>
        <p:spPr>
          <a:xfrm>
            <a:off x="2411550" y="384075"/>
            <a:ext cx="4320900" cy="384000"/>
          </a:xfrm>
          <a:prstGeom prst="rect">
            <a:avLst/>
          </a:prstGeom>
          <a:noFill/>
          <a:ln>
            <a:noFill/>
          </a:ln>
        </p:spPr>
        <p:txBody>
          <a:bodyPr spcFirstLastPara="1" wrap="square" lIns="0"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VOCABULARY</a:t>
            </a:r>
            <a:endParaRPr sz="2300" b="1" i="0" u="none" strike="noStrike" cap="none">
              <a:solidFill>
                <a:schemeClr val="dk1"/>
              </a:solidFill>
              <a:latin typeface="Oswald"/>
              <a:ea typeface="Oswald"/>
              <a:cs typeface="Oswald"/>
              <a:sym typeface="Oswald"/>
            </a:endParaRPr>
          </a:p>
        </p:txBody>
      </p:sp>
      <p:sp>
        <p:nvSpPr>
          <p:cNvPr id="1179" name="Google Shape;1179;p63"/>
          <p:cNvSpPr txBox="1"/>
          <p:nvPr/>
        </p:nvSpPr>
        <p:spPr>
          <a:xfrm>
            <a:off x="1242450" y="4060100"/>
            <a:ext cx="6659100" cy="8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ABFF"/>
                </a:solidFill>
                <a:latin typeface="Raleway"/>
                <a:ea typeface="Raleway"/>
                <a:cs typeface="Raleway"/>
                <a:sym typeface="Raleway"/>
              </a:rPr>
              <a:t>Can you think of any other words that might be important? </a:t>
            </a:r>
            <a:endParaRPr sz="1400" b="1" i="0" u="none" strike="noStrike" cap="none">
              <a:solidFill>
                <a:srgbClr val="00ABF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1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17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17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1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64"/>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FUN FITNESS CIRCUIT</a:t>
            </a:r>
            <a:endParaRPr sz="2300" b="1" i="0" u="none" strike="noStrike" cap="none">
              <a:solidFill>
                <a:schemeClr val="dk1"/>
              </a:solidFill>
              <a:latin typeface="Oswald"/>
              <a:ea typeface="Oswald"/>
              <a:cs typeface="Oswald"/>
              <a:sym typeface="Oswald"/>
            </a:endParaRPr>
          </a:p>
        </p:txBody>
      </p:sp>
      <p:sp>
        <p:nvSpPr>
          <p:cNvPr id="1185" name="Google Shape;1185;p64"/>
          <p:cNvSpPr txBox="1"/>
          <p:nvPr/>
        </p:nvSpPr>
        <p:spPr>
          <a:xfrm>
            <a:off x="420400" y="1291575"/>
            <a:ext cx="4305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You must include:</a:t>
            </a:r>
            <a:endParaRPr sz="1000" b="0" i="0" u="none" strike="noStrike" cap="none">
              <a:solidFill>
                <a:schemeClr val="dk1"/>
              </a:solidFill>
              <a:latin typeface="Raleway"/>
              <a:ea typeface="Raleway"/>
              <a:cs typeface="Raleway"/>
              <a:sym typeface="Raleway"/>
            </a:endParaRPr>
          </a:p>
        </p:txBody>
      </p:sp>
      <p:sp>
        <p:nvSpPr>
          <p:cNvPr id="1186" name="Google Shape;1186;p64"/>
          <p:cNvSpPr txBox="1"/>
          <p:nvPr/>
        </p:nvSpPr>
        <p:spPr>
          <a:xfrm>
            <a:off x="420400" y="1022025"/>
            <a:ext cx="82161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Plan and create a fun fitness circuit for your peers or younger students.</a:t>
            </a:r>
            <a:endParaRPr sz="1100" b="1" i="0" u="none" strike="noStrike" cap="none">
              <a:solidFill>
                <a:srgbClr val="00ABFF"/>
              </a:solidFill>
              <a:latin typeface="Raleway"/>
              <a:ea typeface="Raleway"/>
              <a:cs typeface="Raleway"/>
              <a:sym typeface="Raleway"/>
            </a:endParaRPr>
          </a:p>
        </p:txBody>
      </p:sp>
      <p:sp>
        <p:nvSpPr>
          <p:cNvPr id="1187" name="Google Shape;1187;p64"/>
          <p:cNvSpPr txBox="1"/>
          <p:nvPr/>
        </p:nvSpPr>
        <p:spPr>
          <a:xfrm>
            <a:off x="9021650" y="1753450"/>
            <a:ext cx="3000000" cy="400200"/>
          </a:xfrm>
          <a:prstGeom prst="rect">
            <a:avLst/>
          </a:prstGeom>
          <a:noFill/>
          <a:ln>
            <a:noFill/>
          </a:ln>
        </p:spPr>
        <p:txBody>
          <a:bodyPr spcFirstLastPara="1" wrap="square" lIns="91425" tIns="91425" rIns="91425" bIns="91425" anchor="t" anchorCtr="0">
            <a:spAutoFit/>
          </a:bodyPr>
          <a:lstStyle/>
          <a:p>
            <a:pPr marL="274320" marR="0" lvl="0" indent="0" algn="l" rtl="0">
              <a:lnSpc>
                <a:spcPct val="100000"/>
              </a:lnSpc>
              <a:spcBef>
                <a:spcPts val="0"/>
              </a:spcBef>
              <a:spcAft>
                <a:spcPts val="10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64"/>
          <p:cNvSpPr/>
          <p:nvPr/>
        </p:nvSpPr>
        <p:spPr>
          <a:xfrm>
            <a:off x="3293245" y="1667932"/>
            <a:ext cx="2444100" cy="901200"/>
          </a:xfrm>
          <a:prstGeom prst="roundRect">
            <a:avLst>
              <a:gd name="adj" fmla="val 13763"/>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64"/>
          <p:cNvSpPr/>
          <p:nvPr/>
        </p:nvSpPr>
        <p:spPr>
          <a:xfrm>
            <a:off x="6047528" y="1667932"/>
            <a:ext cx="2444100" cy="901200"/>
          </a:xfrm>
          <a:prstGeom prst="roundRect">
            <a:avLst>
              <a:gd name="adj" fmla="val 13763"/>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64"/>
          <p:cNvSpPr/>
          <p:nvPr/>
        </p:nvSpPr>
        <p:spPr>
          <a:xfrm>
            <a:off x="573075" y="1667932"/>
            <a:ext cx="2444100" cy="901200"/>
          </a:xfrm>
          <a:prstGeom prst="roundRect">
            <a:avLst>
              <a:gd name="adj" fmla="val 13763"/>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1" name="Google Shape;1191;p64" title="young-boy-engaging-in-physical-therapy-exercising-2025-01-16-03-31-19-utc.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22801" y="1630275"/>
            <a:ext cx="2444100" cy="890400"/>
          </a:xfrm>
          <a:prstGeom prst="roundRect">
            <a:avLst>
              <a:gd name="adj" fmla="val 13234"/>
            </a:avLst>
          </a:prstGeom>
          <a:noFill/>
          <a:ln w="9525" cap="flat" cmpd="sng">
            <a:solidFill>
              <a:srgbClr val="000000"/>
            </a:solidFill>
            <a:prstDash val="solid"/>
            <a:round/>
            <a:headEnd type="none" w="sm" len="sm"/>
            <a:tailEnd type="none" w="sm" len="sm"/>
          </a:ln>
        </p:spPr>
      </p:pic>
      <p:pic>
        <p:nvPicPr>
          <p:cNvPr id="1192" name="Google Shape;1192;p64" title="selective-focus-of-multiethnic-children-with-outst-2024-11-19-21-06-08-utc.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6753" y="1630275"/>
            <a:ext cx="2431500" cy="890400"/>
          </a:xfrm>
          <a:prstGeom prst="roundRect">
            <a:avLst>
              <a:gd name="adj" fmla="val 13234"/>
            </a:avLst>
          </a:prstGeom>
          <a:noFill/>
          <a:ln w="9525" cap="flat" cmpd="sng">
            <a:solidFill>
              <a:srgbClr val="000000"/>
            </a:solidFill>
            <a:prstDash val="solid"/>
            <a:round/>
            <a:headEnd type="none" w="sm" len="sm"/>
            <a:tailEnd type="none" w="sm" len="sm"/>
          </a:ln>
        </p:spPr>
      </p:pic>
      <p:pic>
        <p:nvPicPr>
          <p:cNvPr id="1193" name="Google Shape;1193;p64" title="happy-african-american-schoolchildren-doing-yoga-a-2023-11-27-05-02-42-utc.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361944" y="1630275"/>
            <a:ext cx="2444100" cy="890400"/>
          </a:xfrm>
          <a:prstGeom prst="roundRect">
            <a:avLst>
              <a:gd name="adj" fmla="val 13234"/>
            </a:avLst>
          </a:prstGeom>
          <a:noFill/>
          <a:ln w="9525" cap="flat" cmpd="sng">
            <a:solidFill>
              <a:srgbClr val="000000"/>
            </a:solidFill>
            <a:prstDash val="solid"/>
            <a:round/>
            <a:headEnd type="none" w="sm" len="sm"/>
            <a:tailEnd type="none" w="sm" len="sm"/>
          </a:ln>
        </p:spPr>
      </p:pic>
      <p:sp>
        <p:nvSpPr>
          <p:cNvPr id="1194" name="Google Shape;1194;p64"/>
          <p:cNvSpPr/>
          <p:nvPr/>
        </p:nvSpPr>
        <p:spPr>
          <a:xfrm>
            <a:off x="740081" y="2203918"/>
            <a:ext cx="2178600" cy="222300"/>
          </a:xfrm>
          <a:prstGeom prst="roundRect">
            <a:avLst>
              <a:gd name="adj" fmla="val 33484"/>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SemiBold"/>
                <a:ea typeface="Raleway SemiBold"/>
                <a:cs typeface="Raleway SemiBold"/>
                <a:sym typeface="Raleway SemiBold"/>
              </a:rPr>
              <a:t>A warm–up activity</a:t>
            </a:r>
            <a:endParaRPr sz="1100" b="1" i="0" u="none" strike="noStrike" cap="none">
              <a:solidFill>
                <a:srgbClr val="00ABFF"/>
              </a:solidFill>
              <a:latin typeface="Raleway"/>
              <a:ea typeface="Raleway"/>
              <a:cs typeface="Raleway"/>
              <a:sym typeface="Raleway"/>
            </a:endParaRPr>
          </a:p>
        </p:txBody>
      </p:sp>
      <p:sp>
        <p:nvSpPr>
          <p:cNvPr id="1195" name="Google Shape;1195;p64"/>
          <p:cNvSpPr/>
          <p:nvPr/>
        </p:nvSpPr>
        <p:spPr>
          <a:xfrm>
            <a:off x="3477949" y="2203918"/>
            <a:ext cx="2235300" cy="222300"/>
          </a:xfrm>
          <a:prstGeom prst="roundRect">
            <a:avLst>
              <a:gd name="adj" fmla="val 33484"/>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SemiBold"/>
                <a:ea typeface="Raleway SemiBold"/>
                <a:cs typeface="Raleway SemiBold"/>
                <a:sym typeface="Raleway SemiBold"/>
              </a:rPr>
              <a:t>Mobility and stretching exercises</a:t>
            </a:r>
            <a:endParaRPr sz="1000" b="0" i="0" u="none" strike="noStrike" cap="none">
              <a:solidFill>
                <a:schemeClr val="dk1"/>
              </a:solidFill>
              <a:latin typeface="Raleway SemiBold"/>
              <a:ea typeface="Raleway SemiBold"/>
              <a:cs typeface="Raleway SemiBold"/>
              <a:sym typeface="Raleway SemiBold"/>
            </a:endParaRPr>
          </a:p>
        </p:txBody>
      </p:sp>
      <p:sp>
        <p:nvSpPr>
          <p:cNvPr id="1196" name="Google Shape;1196;p64"/>
          <p:cNvSpPr/>
          <p:nvPr/>
        </p:nvSpPr>
        <p:spPr>
          <a:xfrm>
            <a:off x="6249329" y="2203918"/>
            <a:ext cx="2178600" cy="222300"/>
          </a:xfrm>
          <a:prstGeom prst="roundRect">
            <a:avLst>
              <a:gd name="adj" fmla="val 33484"/>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SemiBold"/>
                <a:ea typeface="Raleway SemiBold"/>
                <a:cs typeface="Raleway SemiBold"/>
                <a:sym typeface="Raleway SemiBold"/>
              </a:rPr>
              <a:t>Strength exercises</a:t>
            </a:r>
            <a:endParaRPr sz="1100" b="1" i="0" u="none" strike="noStrike" cap="none">
              <a:solidFill>
                <a:srgbClr val="00ABFF"/>
              </a:solidFill>
              <a:latin typeface="Raleway"/>
              <a:ea typeface="Raleway"/>
              <a:cs typeface="Raleway"/>
              <a:sym typeface="Raleway"/>
            </a:endParaRPr>
          </a:p>
        </p:txBody>
      </p:sp>
      <p:sp>
        <p:nvSpPr>
          <p:cNvPr id="1197" name="Google Shape;1197;p64"/>
          <p:cNvSpPr/>
          <p:nvPr/>
        </p:nvSpPr>
        <p:spPr>
          <a:xfrm>
            <a:off x="3293245" y="2737757"/>
            <a:ext cx="2444100" cy="901200"/>
          </a:xfrm>
          <a:prstGeom prst="roundRect">
            <a:avLst>
              <a:gd name="adj" fmla="val 13763"/>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64"/>
          <p:cNvSpPr/>
          <p:nvPr/>
        </p:nvSpPr>
        <p:spPr>
          <a:xfrm>
            <a:off x="6047528" y="2737757"/>
            <a:ext cx="2444100" cy="901200"/>
          </a:xfrm>
          <a:prstGeom prst="roundRect">
            <a:avLst>
              <a:gd name="adj" fmla="val 13763"/>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64"/>
          <p:cNvSpPr/>
          <p:nvPr/>
        </p:nvSpPr>
        <p:spPr>
          <a:xfrm>
            <a:off x="573075" y="2737757"/>
            <a:ext cx="2444100" cy="901200"/>
          </a:xfrm>
          <a:prstGeom prst="roundRect">
            <a:avLst>
              <a:gd name="adj" fmla="val 13763"/>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0" name="Google Shape;1200;p64" title="31e5a9501d3ff72460d185b01a32008d.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22801" y="2700100"/>
            <a:ext cx="2444100" cy="890400"/>
          </a:xfrm>
          <a:prstGeom prst="roundRect">
            <a:avLst>
              <a:gd name="adj" fmla="val 13234"/>
            </a:avLst>
          </a:prstGeom>
          <a:noFill/>
          <a:ln w="9525" cap="flat" cmpd="sng">
            <a:solidFill>
              <a:srgbClr val="000000"/>
            </a:solidFill>
            <a:prstDash val="solid"/>
            <a:round/>
            <a:headEnd type="none" w="sm" len="sm"/>
            <a:tailEnd type="none" w="sm" len="sm"/>
          </a:ln>
        </p:spPr>
      </p:pic>
      <p:pic>
        <p:nvPicPr>
          <p:cNvPr id="1201" name="Google Shape;1201;p64" title="multiracial-group-of-kids-running-while-having-exe-2024-12-13-17-09-16-utc.jp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36753" y="2700100"/>
            <a:ext cx="2431500" cy="890400"/>
          </a:xfrm>
          <a:prstGeom prst="roundRect">
            <a:avLst>
              <a:gd name="adj" fmla="val 13234"/>
            </a:avLst>
          </a:prstGeom>
          <a:noFill/>
          <a:ln w="9525" cap="flat" cmpd="sng">
            <a:solidFill>
              <a:srgbClr val="000000"/>
            </a:solidFill>
            <a:prstDash val="solid"/>
            <a:round/>
            <a:headEnd type="none" w="sm" len="sm"/>
            <a:tailEnd type="none" w="sm" len="sm"/>
          </a:ln>
        </p:spPr>
      </p:pic>
      <p:pic>
        <p:nvPicPr>
          <p:cNvPr id="1202" name="Google Shape;1202;p64" title="ginger-boy-have-fun-at-the-playground-2024-12-04-11-16-42-utc.jp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61944" y="2700100"/>
            <a:ext cx="2444100" cy="890400"/>
          </a:xfrm>
          <a:prstGeom prst="roundRect">
            <a:avLst>
              <a:gd name="adj" fmla="val 13234"/>
            </a:avLst>
          </a:prstGeom>
          <a:noFill/>
          <a:ln w="9525" cap="flat" cmpd="sng">
            <a:solidFill>
              <a:srgbClr val="000000"/>
            </a:solidFill>
            <a:prstDash val="solid"/>
            <a:round/>
            <a:headEnd type="none" w="sm" len="sm"/>
            <a:tailEnd type="none" w="sm" len="sm"/>
          </a:ln>
        </p:spPr>
      </p:pic>
      <p:sp>
        <p:nvSpPr>
          <p:cNvPr id="1203" name="Google Shape;1203;p64"/>
          <p:cNvSpPr/>
          <p:nvPr/>
        </p:nvSpPr>
        <p:spPr>
          <a:xfrm>
            <a:off x="740081" y="3273743"/>
            <a:ext cx="2178600" cy="222300"/>
          </a:xfrm>
          <a:prstGeom prst="roundRect">
            <a:avLst>
              <a:gd name="adj" fmla="val 33484"/>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SemiBold"/>
                <a:ea typeface="Raleway SemiBold"/>
                <a:cs typeface="Raleway SemiBold"/>
                <a:sym typeface="Raleway SemiBold"/>
              </a:rPr>
              <a:t>Cardiovascular exercises</a:t>
            </a:r>
            <a:endParaRPr sz="1000" b="0" i="0" u="none" strike="noStrike" cap="none">
              <a:solidFill>
                <a:schemeClr val="dk1"/>
              </a:solidFill>
              <a:latin typeface="Raleway SemiBold"/>
              <a:ea typeface="Raleway SemiBold"/>
              <a:cs typeface="Raleway SemiBold"/>
              <a:sym typeface="Raleway SemiBold"/>
            </a:endParaRPr>
          </a:p>
        </p:txBody>
      </p:sp>
      <p:sp>
        <p:nvSpPr>
          <p:cNvPr id="1204" name="Google Shape;1204;p64"/>
          <p:cNvSpPr/>
          <p:nvPr/>
        </p:nvSpPr>
        <p:spPr>
          <a:xfrm>
            <a:off x="3477949" y="3273743"/>
            <a:ext cx="2235300" cy="222300"/>
          </a:xfrm>
          <a:prstGeom prst="roundRect">
            <a:avLst>
              <a:gd name="adj" fmla="val 33484"/>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SemiBold"/>
                <a:ea typeface="Raleway SemiBold"/>
                <a:cs typeface="Raleway SemiBold"/>
                <a:sym typeface="Raleway SemiBold"/>
              </a:rPr>
              <a:t>Balance exercises</a:t>
            </a:r>
            <a:endParaRPr sz="1000" b="0" i="0" u="none" strike="noStrike" cap="none">
              <a:solidFill>
                <a:schemeClr val="dk1"/>
              </a:solidFill>
              <a:latin typeface="Raleway SemiBold"/>
              <a:ea typeface="Raleway SemiBold"/>
              <a:cs typeface="Raleway SemiBold"/>
              <a:sym typeface="Raleway SemiBold"/>
            </a:endParaRPr>
          </a:p>
        </p:txBody>
      </p:sp>
      <p:sp>
        <p:nvSpPr>
          <p:cNvPr id="1205" name="Google Shape;1205;p64"/>
          <p:cNvSpPr/>
          <p:nvPr/>
        </p:nvSpPr>
        <p:spPr>
          <a:xfrm>
            <a:off x="6249329" y="3273743"/>
            <a:ext cx="2178600" cy="222300"/>
          </a:xfrm>
          <a:prstGeom prst="roundRect">
            <a:avLst>
              <a:gd name="adj" fmla="val 33484"/>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900" b="0" i="0" u="none" strike="noStrike" cap="none">
                <a:solidFill>
                  <a:schemeClr val="dk1"/>
                </a:solidFill>
                <a:latin typeface="Raleway SemiBold"/>
                <a:ea typeface="Raleway SemiBold"/>
                <a:cs typeface="Raleway SemiBold"/>
                <a:sym typeface="Raleway SemiBold"/>
              </a:rPr>
              <a:t>Australian Rules Football ball skills</a:t>
            </a:r>
            <a:endParaRPr sz="900" b="0" i="0" u="none" strike="noStrike" cap="none">
              <a:solidFill>
                <a:schemeClr val="dk1"/>
              </a:solidFill>
              <a:latin typeface="Raleway SemiBold"/>
              <a:ea typeface="Raleway SemiBold"/>
              <a:cs typeface="Raleway SemiBold"/>
              <a:sym typeface="Raleway SemiBold"/>
            </a:endParaRPr>
          </a:p>
        </p:txBody>
      </p:sp>
      <p:sp>
        <p:nvSpPr>
          <p:cNvPr id="1206" name="Google Shape;1206;p64"/>
          <p:cNvSpPr/>
          <p:nvPr/>
        </p:nvSpPr>
        <p:spPr>
          <a:xfrm>
            <a:off x="596095" y="3807582"/>
            <a:ext cx="2444100" cy="901200"/>
          </a:xfrm>
          <a:prstGeom prst="roundRect">
            <a:avLst>
              <a:gd name="adj" fmla="val 13763"/>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7" name="Google Shape;1207;p64" title="preteen-kids-doing-push-up-exercise-in-gym-2024-11-17-07-31-34-utc.jpg"/>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64794" y="3769925"/>
            <a:ext cx="2444100" cy="890400"/>
          </a:xfrm>
          <a:prstGeom prst="roundRect">
            <a:avLst>
              <a:gd name="adj" fmla="val 13234"/>
            </a:avLst>
          </a:prstGeom>
          <a:noFill/>
          <a:ln w="9525" cap="flat" cmpd="sng">
            <a:solidFill>
              <a:srgbClr val="000000"/>
            </a:solidFill>
            <a:prstDash val="solid"/>
            <a:round/>
            <a:headEnd type="none" w="sm" len="sm"/>
            <a:tailEnd type="none" w="sm" len="sm"/>
          </a:ln>
        </p:spPr>
      </p:pic>
      <p:sp>
        <p:nvSpPr>
          <p:cNvPr id="1208" name="Google Shape;1208;p64"/>
          <p:cNvSpPr/>
          <p:nvPr/>
        </p:nvSpPr>
        <p:spPr>
          <a:xfrm>
            <a:off x="780799" y="4369743"/>
            <a:ext cx="2235300" cy="222300"/>
          </a:xfrm>
          <a:prstGeom prst="roundRect">
            <a:avLst>
              <a:gd name="adj" fmla="val 33484"/>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Raleway SemiBold"/>
                <a:ea typeface="Raleway SemiBold"/>
                <a:cs typeface="Raleway SemiBold"/>
                <a:sym typeface="Raleway SemiBold"/>
              </a:rPr>
              <a:t>A cool down activity</a:t>
            </a:r>
            <a:endParaRPr sz="1000" b="0" i="0" u="none" strike="noStrike" cap="none">
              <a:solidFill>
                <a:schemeClr val="dk1"/>
              </a:solidFill>
              <a:latin typeface="Raleway SemiBold"/>
              <a:ea typeface="Raleway SemiBold"/>
              <a:cs typeface="Raleway SemiBold"/>
              <a:sym typeface="Raleway SemiBo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Google Shape;1213;p65" title="AFL Healthy_Kicks_Worksheets [5-6]19.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05493" y="834006"/>
            <a:ext cx="3453358" cy="2441628"/>
          </a:xfrm>
          <a:prstGeom prst="rect">
            <a:avLst/>
          </a:prstGeom>
          <a:noFill/>
          <a:ln>
            <a:noFill/>
          </a:ln>
          <a:effectLst>
            <a:outerShdw blurRad="57150" dist="19050" dir="5400000" algn="bl" rotWithShape="0">
              <a:srgbClr val="000000">
                <a:alpha val="49803"/>
              </a:srgbClr>
            </a:outerShdw>
          </a:effectLst>
        </p:spPr>
      </p:pic>
      <p:pic>
        <p:nvPicPr>
          <p:cNvPr id="1214" name="Google Shape;1214;p65" title="AFL Healthy_Kicks_Worksheets [5-6]17.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5987" y="1069450"/>
            <a:ext cx="4247240" cy="3002928"/>
          </a:xfrm>
          <a:prstGeom prst="rect">
            <a:avLst/>
          </a:prstGeom>
          <a:noFill/>
          <a:ln>
            <a:noFill/>
          </a:ln>
          <a:effectLst>
            <a:outerShdw blurRad="57150" dist="19050" dir="5400000" algn="bl" rotWithShape="0">
              <a:srgbClr val="000000">
                <a:alpha val="49803"/>
              </a:srgbClr>
            </a:outerShdw>
          </a:effectLst>
        </p:spPr>
      </p:pic>
      <p:pic>
        <p:nvPicPr>
          <p:cNvPr id="1215" name="Google Shape;1215;p65" title="AFL Healthy_Kicks_Worksheets [5-6]18.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11600" y="2197145"/>
            <a:ext cx="3453358" cy="2441628"/>
          </a:xfrm>
          <a:prstGeom prst="rect">
            <a:avLst/>
          </a:prstGeom>
          <a:noFill/>
          <a:ln>
            <a:noFill/>
          </a:ln>
          <a:effectLst>
            <a:outerShdw blurRad="57150" dist="19050" dir="5400000" algn="bl" rotWithShape="0">
              <a:srgbClr val="000000">
                <a:alpha val="49803"/>
              </a:srgbClr>
            </a:outerShdw>
          </a:effectLst>
        </p:spPr>
      </p:pic>
      <p:pic>
        <p:nvPicPr>
          <p:cNvPr id="1216" name="Google Shape;1216;p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87675" y="3757350"/>
            <a:ext cx="996774" cy="945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MY LUNCHBOX</a:t>
            </a:r>
            <a:endParaRPr sz="2300" b="1" i="0" u="none" strike="noStrike" cap="none" dirty="0">
              <a:solidFill>
                <a:schemeClr val="dk1"/>
              </a:solidFill>
              <a:latin typeface="Oswald"/>
              <a:ea typeface="Oswald"/>
              <a:cs typeface="Oswald"/>
              <a:sym typeface="Oswald"/>
            </a:endParaRPr>
          </a:p>
        </p:txBody>
      </p:sp>
      <p:pic>
        <p:nvPicPr>
          <p:cNvPr id="5" name="Picture 4" descr="A cartoon of a child jumping&#10;&#10;AI-generated content may be incorrect.">
            <a:extLst>
              <a:ext uri="{FF2B5EF4-FFF2-40B4-BE49-F238E27FC236}">
                <a16:creationId xmlns:a16="http://schemas.microsoft.com/office/drawing/2014/main" id="{C1DD91BD-2E13-FE6B-D00F-29411C4169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7428" y="843872"/>
            <a:ext cx="2365061" cy="4121523"/>
          </a:xfrm>
          <a:prstGeom prst="rect">
            <a:avLst/>
          </a:prstGeom>
        </p:spPr>
      </p:pic>
      <p:pic>
        <p:nvPicPr>
          <p:cNvPr id="2" name="Online Media 13" descr="Coles Healthy Kicks - My Lunchbox">
            <a:hlinkClick r:id="rId5"/>
            <a:extLst>
              <a:ext uri="{FF2B5EF4-FFF2-40B4-BE49-F238E27FC236}">
                <a16:creationId xmlns:a16="http://schemas.microsoft.com/office/drawing/2014/main" id="{5260AB5F-53AC-B1CE-1011-41BB508B2DC9}"/>
              </a:ext>
            </a:extLst>
          </p:cNvPr>
          <p:cNvPicPr>
            <a:picLocks noRot="1" noChangeAspect="1"/>
          </p:cNvPicPr>
          <p:nvPr>
            <a:videoFile r:link="rId1"/>
          </p:nvPr>
        </p:nvPicPr>
        <p:blipFill>
          <a:blip r:embed="rId6"/>
          <a:stretch>
            <a:fillRect/>
          </a:stretch>
        </p:blipFill>
        <p:spPr>
          <a:xfrm>
            <a:off x="527499" y="1222460"/>
            <a:ext cx="5971720" cy="3364349"/>
          </a:xfrm>
          <a:prstGeom prst="rect">
            <a:avLst/>
          </a:prstGeom>
        </p:spPr>
      </p:pic>
    </p:spTree>
    <p:extLst>
      <p:ext uri="{BB962C8B-B14F-4D97-AF65-F5344CB8AC3E}">
        <p14:creationId xmlns:p14="http://schemas.microsoft.com/office/powerpoint/2010/main" val="216655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1221" name="Google Shape;1221;p66" descr="Find out how Coles went to great lengths for the amazing new Grandma’s Heirloom Tomatoes in store.&#10;&#10;Get at least one brand new video every week, including recipes, kitchen hacks and handy cooking tips to help you feed your family and friends: @coles  &#10;&#10;For more recipes and inspiration, visit: https://www.coles.com.au/recipes-inspiration&#10;For more information about the heirloom tomato range, visit: https://www.coles.com.au/about/our-partners/farming/fruit-and-vegetables/heirloom-tomatoes&#10;To explore the range of heirloom tomato recipes, visit: https://www.coles.com.au/recipes-inspiration/collections/grandmas-heirloom-tomatoes" title="Heirloom Tomatoes | Great lengths for quality | Coles">
            <a:hlinkClick r:id="rId3"/>
          </p:cNvPr>
          <p:cNvPicPr preferRelativeResize="0"/>
          <p:nvPr/>
        </p:nvPicPr>
        <p:blipFill rotWithShape="1">
          <a:blip r:embed="rId4">
            <a:alphaModFix/>
          </a:blip>
          <a:srcRect/>
          <a:stretch/>
        </p:blipFill>
        <p:spPr>
          <a:xfrm>
            <a:off x="6028225" y="1481775"/>
            <a:ext cx="2617000" cy="1472072"/>
          </a:xfrm>
          <a:prstGeom prst="rect">
            <a:avLst/>
          </a:prstGeom>
          <a:noFill/>
          <a:ln>
            <a:noFill/>
          </a:ln>
        </p:spPr>
      </p:pic>
      <p:pic>
        <p:nvPicPr>
          <p:cNvPr id="1222" name="Google Shape;1222;p66" descr="Discover the story behind large, sweet Eureka blueberries exclusive to Coles.&#10;&#10;Get at least one brand new video every week, including recipes, kitchen hacks and handy cooking tips to help you feed your family and friends: @coles" title="Eureka blueberries | Great lengths for quality | Coles">
            <a:hlinkClick r:id="rId5"/>
          </p:cNvPr>
          <p:cNvPicPr preferRelativeResize="0"/>
          <p:nvPr/>
        </p:nvPicPr>
        <p:blipFill rotWithShape="1">
          <a:blip r:embed="rId6">
            <a:alphaModFix/>
          </a:blip>
          <a:srcRect/>
          <a:stretch/>
        </p:blipFill>
        <p:spPr>
          <a:xfrm>
            <a:off x="3258950" y="1481000"/>
            <a:ext cx="2617025" cy="1472080"/>
          </a:xfrm>
          <a:prstGeom prst="rect">
            <a:avLst/>
          </a:prstGeom>
          <a:noFill/>
          <a:ln>
            <a:noFill/>
          </a:ln>
        </p:spPr>
      </p:pic>
      <p:pic>
        <p:nvPicPr>
          <p:cNvPr id="1223" name="Google Shape;1223;p66" descr="Find out why Marie Piccone's mangoes are luscious and sweet.&#10;&#10;Get at least one brand new video every week, including recipes, kitchen hacks and handy cooking tips to help you feed your family and friends: @coles &#10;&#10;To learn more about Manbulloo Farms mangoes, head to our website: https://www.coles.com.au/about/our-partners/farming/fruit-and-vegetables/theres-so-much-to-love-about-the-sweet-aromatic-mangoes-at-coles" title="Manbulloo Farms  | Great lengths for quality | Coles">
            <a:hlinkClick r:id="rId7"/>
          </p:cNvPr>
          <p:cNvPicPr preferRelativeResize="0"/>
          <p:nvPr/>
        </p:nvPicPr>
        <p:blipFill rotWithShape="1">
          <a:blip r:embed="rId8">
            <a:alphaModFix/>
          </a:blip>
          <a:srcRect/>
          <a:stretch/>
        </p:blipFill>
        <p:spPr>
          <a:xfrm>
            <a:off x="532100" y="1481775"/>
            <a:ext cx="2574450" cy="1448123"/>
          </a:xfrm>
          <a:prstGeom prst="rect">
            <a:avLst/>
          </a:prstGeom>
          <a:noFill/>
          <a:ln>
            <a:noFill/>
          </a:ln>
        </p:spPr>
      </p:pic>
      <p:sp>
        <p:nvSpPr>
          <p:cNvPr id="1224" name="Google Shape;1224;p66"/>
          <p:cNvSpPr txBox="1"/>
          <p:nvPr/>
        </p:nvSpPr>
        <p:spPr>
          <a:xfrm>
            <a:off x="431425" y="625250"/>
            <a:ext cx="64128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FARM TO PLATE VIDEOS</a:t>
            </a:r>
            <a:endParaRPr sz="2300" b="1" i="0" u="none" strike="noStrike" cap="none">
              <a:solidFill>
                <a:schemeClr val="dk1"/>
              </a:solidFill>
              <a:latin typeface="Oswald"/>
              <a:ea typeface="Oswald"/>
              <a:cs typeface="Oswald"/>
              <a:sym typeface="Oswald"/>
            </a:endParaRPr>
          </a:p>
        </p:txBody>
      </p:sp>
      <p:sp>
        <p:nvSpPr>
          <p:cNvPr id="1225" name="Google Shape;1225;p66"/>
          <p:cNvSpPr txBox="1"/>
          <p:nvPr/>
        </p:nvSpPr>
        <p:spPr>
          <a:xfrm>
            <a:off x="532089" y="2953086"/>
            <a:ext cx="2574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 sz="1200" b="1" i="0" u="none" strike="noStrike" cap="none">
                <a:solidFill>
                  <a:srgbClr val="00ABFF"/>
                </a:solidFill>
                <a:latin typeface="Raleway"/>
                <a:ea typeface="Raleway"/>
                <a:cs typeface="Raleway"/>
                <a:sym typeface="Raleway"/>
              </a:rPr>
              <a:t>Mangoes</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sp>
        <p:nvSpPr>
          <p:cNvPr id="1226" name="Google Shape;1226;p66"/>
          <p:cNvSpPr txBox="1"/>
          <p:nvPr/>
        </p:nvSpPr>
        <p:spPr>
          <a:xfrm>
            <a:off x="3280227" y="2953086"/>
            <a:ext cx="2574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Blueberries</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sp>
        <p:nvSpPr>
          <p:cNvPr id="1227" name="Google Shape;1227;p66"/>
          <p:cNvSpPr txBox="1"/>
          <p:nvPr/>
        </p:nvSpPr>
        <p:spPr>
          <a:xfrm>
            <a:off x="6028227" y="2953086"/>
            <a:ext cx="2574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rgbClr val="000000"/>
              </a:buClr>
              <a:buSzPts val="1200"/>
              <a:buFont typeface="Arial"/>
              <a:buNone/>
            </a:pPr>
            <a:r>
              <a:rPr lang="en" sz="1200" b="1" i="0" u="none" strike="noStrike" cap="none">
                <a:solidFill>
                  <a:srgbClr val="00ABFF"/>
                </a:solidFill>
                <a:latin typeface="Raleway"/>
                <a:ea typeface="Raleway"/>
                <a:cs typeface="Raleway"/>
                <a:sym typeface="Raleway"/>
              </a:rPr>
              <a:t>Tomatoes</a:t>
            </a:r>
            <a:endParaRPr sz="1200" b="1" i="0" u="none" strike="noStrike" cap="none">
              <a:solidFill>
                <a:srgbClr val="00ABFF"/>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rgbClr val="00ABFF"/>
              </a:solidFill>
              <a:latin typeface="Raleway"/>
              <a:ea typeface="Raleway"/>
              <a:cs typeface="Raleway"/>
              <a:sym typeface="Raleway"/>
            </a:endParaRPr>
          </a:p>
        </p:txBody>
      </p:sp>
      <p:sp>
        <p:nvSpPr>
          <p:cNvPr id="1228" name="Google Shape;1228;p66"/>
          <p:cNvSpPr txBox="1"/>
          <p:nvPr/>
        </p:nvSpPr>
        <p:spPr>
          <a:xfrm>
            <a:off x="420400" y="1022025"/>
            <a:ext cx="82251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Watch the videos to find out about how Australian produce gets from the farm to your plate.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nvGrpSpPr>
          <p:cNvPr id="1229" name="Google Shape;1229;p66"/>
          <p:cNvGrpSpPr/>
          <p:nvPr/>
        </p:nvGrpSpPr>
        <p:grpSpPr>
          <a:xfrm>
            <a:off x="648874" y="3638329"/>
            <a:ext cx="3723734" cy="627800"/>
            <a:chOff x="431425" y="3858074"/>
            <a:chExt cx="3978348" cy="485125"/>
          </a:xfrm>
        </p:grpSpPr>
        <p:sp>
          <p:nvSpPr>
            <p:cNvPr id="1230" name="Google Shape;1230;p66"/>
            <p:cNvSpPr/>
            <p:nvPr/>
          </p:nvSpPr>
          <p:spPr>
            <a:xfrm>
              <a:off x="431425" y="390009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Raleway"/>
                  <a:ea typeface="Raleway"/>
                  <a:cs typeface="Raleway"/>
                  <a:sym typeface="Raleway"/>
                </a:rPr>
                <a:t>How can our garden encourage us to make healthy food choices? </a:t>
              </a:r>
              <a:endParaRPr sz="1200" b="0" i="0" u="none" strike="noStrike" cap="none">
                <a:solidFill>
                  <a:srgbClr val="000000"/>
                </a:solidFill>
                <a:latin typeface="Raleway"/>
                <a:ea typeface="Raleway"/>
                <a:cs typeface="Raleway"/>
                <a:sym typeface="Raleway"/>
              </a:endParaRPr>
            </a:p>
          </p:txBody>
        </p:sp>
        <p:sp>
          <p:nvSpPr>
            <p:cNvPr id="1231" name="Google Shape;1231;p6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Raleway"/>
                  <a:ea typeface="Raleway"/>
                  <a:cs typeface="Raleway"/>
                  <a:sym typeface="Raleway"/>
                </a:rPr>
                <a:t>How do products get from the farm to the plate?</a:t>
              </a:r>
              <a:endParaRPr sz="1200" b="0" i="0" u="none" strike="noStrike" cap="none">
                <a:solidFill>
                  <a:schemeClr val="dk1"/>
                </a:solidFill>
                <a:latin typeface="Raleway"/>
                <a:ea typeface="Raleway"/>
                <a:cs typeface="Raleway"/>
                <a:sym typeface="Raleway"/>
              </a:endParaRPr>
            </a:p>
          </p:txBody>
        </p:sp>
      </p:grpSp>
      <p:grpSp>
        <p:nvGrpSpPr>
          <p:cNvPr id="1232" name="Google Shape;1232;p66"/>
          <p:cNvGrpSpPr/>
          <p:nvPr/>
        </p:nvGrpSpPr>
        <p:grpSpPr>
          <a:xfrm>
            <a:off x="4693283" y="3638329"/>
            <a:ext cx="3723734" cy="627800"/>
            <a:chOff x="431425" y="3858074"/>
            <a:chExt cx="3978348" cy="485125"/>
          </a:xfrm>
        </p:grpSpPr>
        <p:sp>
          <p:nvSpPr>
            <p:cNvPr id="1233" name="Google Shape;1233;p66"/>
            <p:cNvSpPr/>
            <p:nvPr/>
          </p:nvSpPr>
          <p:spPr>
            <a:xfrm>
              <a:off x="431425" y="3900099"/>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200" b="0" i="0" u="none" strike="noStrike" cap="none">
                  <a:solidFill>
                    <a:srgbClr val="000000"/>
                  </a:solidFill>
                  <a:latin typeface="Raleway"/>
                  <a:ea typeface="Raleway"/>
                  <a:cs typeface="Raleway"/>
                  <a:sym typeface="Raleway"/>
                </a:rPr>
                <a:t>How can our garden encourage us to make healthy food choices? </a:t>
              </a:r>
              <a:endParaRPr sz="1200" b="0" i="0" u="none" strike="noStrike" cap="none">
                <a:solidFill>
                  <a:srgbClr val="000000"/>
                </a:solidFill>
                <a:latin typeface="Raleway"/>
                <a:ea typeface="Raleway"/>
                <a:cs typeface="Raleway"/>
                <a:sym typeface="Raleway"/>
              </a:endParaRPr>
            </a:p>
          </p:txBody>
        </p:sp>
        <p:sp>
          <p:nvSpPr>
            <p:cNvPr id="1234" name="Google Shape;1234;p66"/>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Raleway"/>
                  <a:ea typeface="Raleway"/>
                  <a:cs typeface="Raleway"/>
                  <a:sym typeface="Raleway"/>
                </a:rPr>
                <a:t>How are Australian farmers using sustainable farming practices?</a:t>
              </a:r>
              <a:endParaRPr sz="1200" b="0" i="0" u="none" strike="noStrike" cap="none">
                <a:solidFill>
                  <a:schemeClr val="dk1"/>
                </a:solidFill>
                <a:latin typeface="Raleway"/>
                <a:ea typeface="Raleway"/>
                <a:cs typeface="Raleway"/>
                <a:sym typeface="Raleway"/>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3"/>
                                        </p:tgtEl>
                                        <p:attrNameLst>
                                          <p:attrName>style.visibility</p:attrName>
                                        </p:attrNameLst>
                                      </p:cBhvr>
                                      <p:to>
                                        <p:strVal val="visible"/>
                                      </p:to>
                                    </p:set>
                                    <p:animEffect transition="in" filter="fade">
                                      <p:cBhvr>
                                        <p:cTn id="7" dur="1000"/>
                                        <p:tgtEl>
                                          <p:spTgt spid="1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2"/>
                                        </p:tgtEl>
                                        <p:attrNameLst>
                                          <p:attrName>style.visibility</p:attrName>
                                        </p:attrNameLst>
                                      </p:cBhvr>
                                      <p:to>
                                        <p:strVal val="visible"/>
                                      </p:to>
                                    </p:set>
                                    <p:animEffect transition="in" filter="fade">
                                      <p:cBhvr>
                                        <p:cTn id="12" dur="1000"/>
                                        <p:tgtEl>
                                          <p:spTgt spid="1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1"/>
                                        </p:tgtEl>
                                        <p:attrNameLst>
                                          <p:attrName>style.visibility</p:attrName>
                                        </p:attrNameLst>
                                      </p:cBhvr>
                                      <p:to>
                                        <p:strVal val="visible"/>
                                      </p:to>
                                    </p:set>
                                    <p:animEffect transition="in" filter="fade">
                                      <p:cBhvr>
                                        <p:cTn id="17" dur="1000"/>
                                        <p:tgtEl>
                                          <p:spTgt spid="12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29"/>
                                        </p:tgtEl>
                                        <p:attrNameLst>
                                          <p:attrName>style.visibility</p:attrName>
                                        </p:attrNameLst>
                                      </p:cBhvr>
                                      <p:to>
                                        <p:strVal val="visible"/>
                                      </p:to>
                                    </p:set>
                                    <p:anim calcmode="lin" valueType="num">
                                      <p:cBhvr additive="base">
                                        <p:cTn id="22" dur="1000"/>
                                        <p:tgtEl>
                                          <p:spTgt spid="122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32"/>
                                        </p:tgtEl>
                                        <p:attrNameLst>
                                          <p:attrName>style.visibility</p:attrName>
                                        </p:attrNameLst>
                                      </p:cBhvr>
                                      <p:to>
                                        <p:strVal val="visible"/>
                                      </p:to>
                                    </p:set>
                                    <p:anim calcmode="lin" valueType="num">
                                      <p:cBhvr additive="base">
                                        <p:cTn id="27" dur="1000"/>
                                        <p:tgtEl>
                                          <p:spTgt spid="12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67"/>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FARM TO PLATE</a:t>
            </a:r>
            <a:endParaRPr sz="2300" b="1" i="0" u="none" strike="noStrike" cap="none">
              <a:solidFill>
                <a:schemeClr val="dk1"/>
              </a:solidFill>
              <a:latin typeface="Oswald"/>
              <a:ea typeface="Oswald"/>
              <a:cs typeface="Oswald"/>
              <a:sym typeface="Oswald"/>
            </a:endParaRPr>
          </a:p>
        </p:txBody>
      </p:sp>
      <p:sp>
        <p:nvSpPr>
          <p:cNvPr id="1240" name="Google Shape;1240;p67"/>
          <p:cNvSpPr txBox="1"/>
          <p:nvPr/>
        </p:nvSpPr>
        <p:spPr>
          <a:xfrm>
            <a:off x="420400" y="1022025"/>
            <a:ext cx="81636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1" i="0" u="none" strike="noStrike" cap="none">
                <a:solidFill>
                  <a:srgbClr val="00ABFF"/>
                </a:solidFill>
                <a:latin typeface="Raleway"/>
                <a:ea typeface="Raleway"/>
                <a:cs typeface="Raleway"/>
                <a:sym typeface="Raleway"/>
              </a:rPr>
              <a:t>The farm to plate journey involves several stages that transforms food from its origin to when it reaches your plate.</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chemeClr val="dk1"/>
              </a:buClr>
              <a:buSzPts val="1100"/>
              <a:buFont typeface="Arial"/>
              <a:buNone/>
            </a:pP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ABFF"/>
              </a:solidFill>
              <a:latin typeface="Raleway"/>
              <a:ea typeface="Raleway"/>
              <a:cs typeface="Raleway"/>
              <a:sym typeface="Raleway"/>
            </a:endParaRPr>
          </a:p>
        </p:txBody>
      </p:sp>
      <p:grpSp>
        <p:nvGrpSpPr>
          <p:cNvPr id="1241" name="Google Shape;1241;p67"/>
          <p:cNvGrpSpPr/>
          <p:nvPr/>
        </p:nvGrpSpPr>
        <p:grpSpPr>
          <a:xfrm>
            <a:off x="505800" y="4037800"/>
            <a:ext cx="8182122" cy="649814"/>
            <a:chOff x="431425" y="3858076"/>
            <a:chExt cx="3978470" cy="486278"/>
          </a:xfrm>
        </p:grpSpPr>
        <p:sp>
          <p:nvSpPr>
            <p:cNvPr id="1242" name="Google Shape;1242;p67"/>
            <p:cNvSpPr/>
            <p:nvPr/>
          </p:nvSpPr>
          <p:spPr>
            <a:xfrm>
              <a:off x="431425" y="3901254"/>
              <a:ext cx="3929400" cy="443100"/>
            </a:xfrm>
            <a:prstGeom prst="roundRect">
              <a:avLst>
                <a:gd name="adj" fmla="val 13252"/>
              </a:avLst>
            </a:prstGeom>
            <a:solidFill>
              <a:srgbClr val="C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Raleway"/>
                  <a:ea typeface="Raleway"/>
                  <a:cs typeface="Raleway"/>
                  <a:sym typeface="Raleway"/>
                </a:rPr>
                <a:t>How can our garden encourage us to make healthy food choices? </a:t>
              </a:r>
              <a:endParaRPr sz="1100" b="0" i="0" u="none" strike="noStrike" cap="none">
                <a:solidFill>
                  <a:srgbClr val="000000"/>
                </a:solidFill>
                <a:latin typeface="Raleway"/>
                <a:ea typeface="Raleway"/>
                <a:cs typeface="Raleway"/>
                <a:sym typeface="Raleway"/>
              </a:endParaRPr>
            </a:p>
          </p:txBody>
        </p:sp>
        <p:sp>
          <p:nvSpPr>
            <p:cNvPr id="1243" name="Google Shape;1243;p67"/>
            <p:cNvSpPr/>
            <p:nvPr/>
          </p:nvSpPr>
          <p:spPr>
            <a:xfrm>
              <a:off x="455895" y="3858076"/>
              <a:ext cx="3954000" cy="443100"/>
            </a:xfrm>
            <a:prstGeom prst="roundRect">
              <a:avLst>
                <a:gd name="adj" fmla="val 10728"/>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Raleway"/>
                  <a:ea typeface="Raleway"/>
                  <a:cs typeface="Raleway"/>
                  <a:sym typeface="Raleway"/>
                </a:rPr>
                <a:t>Different foods have different journey</a:t>
              </a:r>
              <a:r>
                <a:rPr lang="en" sz="1000" b="1" i="0" u="none" strike="noStrike" cap="none">
                  <a:solidFill>
                    <a:schemeClr val="dk1"/>
                  </a:solidFill>
                  <a:latin typeface="Raleway"/>
                  <a:ea typeface="Raleway"/>
                  <a:cs typeface="Raleway"/>
                  <a:sym typeface="Raleway"/>
                </a:rPr>
                <a:t>s. </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For example, eggs might go straight from the farm to the shop, whilst wheat needs more steps to become bread or pasta.</a:t>
              </a:r>
              <a:endParaRPr sz="1000" b="0" i="0" u="none" strike="noStrike" cap="none">
                <a:solidFill>
                  <a:schemeClr val="dk1"/>
                </a:solidFill>
                <a:latin typeface="Raleway"/>
                <a:ea typeface="Raleway"/>
                <a:cs typeface="Raleway"/>
                <a:sym typeface="Raleway"/>
              </a:endParaRPr>
            </a:p>
          </p:txBody>
        </p:sp>
      </p:grpSp>
      <p:grpSp>
        <p:nvGrpSpPr>
          <p:cNvPr id="1244" name="Google Shape;1244;p67"/>
          <p:cNvGrpSpPr/>
          <p:nvPr/>
        </p:nvGrpSpPr>
        <p:grpSpPr>
          <a:xfrm>
            <a:off x="4300756" y="1414425"/>
            <a:ext cx="4375019" cy="1225899"/>
            <a:chOff x="4300756" y="1414425"/>
            <a:chExt cx="4375019" cy="1225899"/>
          </a:xfrm>
        </p:grpSpPr>
        <p:cxnSp>
          <p:nvCxnSpPr>
            <p:cNvPr id="1245" name="Google Shape;1245;p67"/>
            <p:cNvCxnSpPr/>
            <p:nvPr/>
          </p:nvCxnSpPr>
          <p:spPr>
            <a:xfrm>
              <a:off x="4300756" y="1844963"/>
              <a:ext cx="333000" cy="0"/>
            </a:xfrm>
            <a:prstGeom prst="straightConnector1">
              <a:avLst/>
            </a:prstGeom>
            <a:noFill/>
            <a:ln w="9525" cap="flat" cmpd="sng">
              <a:solidFill>
                <a:srgbClr val="00ABFF"/>
              </a:solidFill>
              <a:prstDash val="solid"/>
              <a:round/>
              <a:headEnd type="none" w="sm" len="sm"/>
              <a:tailEnd type="triangle" w="med" len="med"/>
            </a:ln>
          </p:spPr>
        </p:cxnSp>
        <p:grpSp>
          <p:nvGrpSpPr>
            <p:cNvPr id="1246" name="Google Shape;1246;p67"/>
            <p:cNvGrpSpPr/>
            <p:nvPr/>
          </p:nvGrpSpPr>
          <p:grpSpPr>
            <a:xfrm>
              <a:off x="4625625" y="1414425"/>
              <a:ext cx="4050150" cy="1225899"/>
              <a:chOff x="4625625" y="1414425"/>
              <a:chExt cx="4050150" cy="1225899"/>
            </a:xfrm>
          </p:grpSpPr>
          <p:sp>
            <p:nvSpPr>
              <p:cNvPr id="1247" name="Google Shape;1247;p67"/>
              <p:cNvSpPr/>
              <p:nvPr/>
            </p:nvSpPr>
            <p:spPr>
              <a:xfrm>
                <a:off x="4625625" y="1476924"/>
                <a:ext cx="4000200" cy="1163400"/>
              </a:xfrm>
              <a:prstGeom prst="roundRect">
                <a:avLst>
                  <a:gd name="adj" fmla="val 7779"/>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248" name="Google Shape;1248;p67"/>
              <p:cNvSpPr/>
              <p:nvPr/>
            </p:nvSpPr>
            <p:spPr>
              <a:xfrm>
                <a:off x="4675450" y="1418148"/>
                <a:ext cx="4000200" cy="1163400"/>
              </a:xfrm>
              <a:prstGeom prst="roundRect">
                <a:avLst>
                  <a:gd name="adj" fmla="val 10728"/>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aleway"/>
                  <a:ea typeface="Raleway"/>
                  <a:cs typeface="Raleway"/>
                  <a:sym typeface="Raleway"/>
                </a:endParaRPr>
              </a:p>
            </p:txBody>
          </p:sp>
          <p:pic>
            <p:nvPicPr>
              <p:cNvPr id="1249" name="Google Shape;1249;p67" title="closeup-shot-of-fresh-eggs-in-a-factory-2025-02-05-04-30-07-utc.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625475" y="1529125"/>
                <a:ext cx="1152300" cy="948300"/>
              </a:xfrm>
              <a:prstGeom prst="round2SameRect">
                <a:avLst>
                  <a:gd name="adj1" fmla="val 9589"/>
                  <a:gd name="adj2" fmla="val 0"/>
                </a:avLst>
              </a:prstGeom>
              <a:noFill/>
              <a:ln w="9525" cap="flat" cmpd="sng">
                <a:solidFill>
                  <a:srgbClr val="000000"/>
                </a:solidFill>
                <a:prstDash val="solid"/>
                <a:round/>
                <a:headEnd type="none" w="sm" len="sm"/>
                <a:tailEnd type="none" w="sm" len="sm"/>
              </a:ln>
            </p:spPr>
          </p:pic>
          <p:sp>
            <p:nvSpPr>
              <p:cNvPr id="1250" name="Google Shape;1250;p67"/>
              <p:cNvSpPr txBox="1"/>
              <p:nvPr/>
            </p:nvSpPr>
            <p:spPr>
              <a:xfrm>
                <a:off x="4675450" y="1414425"/>
                <a:ext cx="30519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2. Processing </a:t>
                </a:r>
                <a:endParaRPr sz="1000" b="0" i="0" u="none" strike="noStrike" cap="none">
                  <a:solidFill>
                    <a:schemeClr val="dk1"/>
                  </a:solidFill>
                  <a:latin typeface="Raleway"/>
                  <a:ea typeface="Raleway"/>
                  <a:cs typeface="Raleway"/>
                  <a:sym typeface="Raleway"/>
                </a:endParaRPr>
              </a:p>
              <a:p>
                <a:pPr marL="182880" marR="0" lvl="0" indent="-181609" algn="l" rtl="0">
                  <a:lnSpc>
                    <a:spcPct val="100000"/>
                  </a:lnSpc>
                  <a:spcBef>
                    <a:spcPts val="0"/>
                  </a:spcBef>
                  <a:spcAft>
                    <a:spcPts val="0"/>
                  </a:spcAft>
                  <a:buClr>
                    <a:schemeClr val="dk1"/>
                  </a:buClr>
                  <a:buSzPts val="700"/>
                  <a:buFont typeface="Raleway"/>
                  <a:buChar char="●"/>
                </a:pPr>
                <a:r>
                  <a:rPr lang="en" sz="900" b="0" i="0" u="none" strike="noStrike" cap="none">
                    <a:solidFill>
                      <a:schemeClr val="dk1"/>
                    </a:solidFill>
                    <a:latin typeface="Raleway"/>
                    <a:ea typeface="Raleway"/>
                    <a:cs typeface="Raleway"/>
                    <a:sym typeface="Raleway"/>
                  </a:rPr>
                  <a:t>After leaving the farm, food is processed to prepare it for us to eat.</a:t>
                </a:r>
                <a:endParaRPr sz="900" b="0" i="0" u="none" strike="noStrike" cap="none">
                  <a:solidFill>
                    <a:schemeClr val="dk1"/>
                  </a:solidFill>
                  <a:latin typeface="Raleway"/>
                  <a:ea typeface="Raleway"/>
                  <a:cs typeface="Raleway"/>
                  <a:sym typeface="Raleway"/>
                </a:endParaRPr>
              </a:p>
              <a:p>
                <a:pPr marL="182880" marR="0" lvl="0" indent="-181609" algn="l" rtl="0">
                  <a:lnSpc>
                    <a:spcPct val="100000"/>
                  </a:lnSpc>
                  <a:spcBef>
                    <a:spcPts val="0"/>
                  </a:spcBef>
                  <a:spcAft>
                    <a:spcPts val="0"/>
                  </a:spcAft>
                  <a:buClr>
                    <a:schemeClr val="dk1"/>
                  </a:buClr>
                  <a:buSzPts val="700"/>
                  <a:buFont typeface="Raleway"/>
                  <a:buChar char="●"/>
                </a:pPr>
                <a:r>
                  <a:rPr lang="en" sz="900" b="0" i="0" u="none" strike="noStrike" cap="none">
                    <a:solidFill>
                      <a:schemeClr val="dk1"/>
                    </a:solidFill>
                    <a:latin typeface="Raleway"/>
                    <a:ea typeface="Raleway"/>
                    <a:cs typeface="Raleway"/>
                    <a:sym typeface="Raleway"/>
                  </a:rPr>
                  <a:t>Wheat is ground into flour at mills.</a:t>
                </a:r>
                <a:endParaRPr sz="900" b="0" i="0" u="none" strike="noStrike" cap="none">
                  <a:solidFill>
                    <a:schemeClr val="dk1"/>
                  </a:solidFill>
                  <a:latin typeface="Raleway"/>
                  <a:ea typeface="Raleway"/>
                  <a:cs typeface="Raleway"/>
                  <a:sym typeface="Raleway"/>
                </a:endParaRPr>
              </a:p>
              <a:p>
                <a:pPr marL="182880" marR="0" lvl="0" indent="-181609" algn="l" rtl="0">
                  <a:lnSpc>
                    <a:spcPct val="100000"/>
                  </a:lnSpc>
                  <a:spcBef>
                    <a:spcPts val="0"/>
                  </a:spcBef>
                  <a:spcAft>
                    <a:spcPts val="0"/>
                  </a:spcAft>
                  <a:buClr>
                    <a:schemeClr val="dk1"/>
                  </a:buClr>
                  <a:buSzPts val="700"/>
                  <a:buFont typeface="Raleway"/>
                  <a:buChar char="●"/>
                </a:pPr>
                <a:r>
                  <a:rPr lang="en" sz="900" b="0" i="0" u="none" strike="noStrike" cap="none">
                    <a:solidFill>
                      <a:schemeClr val="dk1"/>
                    </a:solidFill>
                    <a:latin typeface="Raleway"/>
                    <a:ea typeface="Raleway"/>
                    <a:cs typeface="Raleway"/>
                    <a:sym typeface="Raleway"/>
                  </a:rPr>
                  <a:t>Cows are milked, producing about 25 to 30 litres of milk each day.</a:t>
                </a:r>
                <a:endParaRPr sz="900" b="0" i="0" u="none" strike="noStrike" cap="none">
                  <a:solidFill>
                    <a:schemeClr val="dk1"/>
                  </a:solidFill>
                  <a:latin typeface="Raleway"/>
                  <a:ea typeface="Raleway"/>
                  <a:cs typeface="Raleway"/>
                  <a:sym typeface="Raleway"/>
                </a:endParaRPr>
              </a:p>
              <a:p>
                <a:pPr marL="182880" marR="0" lvl="0" indent="-181609" algn="l" rtl="0">
                  <a:lnSpc>
                    <a:spcPct val="100000"/>
                  </a:lnSpc>
                  <a:spcBef>
                    <a:spcPts val="0"/>
                  </a:spcBef>
                  <a:spcAft>
                    <a:spcPts val="0"/>
                  </a:spcAft>
                  <a:buClr>
                    <a:schemeClr val="dk1"/>
                  </a:buClr>
                  <a:buSzPts val="700"/>
                  <a:buFont typeface="Raleway"/>
                  <a:buChar char="●"/>
                </a:pPr>
                <a:r>
                  <a:rPr lang="en" sz="900" b="0" i="0" u="none" strike="noStrike" cap="none">
                    <a:solidFill>
                      <a:schemeClr val="dk1"/>
                    </a:solidFill>
                    <a:latin typeface="Raleway"/>
                    <a:ea typeface="Raleway"/>
                    <a:cs typeface="Raleway"/>
                    <a:sym typeface="Raleway"/>
                  </a:rPr>
                  <a:t>Eggs are collected from chickens and sorted.</a:t>
                </a:r>
                <a:endParaRPr sz="900" b="0" i="0" u="none" strike="noStrike" cap="none">
                  <a:solidFill>
                    <a:schemeClr val="dk1"/>
                  </a:solidFill>
                  <a:latin typeface="Raleway"/>
                  <a:ea typeface="Raleway"/>
                  <a:cs typeface="Raleway"/>
                  <a:sym typeface="Raleway"/>
                </a:endParaRPr>
              </a:p>
            </p:txBody>
          </p:sp>
        </p:grpSp>
      </p:grpSp>
      <p:grpSp>
        <p:nvGrpSpPr>
          <p:cNvPr id="1251" name="Google Shape;1251;p67"/>
          <p:cNvGrpSpPr/>
          <p:nvPr/>
        </p:nvGrpSpPr>
        <p:grpSpPr>
          <a:xfrm>
            <a:off x="505785" y="1439175"/>
            <a:ext cx="3794946" cy="672609"/>
            <a:chOff x="505785" y="1439175"/>
            <a:chExt cx="3794946" cy="672609"/>
          </a:xfrm>
        </p:grpSpPr>
        <p:grpSp>
          <p:nvGrpSpPr>
            <p:cNvPr id="1252" name="Google Shape;1252;p67"/>
            <p:cNvGrpSpPr/>
            <p:nvPr/>
          </p:nvGrpSpPr>
          <p:grpSpPr>
            <a:xfrm>
              <a:off x="505785" y="1442186"/>
              <a:ext cx="3794946" cy="669598"/>
              <a:chOff x="431425" y="3858074"/>
              <a:chExt cx="3978348" cy="482907"/>
            </a:xfrm>
          </p:grpSpPr>
          <p:sp>
            <p:nvSpPr>
              <p:cNvPr id="1253" name="Google Shape;1253;p67"/>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254" name="Google Shape;1254;p6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aleway"/>
                  <a:ea typeface="Raleway"/>
                  <a:cs typeface="Raleway"/>
                  <a:sym typeface="Raleway"/>
                </a:endParaRPr>
              </a:p>
            </p:txBody>
          </p:sp>
        </p:grpSp>
        <p:pic>
          <p:nvPicPr>
            <p:cNvPr id="1255" name="Google Shape;1255;p67" title="a-gang-of-cows-2024-11-25-21-10-38-utc.jpg"/>
            <p:cNvPicPr preferRelativeResize="0"/>
            <p:nvPr/>
          </p:nvPicPr>
          <p:blipFill rotWithShape="1">
            <a:blip r:embed="rId4" cstate="screen">
              <a:alphaModFix/>
              <a:extLst>
                <a:ext uri="{28A0092B-C50C-407E-A947-70E740481C1C}">
                  <a14:useLocalDpi xmlns:a14="http://schemas.microsoft.com/office/drawing/2010/main"/>
                </a:ext>
              </a:extLst>
            </a:blip>
            <a:srcRect t="-37361"/>
            <a:stretch/>
          </p:blipFill>
          <p:spPr>
            <a:xfrm rot="5400000">
              <a:off x="3521775" y="1272825"/>
              <a:ext cx="609600" cy="948300"/>
            </a:xfrm>
            <a:prstGeom prst="round2SameRect">
              <a:avLst>
                <a:gd name="adj1" fmla="val 9589"/>
                <a:gd name="adj2" fmla="val 0"/>
              </a:avLst>
            </a:prstGeom>
            <a:noFill/>
            <a:ln w="9525" cap="flat" cmpd="sng">
              <a:solidFill>
                <a:srgbClr val="000000"/>
              </a:solidFill>
              <a:prstDash val="solid"/>
              <a:round/>
              <a:headEnd type="none" w="sm" len="sm"/>
              <a:tailEnd type="none" w="sm" len="sm"/>
            </a:ln>
          </p:spPr>
        </p:pic>
        <p:sp>
          <p:nvSpPr>
            <p:cNvPr id="1256" name="Google Shape;1256;p67"/>
            <p:cNvSpPr txBox="1"/>
            <p:nvPr/>
          </p:nvSpPr>
          <p:spPr>
            <a:xfrm>
              <a:off x="571375" y="1439175"/>
              <a:ext cx="2781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1. The Farm</a:t>
              </a:r>
              <a:endParaRPr sz="1000" b="0" i="0" u="none" strike="noStrike" cap="none">
                <a:solidFill>
                  <a:schemeClr val="dk1"/>
                </a:solidFill>
                <a:latin typeface="Raleway"/>
                <a:ea typeface="Raleway"/>
                <a:cs typeface="Raleway"/>
                <a:sym typeface="Raleway"/>
              </a:endParaRPr>
            </a:p>
            <a:p>
              <a:pPr marL="182880" marR="0" lvl="0" indent="-181609" algn="l" rtl="0">
                <a:lnSpc>
                  <a:spcPct val="100000"/>
                </a:lnSpc>
                <a:spcBef>
                  <a:spcPts val="0"/>
                </a:spcBef>
                <a:spcAft>
                  <a:spcPts val="0"/>
                </a:spcAft>
                <a:buClr>
                  <a:schemeClr val="dk1"/>
                </a:buClr>
                <a:buSzPts val="700"/>
                <a:buFont typeface="Raleway"/>
                <a:buChar char="●"/>
              </a:pPr>
              <a:r>
                <a:rPr lang="en" sz="900" b="0" i="0" u="none" strike="noStrike" cap="none">
                  <a:solidFill>
                    <a:schemeClr val="dk1"/>
                  </a:solidFill>
                  <a:latin typeface="Raleway"/>
                  <a:ea typeface="Raleway"/>
                  <a:cs typeface="Raleway"/>
                  <a:sym typeface="Raleway"/>
                </a:rPr>
                <a:t>The journey begins on the farm where farmers grow crops and raise animals.</a:t>
              </a:r>
              <a:endParaRPr sz="1400" b="0" i="0" u="none" strike="noStrike" cap="none">
                <a:solidFill>
                  <a:srgbClr val="000000"/>
                </a:solidFill>
                <a:latin typeface="Arial"/>
                <a:ea typeface="Arial"/>
                <a:cs typeface="Arial"/>
                <a:sym typeface="Arial"/>
              </a:endParaRPr>
            </a:p>
          </p:txBody>
        </p:sp>
      </p:grpSp>
      <p:grpSp>
        <p:nvGrpSpPr>
          <p:cNvPr id="1257" name="Google Shape;1257;p67"/>
          <p:cNvGrpSpPr/>
          <p:nvPr/>
        </p:nvGrpSpPr>
        <p:grpSpPr>
          <a:xfrm>
            <a:off x="505793" y="2315375"/>
            <a:ext cx="4223432" cy="672606"/>
            <a:chOff x="505793" y="2315375"/>
            <a:chExt cx="4223432" cy="672606"/>
          </a:xfrm>
        </p:grpSpPr>
        <p:grpSp>
          <p:nvGrpSpPr>
            <p:cNvPr id="1258" name="Google Shape;1258;p67"/>
            <p:cNvGrpSpPr/>
            <p:nvPr/>
          </p:nvGrpSpPr>
          <p:grpSpPr>
            <a:xfrm>
              <a:off x="505793" y="2315375"/>
              <a:ext cx="3794946" cy="672606"/>
              <a:chOff x="505793" y="2315375"/>
              <a:chExt cx="3794946" cy="672606"/>
            </a:xfrm>
          </p:grpSpPr>
          <p:grpSp>
            <p:nvGrpSpPr>
              <p:cNvPr id="1259" name="Google Shape;1259;p67"/>
              <p:cNvGrpSpPr/>
              <p:nvPr/>
            </p:nvGrpSpPr>
            <p:grpSpPr>
              <a:xfrm>
                <a:off x="505793" y="2318383"/>
                <a:ext cx="3794946" cy="669598"/>
                <a:chOff x="431425" y="3858074"/>
                <a:chExt cx="3978348" cy="482907"/>
              </a:xfrm>
            </p:grpSpPr>
            <p:sp>
              <p:nvSpPr>
                <p:cNvPr id="1260" name="Google Shape;1260;p67"/>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261" name="Google Shape;1261;p6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aleway"/>
                    <a:ea typeface="Raleway"/>
                    <a:cs typeface="Raleway"/>
                    <a:sym typeface="Raleway"/>
                  </a:endParaRPr>
                </a:p>
              </p:txBody>
            </p:sp>
          </p:grpSp>
          <p:pic>
            <p:nvPicPr>
              <p:cNvPr id="1262" name="Google Shape;1262;p67" title="Fruit_section_of_a_grocery_store.jpg"/>
              <p:cNvPicPr preferRelativeResize="0"/>
              <p:nvPr/>
            </p:nvPicPr>
            <p:blipFill rotWithShape="1">
              <a:blip r:embed="rId5" cstate="screen">
                <a:alphaModFix/>
                <a:extLst>
                  <a:ext uri="{28A0092B-C50C-407E-A947-70E740481C1C}">
                    <a14:useLocalDpi xmlns:a14="http://schemas.microsoft.com/office/drawing/2010/main"/>
                  </a:ext>
                </a:extLst>
              </a:blip>
              <a:srcRect b="-31683"/>
              <a:stretch/>
            </p:blipFill>
            <p:spPr>
              <a:xfrm rot="5400000">
                <a:off x="3521775" y="2149025"/>
                <a:ext cx="609600" cy="948300"/>
              </a:xfrm>
              <a:prstGeom prst="round2SameRect">
                <a:avLst>
                  <a:gd name="adj1" fmla="val 9589"/>
                  <a:gd name="adj2" fmla="val 0"/>
                </a:avLst>
              </a:prstGeom>
              <a:noFill/>
              <a:ln w="9525" cap="flat" cmpd="sng">
                <a:solidFill>
                  <a:srgbClr val="000000"/>
                </a:solidFill>
                <a:prstDash val="solid"/>
                <a:round/>
                <a:headEnd type="none" w="sm" len="sm"/>
                <a:tailEnd type="none" w="sm" len="sm"/>
              </a:ln>
            </p:spPr>
          </p:pic>
          <p:sp>
            <p:nvSpPr>
              <p:cNvPr id="1263" name="Google Shape;1263;p67"/>
              <p:cNvSpPr txBox="1"/>
              <p:nvPr/>
            </p:nvSpPr>
            <p:spPr>
              <a:xfrm>
                <a:off x="571375" y="2315375"/>
                <a:ext cx="2700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4. At the shops</a:t>
                </a:r>
                <a:endParaRPr sz="1000" b="0" i="0" u="none" strike="noStrike" cap="none">
                  <a:solidFill>
                    <a:schemeClr val="dk1"/>
                  </a:solidFill>
                  <a:latin typeface="Raleway"/>
                  <a:ea typeface="Raleway"/>
                  <a:cs typeface="Raleway"/>
                  <a:sym typeface="Raleway"/>
                </a:endParaRPr>
              </a:p>
              <a:p>
                <a:pPr marL="182880" marR="0" lvl="0" indent="-181609" algn="l" rtl="0">
                  <a:lnSpc>
                    <a:spcPct val="100000"/>
                  </a:lnSpc>
                  <a:spcBef>
                    <a:spcPts val="0"/>
                  </a:spcBef>
                  <a:spcAft>
                    <a:spcPts val="0"/>
                  </a:spcAft>
                  <a:buClr>
                    <a:schemeClr val="dk1"/>
                  </a:buClr>
                  <a:buSzPts val="700"/>
                  <a:buFont typeface="Raleway"/>
                  <a:buChar char="●"/>
                </a:pPr>
                <a:r>
                  <a:rPr lang="en" sz="900" b="0" i="0" u="none" strike="noStrike" cap="none">
                    <a:solidFill>
                      <a:schemeClr val="dk1"/>
                    </a:solidFill>
                    <a:latin typeface="Raleway"/>
                    <a:ea typeface="Raleway"/>
                    <a:cs typeface="Raleway"/>
                    <a:sym typeface="Raleway"/>
                  </a:rPr>
                  <a:t>The food arrives at supermarkets, local stores and markets where we can buy it.</a:t>
                </a:r>
                <a:endParaRPr sz="1400" b="0" i="0" u="none" strike="noStrike" cap="none">
                  <a:solidFill>
                    <a:srgbClr val="000000"/>
                  </a:solidFill>
                  <a:latin typeface="Arial"/>
                  <a:ea typeface="Arial"/>
                  <a:cs typeface="Arial"/>
                  <a:sym typeface="Arial"/>
                </a:endParaRPr>
              </a:p>
            </p:txBody>
          </p:sp>
        </p:grpSp>
        <p:cxnSp>
          <p:nvCxnSpPr>
            <p:cNvPr id="1264" name="Google Shape;1264;p67"/>
            <p:cNvCxnSpPr/>
            <p:nvPr/>
          </p:nvCxnSpPr>
          <p:spPr>
            <a:xfrm rot="10800000">
              <a:off x="4252225" y="2722650"/>
              <a:ext cx="477000" cy="90600"/>
            </a:xfrm>
            <a:prstGeom prst="straightConnector1">
              <a:avLst/>
            </a:prstGeom>
            <a:noFill/>
            <a:ln w="9525" cap="flat" cmpd="sng">
              <a:solidFill>
                <a:srgbClr val="00ABFF"/>
              </a:solidFill>
              <a:prstDash val="solid"/>
              <a:round/>
              <a:headEnd type="none" w="sm" len="sm"/>
              <a:tailEnd type="triangle" w="med" len="med"/>
            </a:ln>
          </p:spPr>
        </p:cxnSp>
      </p:grpSp>
      <p:grpSp>
        <p:nvGrpSpPr>
          <p:cNvPr id="1265" name="Google Shape;1265;p67"/>
          <p:cNvGrpSpPr/>
          <p:nvPr/>
        </p:nvGrpSpPr>
        <p:grpSpPr>
          <a:xfrm>
            <a:off x="4625625" y="2640324"/>
            <a:ext cx="4050150" cy="1247857"/>
            <a:chOff x="4625625" y="2640324"/>
            <a:chExt cx="4050150" cy="1247857"/>
          </a:xfrm>
        </p:grpSpPr>
        <p:grpSp>
          <p:nvGrpSpPr>
            <p:cNvPr id="1266" name="Google Shape;1266;p67"/>
            <p:cNvGrpSpPr/>
            <p:nvPr/>
          </p:nvGrpSpPr>
          <p:grpSpPr>
            <a:xfrm>
              <a:off x="4625625" y="2789950"/>
              <a:ext cx="4050150" cy="1098231"/>
              <a:chOff x="4625625" y="2789950"/>
              <a:chExt cx="4050150" cy="1098231"/>
            </a:xfrm>
          </p:grpSpPr>
          <p:grpSp>
            <p:nvGrpSpPr>
              <p:cNvPr id="1267" name="Google Shape;1267;p67"/>
              <p:cNvGrpSpPr/>
              <p:nvPr/>
            </p:nvGrpSpPr>
            <p:grpSpPr>
              <a:xfrm>
                <a:off x="4625625" y="2789950"/>
                <a:ext cx="4049954" cy="1098231"/>
                <a:chOff x="431422" y="3858071"/>
                <a:chExt cx="3978344" cy="440314"/>
              </a:xfrm>
            </p:grpSpPr>
            <p:sp>
              <p:nvSpPr>
                <p:cNvPr id="1268" name="Google Shape;1268;p67"/>
                <p:cNvSpPr/>
                <p:nvPr/>
              </p:nvSpPr>
              <p:spPr>
                <a:xfrm>
                  <a:off x="431422" y="3881385"/>
                  <a:ext cx="3929400" cy="417000"/>
                </a:xfrm>
                <a:prstGeom prst="roundRect">
                  <a:avLst>
                    <a:gd name="adj" fmla="val 8098"/>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269" name="Google Shape;1269;p67"/>
                <p:cNvSpPr/>
                <p:nvPr/>
              </p:nvSpPr>
              <p:spPr>
                <a:xfrm>
                  <a:off x="480366" y="3858071"/>
                  <a:ext cx="3929400" cy="417000"/>
                </a:xfrm>
                <a:prstGeom prst="roundRect">
                  <a:avLst>
                    <a:gd name="adj" fmla="val 9941"/>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aleway"/>
                    <a:ea typeface="Raleway"/>
                    <a:cs typeface="Raleway"/>
                    <a:sym typeface="Raleway"/>
                  </a:endParaRPr>
                </a:p>
              </p:txBody>
            </p:sp>
          </p:grpSp>
          <p:pic>
            <p:nvPicPr>
              <p:cNvPr id="1270" name="Google Shape;1270;p67" title="trucking-blue-big-rig-nominated-2025-02-22-06-06-13-utc.jpg"/>
              <p:cNvPicPr preferRelativeResize="0"/>
              <p:nvPr/>
            </p:nvPicPr>
            <p:blipFill rotWithShape="1">
              <a:blip r:embed="rId6" cstate="screen">
                <a:alphaModFix/>
                <a:extLst>
                  <a:ext uri="{28A0092B-C50C-407E-A947-70E740481C1C}">
                    <a14:useLocalDpi xmlns:a14="http://schemas.microsoft.com/office/drawing/2010/main"/>
                  </a:ext>
                </a:extLst>
              </a:blip>
              <a:srcRect b="-968"/>
              <a:stretch/>
            </p:blipFill>
            <p:spPr>
              <a:xfrm rot="5400000">
                <a:off x="7687275" y="2833625"/>
                <a:ext cx="1028700" cy="948300"/>
              </a:xfrm>
              <a:prstGeom prst="round2SameRect">
                <a:avLst>
                  <a:gd name="adj1" fmla="val 9589"/>
                  <a:gd name="adj2" fmla="val 0"/>
                </a:avLst>
              </a:prstGeom>
              <a:noFill/>
              <a:ln w="9525" cap="flat" cmpd="sng">
                <a:solidFill>
                  <a:srgbClr val="000000"/>
                </a:solidFill>
                <a:prstDash val="solid"/>
                <a:round/>
                <a:headEnd type="none" w="sm" len="sm"/>
                <a:tailEnd type="none" w="sm" len="sm"/>
              </a:ln>
            </p:spPr>
          </p:pic>
          <p:sp>
            <p:nvSpPr>
              <p:cNvPr id="1271" name="Google Shape;1271;p67"/>
              <p:cNvSpPr txBox="1"/>
              <p:nvPr/>
            </p:nvSpPr>
            <p:spPr>
              <a:xfrm>
                <a:off x="4675450" y="2798375"/>
                <a:ext cx="3000000" cy="1031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3. Packaging and transport</a:t>
                </a:r>
                <a:endParaRPr sz="10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0"/>
                  </a:spcBef>
                  <a:spcAft>
                    <a:spcPts val="0"/>
                  </a:spcAft>
                  <a:buClr>
                    <a:schemeClr val="dk1"/>
                  </a:buClr>
                  <a:buSzPts val="900"/>
                  <a:buFont typeface="Raleway"/>
                  <a:buChar char="●"/>
                </a:pPr>
                <a:r>
                  <a:rPr lang="en" sz="900" b="0" i="0" u="none" strike="noStrike" cap="none">
                    <a:solidFill>
                      <a:schemeClr val="dk1"/>
                    </a:solidFill>
                    <a:latin typeface="Raleway"/>
                    <a:ea typeface="Raleway"/>
                    <a:cs typeface="Raleway"/>
                    <a:sym typeface="Raleway"/>
                  </a:rPr>
                  <a:t>The produce is prepared for its trip to the shops.</a:t>
                </a:r>
                <a:endParaRPr sz="9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0"/>
                  </a:spcBef>
                  <a:spcAft>
                    <a:spcPts val="0"/>
                  </a:spcAft>
                  <a:buClr>
                    <a:schemeClr val="dk1"/>
                  </a:buClr>
                  <a:buSzPts val="900"/>
                  <a:buFont typeface="Raleway"/>
                  <a:buChar char="●"/>
                </a:pPr>
                <a:r>
                  <a:rPr lang="en" sz="900" b="0" i="0" u="none" strike="noStrike" cap="none">
                    <a:solidFill>
                      <a:schemeClr val="dk1"/>
                    </a:solidFill>
                    <a:latin typeface="Raleway"/>
                    <a:ea typeface="Raleway"/>
                    <a:cs typeface="Raleway"/>
                    <a:sym typeface="Raleway"/>
                  </a:rPr>
                  <a:t>Flour is put into bags.</a:t>
                </a:r>
                <a:endParaRPr sz="9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0"/>
                  </a:spcBef>
                  <a:spcAft>
                    <a:spcPts val="0"/>
                  </a:spcAft>
                  <a:buClr>
                    <a:schemeClr val="dk1"/>
                  </a:buClr>
                  <a:buSzPts val="900"/>
                  <a:buFont typeface="Raleway"/>
                  <a:buChar char="●"/>
                </a:pPr>
                <a:r>
                  <a:rPr lang="en" sz="900" b="0" i="0" u="none" strike="noStrike" cap="none">
                    <a:solidFill>
                      <a:schemeClr val="dk1"/>
                    </a:solidFill>
                    <a:latin typeface="Raleway"/>
                    <a:ea typeface="Raleway"/>
                    <a:cs typeface="Raleway"/>
                    <a:sym typeface="Raleway"/>
                  </a:rPr>
                  <a:t>Milk is pasteurised (heated to remove harmful bacteria) and put into bottles or cartons.</a:t>
                </a:r>
                <a:endParaRPr sz="9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0"/>
                  </a:spcBef>
                  <a:spcAft>
                    <a:spcPts val="0"/>
                  </a:spcAft>
                  <a:buClr>
                    <a:schemeClr val="dk1"/>
                  </a:buClr>
                  <a:buSzPts val="900"/>
                  <a:buFont typeface="Raleway"/>
                  <a:buChar char="●"/>
                </a:pPr>
                <a:r>
                  <a:rPr lang="en" sz="900" b="0" i="0" u="none" strike="noStrike" cap="none">
                    <a:solidFill>
                      <a:schemeClr val="dk1"/>
                    </a:solidFill>
                    <a:latin typeface="Raleway"/>
                    <a:ea typeface="Raleway"/>
                    <a:cs typeface="Raleway"/>
                    <a:sym typeface="Raleway"/>
                  </a:rPr>
                  <a:t>Eggs are carefully packed into egg cartons.</a:t>
                </a:r>
                <a:endParaRPr sz="1400" b="0" i="0" u="none" strike="noStrike" cap="none">
                  <a:solidFill>
                    <a:srgbClr val="000000"/>
                  </a:solidFill>
                  <a:latin typeface="Arial"/>
                  <a:ea typeface="Arial"/>
                  <a:cs typeface="Arial"/>
                  <a:sym typeface="Arial"/>
                </a:endParaRPr>
              </a:p>
            </p:txBody>
          </p:sp>
        </p:grpSp>
        <p:cxnSp>
          <p:nvCxnSpPr>
            <p:cNvPr id="1272" name="Google Shape;1272;p67"/>
            <p:cNvCxnSpPr/>
            <p:nvPr/>
          </p:nvCxnSpPr>
          <p:spPr>
            <a:xfrm>
              <a:off x="6779059" y="2640324"/>
              <a:ext cx="0" cy="322200"/>
            </a:xfrm>
            <a:prstGeom prst="straightConnector1">
              <a:avLst/>
            </a:prstGeom>
            <a:noFill/>
            <a:ln w="9525" cap="flat" cmpd="sng">
              <a:solidFill>
                <a:srgbClr val="00ABFF"/>
              </a:solidFill>
              <a:prstDash val="solid"/>
              <a:round/>
              <a:headEnd type="none" w="sm" len="sm"/>
              <a:tailEnd type="triangle" w="med" len="med"/>
            </a:ln>
          </p:spPr>
        </p:cxnSp>
      </p:grpSp>
      <p:grpSp>
        <p:nvGrpSpPr>
          <p:cNvPr id="1273" name="Google Shape;1273;p67"/>
          <p:cNvGrpSpPr/>
          <p:nvPr/>
        </p:nvGrpSpPr>
        <p:grpSpPr>
          <a:xfrm>
            <a:off x="505793" y="2987963"/>
            <a:ext cx="3794946" cy="900221"/>
            <a:chOff x="505793" y="2987963"/>
            <a:chExt cx="3794946" cy="900221"/>
          </a:xfrm>
        </p:grpSpPr>
        <p:grpSp>
          <p:nvGrpSpPr>
            <p:cNvPr id="1274" name="Google Shape;1274;p67"/>
            <p:cNvGrpSpPr/>
            <p:nvPr/>
          </p:nvGrpSpPr>
          <p:grpSpPr>
            <a:xfrm>
              <a:off x="505793" y="3218575"/>
              <a:ext cx="3794946" cy="669609"/>
              <a:chOff x="505793" y="3218575"/>
              <a:chExt cx="3794946" cy="669609"/>
            </a:xfrm>
          </p:grpSpPr>
          <p:grpSp>
            <p:nvGrpSpPr>
              <p:cNvPr id="1275" name="Google Shape;1275;p67"/>
              <p:cNvGrpSpPr/>
              <p:nvPr/>
            </p:nvGrpSpPr>
            <p:grpSpPr>
              <a:xfrm>
                <a:off x="505793" y="3218586"/>
                <a:ext cx="3794946" cy="669598"/>
                <a:chOff x="431425" y="3858074"/>
                <a:chExt cx="3978348" cy="482907"/>
              </a:xfrm>
            </p:grpSpPr>
            <p:sp>
              <p:nvSpPr>
                <p:cNvPr id="1276" name="Google Shape;1276;p67"/>
                <p:cNvSpPr/>
                <p:nvPr/>
              </p:nvSpPr>
              <p:spPr>
                <a:xfrm>
                  <a:off x="431425" y="3897881"/>
                  <a:ext cx="3929400" cy="443100"/>
                </a:xfrm>
                <a:prstGeom prst="roundRect">
                  <a:avLst>
                    <a:gd name="adj" fmla="val 13252"/>
                  </a:avLst>
                </a:prstGeom>
                <a:solidFill>
                  <a:srgbClr val="00AB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b="0" i="0" u="none" strike="noStrike" cap="none">
                      <a:solidFill>
                        <a:srgbClr val="000000"/>
                      </a:solidFill>
                      <a:latin typeface="Raleway"/>
                      <a:ea typeface="Raleway"/>
                      <a:cs typeface="Raleway"/>
                      <a:sym typeface="Raleway"/>
                    </a:rPr>
                    <a:t>How can our garden encourage us to make healthy food choices? </a:t>
                  </a:r>
                  <a:endParaRPr sz="1000" b="0" i="0" u="none" strike="noStrike" cap="none">
                    <a:solidFill>
                      <a:srgbClr val="000000"/>
                    </a:solidFill>
                    <a:latin typeface="Raleway"/>
                    <a:ea typeface="Raleway"/>
                    <a:cs typeface="Raleway"/>
                    <a:sym typeface="Raleway"/>
                  </a:endParaRPr>
                </a:p>
              </p:txBody>
            </p:sp>
            <p:sp>
              <p:nvSpPr>
                <p:cNvPr id="1277" name="Google Shape;1277;p67"/>
                <p:cNvSpPr/>
                <p:nvPr/>
              </p:nvSpPr>
              <p:spPr>
                <a:xfrm>
                  <a:off x="480373" y="3858074"/>
                  <a:ext cx="3929400" cy="443100"/>
                </a:xfrm>
                <a:prstGeom prst="roundRect">
                  <a:avLst>
                    <a:gd name="adj" fmla="val 13252"/>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Raleway"/>
                    <a:ea typeface="Raleway"/>
                    <a:cs typeface="Raleway"/>
                    <a:sym typeface="Raleway"/>
                  </a:endParaRPr>
                </a:p>
              </p:txBody>
            </p:sp>
          </p:grpSp>
          <p:pic>
            <p:nvPicPr>
              <p:cNvPr id="1278" name="Google Shape;1278;p67" title="close-up-in-a-professional-kitchen-on-a-clean-meta-2024-12-05-20-21-11-utc.jpg"/>
              <p:cNvPicPr preferRelativeResize="0"/>
              <p:nvPr/>
            </p:nvPicPr>
            <p:blipFill rotWithShape="1">
              <a:blip r:embed="rId7" cstate="screen">
                <a:alphaModFix/>
                <a:extLst>
                  <a:ext uri="{28A0092B-C50C-407E-A947-70E740481C1C}">
                    <a14:useLocalDpi xmlns:a14="http://schemas.microsoft.com/office/drawing/2010/main"/>
                  </a:ext>
                </a:extLst>
              </a:blip>
              <a:srcRect t="-12845" b="-12845"/>
              <a:stretch/>
            </p:blipFill>
            <p:spPr>
              <a:xfrm rot="5400000">
                <a:off x="3521775" y="3049225"/>
                <a:ext cx="609600" cy="948300"/>
              </a:xfrm>
              <a:prstGeom prst="round2SameRect">
                <a:avLst>
                  <a:gd name="adj1" fmla="val 9589"/>
                  <a:gd name="adj2" fmla="val 0"/>
                </a:avLst>
              </a:prstGeom>
              <a:noFill/>
              <a:ln w="9525" cap="flat" cmpd="sng">
                <a:solidFill>
                  <a:srgbClr val="000000"/>
                </a:solidFill>
                <a:prstDash val="solid"/>
                <a:round/>
                <a:headEnd type="none" w="sm" len="sm"/>
                <a:tailEnd type="none" w="sm" len="sm"/>
              </a:ln>
            </p:spPr>
          </p:pic>
          <p:sp>
            <p:nvSpPr>
              <p:cNvPr id="1279" name="Google Shape;1279;p67"/>
              <p:cNvSpPr txBox="1"/>
              <p:nvPr/>
            </p:nvSpPr>
            <p:spPr>
              <a:xfrm>
                <a:off x="571375" y="3218575"/>
                <a:ext cx="2781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5. On your plate</a:t>
                </a:r>
                <a:endParaRPr sz="1000" b="0" i="0" u="none" strike="noStrike" cap="none">
                  <a:solidFill>
                    <a:schemeClr val="dk1"/>
                  </a:solidFill>
                  <a:latin typeface="Raleway"/>
                  <a:ea typeface="Raleway"/>
                  <a:cs typeface="Raleway"/>
                  <a:sym typeface="Raleway"/>
                </a:endParaRPr>
              </a:p>
              <a:p>
                <a:pPr marL="182880" marR="0" lvl="0" indent="-182880" algn="l" rtl="0">
                  <a:lnSpc>
                    <a:spcPct val="100000"/>
                  </a:lnSpc>
                  <a:spcBef>
                    <a:spcPts val="0"/>
                  </a:spcBef>
                  <a:spcAft>
                    <a:spcPts val="0"/>
                  </a:spcAft>
                  <a:buClr>
                    <a:schemeClr val="dk1"/>
                  </a:buClr>
                  <a:buSzPts val="800"/>
                  <a:buFont typeface="Raleway"/>
                  <a:buChar char="●"/>
                </a:pPr>
                <a:r>
                  <a:rPr lang="en" sz="900" b="0" i="0" u="none" strike="noStrike" cap="none">
                    <a:solidFill>
                      <a:schemeClr val="dk1"/>
                    </a:solidFill>
                    <a:latin typeface="Raleway"/>
                    <a:ea typeface="Raleway"/>
                    <a:cs typeface="Raleway"/>
                    <a:sym typeface="Raleway"/>
                  </a:rPr>
                  <a:t>The food reaches your home, ready to be prepared and enjoyed.</a:t>
                </a:r>
                <a:endParaRPr sz="1400" b="0" i="0" u="none" strike="noStrike" cap="none">
                  <a:solidFill>
                    <a:srgbClr val="000000"/>
                  </a:solidFill>
                  <a:latin typeface="Arial"/>
                  <a:ea typeface="Arial"/>
                  <a:cs typeface="Arial"/>
                  <a:sym typeface="Arial"/>
                </a:endParaRPr>
              </a:p>
            </p:txBody>
          </p:sp>
        </p:grpSp>
        <p:cxnSp>
          <p:nvCxnSpPr>
            <p:cNvPr id="1280" name="Google Shape;1280;p67"/>
            <p:cNvCxnSpPr/>
            <p:nvPr/>
          </p:nvCxnSpPr>
          <p:spPr>
            <a:xfrm>
              <a:off x="2479031" y="2987963"/>
              <a:ext cx="0" cy="268200"/>
            </a:xfrm>
            <a:prstGeom prst="straightConnector1">
              <a:avLst/>
            </a:prstGeom>
            <a:noFill/>
            <a:ln w="9525" cap="flat" cmpd="sng">
              <a:solidFill>
                <a:srgbClr val="00ABFF"/>
              </a:solidFill>
              <a:prstDash val="solid"/>
              <a:round/>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41"/>
                                        </p:tgtEl>
                                        <p:attrNameLst>
                                          <p:attrName>style.visibility</p:attrName>
                                        </p:attrNameLst>
                                      </p:cBhvr>
                                      <p:to>
                                        <p:strVal val="visible"/>
                                      </p:to>
                                    </p:set>
                                    <p:anim calcmode="lin" valueType="num">
                                      <p:cBhvr additive="base">
                                        <p:cTn id="27" dur="1000"/>
                                        <p:tgtEl>
                                          <p:spTgt spid="12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pic>
        <p:nvPicPr>
          <p:cNvPr id="1285" name="Google Shape;1285;p68" descr="A child and child watering plants&#10;&#10;AI-generated content may be incorrect."/>
          <p:cNvPicPr preferRelativeResize="0"/>
          <p:nvPr/>
        </p:nvPicPr>
        <p:blipFill rotWithShape="1">
          <a:blip r:embed="rId3">
            <a:alphaModFix/>
          </a:blip>
          <a:srcRect/>
          <a:stretch/>
        </p:blipFill>
        <p:spPr>
          <a:xfrm>
            <a:off x="5239399" y="259581"/>
            <a:ext cx="3677446" cy="4618923"/>
          </a:xfrm>
          <a:prstGeom prst="rect">
            <a:avLst/>
          </a:prstGeom>
          <a:noFill/>
          <a:ln>
            <a:noFill/>
          </a:ln>
        </p:spPr>
      </p:pic>
      <p:grpSp>
        <p:nvGrpSpPr>
          <p:cNvPr id="1286" name="Google Shape;1286;p68"/>
          <p:cNvGrpSpPr/>
          <p:nvPr/>
        </p:nvGrpSpPr>
        <p:grpSpPr>
          <a:xfrm>
            <a:off x="523928" y="2172313"/>
            <a:ext cx="2005152" cy="1077312"/>
            <a:chOff x="4348400" y="3188548"/>
            <a:chExt cx="2060158" cy="1106865"/>
          </a:xfrm>
        </p:grpSpPr>
        <p:sp>
          <p:nvSpPr>
            <p:cNvPr id="1287" name="Google Shape;1287;p68"/>
            <p:cNvSpPr/>
            <p:nvPr/>
          </p:nvSpPr>
          <p:spPr>
            <a:xfrm>
              <a:off x="4348400" y="3370813"/>
              <a:ext cx="1876200" cy="924600"/>
            </a:xfrm>
            <a:prstGeom prst="roundRect">
              <a:avLst>
                <a:gd name="adj" fmla="val 6077"/>
              </a:avLst>
            </a:prstGeom>
            <a:solidFill>
              <a:srgbClr val="C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68"/>
            <p:cNvSpPr/>
            <p:nvPr/>
          </p:nvSpPr>
          <p:spPr>
            <a:xfrm>
              <a:off x="4403950" y="3305513"/>
              <a:ext cx="1876200" cy="924600"/>
            </a:xfrm>
            <a:prstGeom prst="roundRect">
              <a:avLst>
                <a:gd name="adj" fmla="val 607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68"/>
            <p:cNvSpPr txBox="1"/>
            <p:nvPr/>
          </p:nvSpPr>
          <p:spPr>
            <a:xfrm>
              <a:off x="4651750" y="3292988"/>
              <a:ext cx="1628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IMPROVE</a:t>
              </a:r>
              <a:endParaRPr sz="2100" b="0" i="0" u="none" strike="noStrike" cap="none">
                <a:solidFill>
                  <a:schemeClr val="dk1"/>
                </a:solidFill>
                <a:latin typeface="Oswald SemiBold"/>
                <a:ea typeface="Oswald SemiBold"/>
                <a:cs typeface="Oswald SemiBold"/>
                <a:sym typeface="Oswald SemiBold"/>
              </a:endParaRPr>
            </a:p>
          </p:txBody>
        </p:sp>
        <p:sp>
          <p:nvSpPr>
            <p:cNvPr id="1290" name="Google Shape;1290;p68"/>
            <p:cNvSpPr txBox="1"/>
            <p:nvPr/>
          </p:nvSpPr>
          <p:spPr>
            <a:xfrm>
              <a:off x="4403950" y="3645013"/>
              <a:ext cx="1876200" cy="348000"/>
            </a:xfrm>
            <a:prstGeom prst="rect">
              <a:avLst/>
            </a:prstGeom>
            <a:noFill/>
            <a:ln>
              <a:noFill/>
            </a:ln>
          </p:spPr>
          <p:txBody>
            <a:bodyPr spcFirstLastPara="1" wrap="square" lIns="91425" tIns="91425" rIns="91425" bIns="91425" anchor="t" anchorCtr="0">
              <a:spAutoFit/>
            </a:bodyPr>
            <a:lstStyle/>
            <a:p>
              <a:pPr marL="274320" marR="0" lvl="0" indent="-181610" algn="l" rtl="0">
                <a:lnSpc>
                  <a:spcPct val="115000"/>
                </a:lnSpc>
                <a:spcBef>
                  <a:spcPts val="0"/>
                </a:spcBef>
                <a:spcAft>
                  <a:spcPts val="0"/>
                </a:spcAft>
                <a:buClr>
                  <a:schemeClr val="dk1"/>
                </a:buClr>
                <a:buSzPts val="700"/>
                <a:buFont typeface="Raleway"/>
                <a:buChar char="●"/>
              </a:pPr>
              <a:r>
                <a:rPr lang="en" sz="1000" b="0" i="0" u="none" strike="noStrike" cap="none">
                  <a:solidFill>
                    <a:schemeClr val="dk1"/>
                  </a:solidFill>
                  <a:latin typeface="Raleway"/>
                  <a:ea typeface="Raleway"/>
                  <a:cs typeface="Raleway"/>
                  <a:sym typeface="Raleway"/>
                </a:rPr>
                <a:t>Make it better!</a:t>
              </a:r>
              <a:endParaRPr sz="1000" b="0" i="0" u="none" strike="noStrike" cap="none">
                <a:solidFill>
                  <a:schemeClr val="dk1"/>
                </a:solidFill>
                <a:latin typeface="Raleway"/>
                <a:ea typeface="Raleway"/>
                <a:cs typeface="Raleway"/>
                <a:sym typeface="Raleway"/>
              </a:endParaRPr>
            </a:p>
          </p:txBody>
        </p:sp>
        <p:pic>
          <p:nvPicPr>
            <p:cNvPr id="1291" name="Google Shape;1291;p6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891358" y="3188548"/>
              <a:ext cx="517200" cy="515707"/>
            </a:xfrm>
            <a:prstGeom prst="rect">
              <a:avLst/>
            </a:prstGeom>
            <a:noFill/>
            <a:ln>
              <a:noFill/>
            </a:ln>
          </p:spPr>
        </p:pic>
        <p:sp>
          <p:nvSpPr>
            <p:cNvPr id="1292" name="Google Shape;1292;p68"/>
            <p:cNvSpPr txBox="1"/>
            <p:nvPr/>
          </p:nvSpPr>
          <p:spPr>
            <a:xfrm>
              <a:off x="4449225" y="3293000"/>
              <a:ext cx="389400" cy="45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00"/>
                <a:buFont typeface="Arial"/>
                <a:buNone/>
              </a:pPr>
              <a:r>
                <a:rPr lang="en" sz="1700" b="0" i="0" u="none" strike="noStrike" cap="none">
                  <a:solidFill>
                    <a:schemeClr val="dk1"/>
                  </a:solidFill>
                  <a:latin typeface="Oswald SemiBold"/>
                  <a:ea typeface="Oswald SemiBold"/>
                  <a:cs typeface="Oswald SemiBold"/>
                  <a:sym typeface="Oswald SemiBold"/>
                </a:rPr>
                <a:t>5.</a:t>
              </a:r>
              <a:endParaRPr sz="2100" b="0" i="0" u="none" strike="noStrike" cap="none">
                <a:solidFill>
                  <a:schemeClr val="dk1"/>
                </a:solidFill>
                <a:latin typeface="Oswald SemiBold"/>
                <a:ea typeface="Oswald SemiBold"/>
                <a:cs typeface="Oswald SemiBold"/>
                <a:sym typeface="Oswald SemiBold"/>
              </a:endParaRPr>
            </a:p>
          </p:txBody>
        </p:sp>
      </p:grpSp>
      <p:sp>
        <p:nvSpPr>
          <p:cNvPr id="1293" name="Google Shape;1293;p68"/>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GARDEN DESIGN CHALLENGE</a:t>
            </a:r>
            <a:endParaRPr sz="2300" b="1" i="0" u="none" strike="noStrike" cap="none">
              <a:solidFill>
                <a:schemeClr val="dk1"/>
              </a:solidFill>
              <a:latin typeface="Oswald"/>
              <a:ea typeface="Oswald"/>
              <a:cs typeface="Oswald"/>
              <a:sym typeface="Oswald"/>
            </a:endParaRPr>
          </a:p>
        </p:txBody>
      </p:sp>
      <p:sp>
        <p:nvSpPr>
          <p:cNvPr id="1294" name="Google Shape;1294;p68"/>
          <p:cNvSpPr txBox="1"/>
          <p:nvPr/>
        </p:nvSpPr>
        <p:spPr>
          <a:xfrm>
            <a:off x="420400" y="1139925"/>
            <a:ext cx="4541100" cy="208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Design a garden that enhances the environment while contributing to healthy eating initiatives.</a:t>
            </a:r>
            <a:endParaRPr sz="1100" b="1" i="0" u="none" strike="noStrike" cap="none">
              <a:solidFill>
                <a:srgbClr val="00ABFF"/>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How can we represent sustainable agriculture practices in a 3D or digital garden design?</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100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pic>
        <p:nvPicPr>
          <p:cNvPr id="1295" name="Google Shape;1295;p6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024" y="181327"/>
            <a:ext cx="2978248" cy="648575"/>
          </a:xfrm>
          <a:prstGeom prst="rect">
            <a:avLst/>
          </a:prstGeom>
          <a:noFill/>
          <a:ln>
            <a:noFill/>
          </a:ln>
        </p:spPr>
      </p:pic>
      <p:pic>
        <p:nvPicPr>
          <p:cNvPr id="1296" name="Google Shape;1296;p6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21202" y="2172315"/>
            <a:ext cx="2005149" cy="3187159"/>
          </a:xfrm>
          <a:prstGeom prst="rect">
            <a:avLst/>
          </a:prstGeom>
          <a:noFill/>
          <a:ln>
            <a:noFill/>
          </a:ln>
        </p:spPr>
      </p:pic>
      <p:pic>
        <p:nvPicPr>
          <p:cNvPr id="1297" name="Google Shape;1297;p6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86263" y="407900"/>
            <a:ext cx="1153825" cy="1054850"/>
          </a:xfrm>
          <a:prstGeom prst="rect">
            <a:avLst/>
          </a:prstGeom>
          <a:noFill/>
          <a:ln>
            <a:noFill/>
          </a:ln>
        </p:spPr>
      </p:pic>
      <p:sp>
        <p:nvSpPr>
          <p:cNvPr id="1298" name="Google Shape;1298;p68"/>
          <p:cNvSpPr txBox="1"/>
          <p:nvPr/>
        </p:nvSpPr>
        <p:spPr>
          <a:xfrm>
            <a:off x="420400" y="3380625"/>
            <a:ext cx="3195900" cy="2057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aleway"/>
                <a:ea typeface="Raleway"/>
                <a:cs typeface="Raleway"/>
                <a:sym typeface="Raleway"/>
              </a:rPr>
              <a:t>How can we use the peer feedback to refine our designs and make adjustments to improve sustainability and practicality?</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r>
              <a:rPr lang="en" sz="1000" b="0" i="0" u="none" strike="noStrike" cap="none">
                <a:solidFill>
                  <a:schemeClr val="dk1"/>
                </a:solidFill>
                <a:latin typeface="Raleway"/>
                <a:ea typeface="Raleway"/>
                <a:cs typeface="Raleway"/>
                <a:sym typeface="Raleway"/>
              </a:rPr>
              <a:t>What changes can we make to our garden design?</a:t>
            </a: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a:p>
            <a:pPr marL="0" marR="0" lvl="0" indent="0" algn="l" rtl="0">
              <a:lnSpc>
                <a:spcPct val="100000"/>
              </a:lnSpc>
              <a:spcBef>
                <a:spcPts val="1000"/>
              </a:spcBef>
              <a:spcAft>
                <a:spcPts val="1000"/>
              </a:spcAft>
              <a:buClr>
                <a:srgbClr val="000000"/>
              </a:buClr>
              <a:buSzPts val="1000"/>
              <a:buFont typeface="Arial"/>
              <a:buNone/>
            </a:pPr>
            <a:endParaRPr sz="1000" b="0" i="0" u="none" strike="noStrike" cap="none">
              <a:solidFill>
                <a:schemeClr val="dk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86"/>
                                        </p:tgtEl>
                                        <p:attrNameLst>
                                          <p:attrName>style.visibility</p:attrName>
                                        </p:attrNameLst>
                                      </p:cBhvr>
                                      <p:to>
                                        <p:strVal val="visible"/>
                                      </p:to>
                                    </p:set>
                                    <p:anim calcmode="lin" valueType="num">
                                      <p:cBhvr additive="base">
                                        <p:cTn id="7" dur="1000"/>
                                        <p:tgtEl>
                                          <p:spTgt spid="128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pic>
        <p:nvPicPr>
          <p:cNvPr id="1303" name="Google Shape;1303;p69" title="AFL Healthy_Kicks_Worksheets [5-6]20.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6225" y="887600"/>
            <a:ext cx="5209498" cy="3683249"/>
          </a:xfrm>
          <a:prstGeom prst="rect">
            <a:avLst/>
          </a:prstGeom>
          <a:noFill/>
          <a:ln>
            <a:noFill/>
          </a:ln>
          <a:effectLst>
            <a:outerShdw blurRad="57150" dist="19050" dir="5400000" algn="bl" rotWithShape="0">
              <a:srgbClr val="000000">
                <a:alpha val="49803"/>
              </a:srgbClr>
            </a:outerShdw>
          </a:effectLst>
        </p:spPr>
      </p:pic>
      <p:pic>
        <p:nvPicPr>
          <p:cNvPr id="1304" name="Google Shape;1304;p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59450" y="1561325"/>
            <a:ext cx="2624150" cy="3224724"/>
          </a:xfrm>
          <a:prstGeom prst="rect">
            <a:avLst/>
          </a:prstGeom>
          <a:noFill/>
          <a:ln>
            <a:noFill/>
          </a:ln>
        </p:spPr>
      </p:pic>
      <p:pic>
        <p:nvPicPr>
          <p:cNvPr id="1305" name="Google Shape;1305;p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3928289">
            <a:off x="2692207" y="3899226"/>
            <a:ext cx="1255550" cy="107427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70"/>
          <p:cNvSpPr txBox="1"/>
          <p:nvPr/>
        </p:nvSpPr>
        <p:spPr>
          <a:xfrm>
            <a:off x="420400" y="1022025"/>
            <a:ext cx="7132500" cy="39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ABFF"/>
                </a:solidFill>
                <a:latin typeface="Raleway"/>
                <a:ea typeface="Raleway"/>
                <a:cs typeface="Raleway"/>
                <a:sym typeface="Raleway"/>
              </a:rPr>
              <a:t>Why do we need to play, move and eat healthy foods to help our body feel strong and happy?</a:t>
            </a:r>
            <a:endParaRPr sz="1100" b="1" i="0" u="none" strike="noStrike" cap="none">
              <a:solidFill>
                <a:srgbClr val="00ABFF"/>
              </a:solidFill>
              <a:latin typeface="Raleway"/>
              <a:ea typeface="Raleway"/>
              <a:cs typeface="Raleway"/>
              <a:sym typeface="Raleway"/>
            </a:endParaRPr>
          </a:p>
        </p:txBody>
      </p:sp>
      <p:sp>
        <p:nvSpPr>
          <p:cNvPr id="1311" name="Google Shape;1311;p70"/>
          <p:cNvSpPr txBox="1"/>
          <p:nvPr/>
        </p:nvSpPr>
        <p:spPr>
          <a:xfrm>
            <a:off x="431425" y="625250"/>
            <a:ext cx="4320900"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Oswald"/>
                <a:ea typeface="Oswald"/>
                <a:cs typeface="Oswald"/>
                <a:sym typeface="Oswald"/>
              </a:rPr>
              <a:t>KWL</a:t>
            </a:r>
            <a:endParaRPr sz="2300" b="1" i="0" u="none" strike="noStrike" cap="none">
              <a:solidFill>
                <a:schemeClr val="dk1"/>
              </a:solidFill>
              <a:latin typeface="Oswald"/>
              <a:ea typeface="Oswald"/>
              <a:cs typeface="Oswald"/>
              <a:sym typeface="Oswald"/>
            </a:endParaRPr>
          </a:p>
        </p:txBody>
      </p:sp>
      <p:sp>
        <p:nvSpPr>
          <p:cNvPr id="1312" name="Google Shape;1312;p70"/>
          <p:cNvSpPr/>
          <p:nvPr/>
        </p:nvSpPr>
        <p:spPr>
          <a:xfrm>
            <a:off x="508825"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Raleway"/>
                <a:ea typeface="Raleway"/>
                <a:cs typeface="Raleway"/>
                <a:sym typeface="Raleway"/>
              </a:rPr>
              <a:t>K</a:t>
            </a:r>
            <a:r>
              <a:rPr lang="en" sz="1000" b="0" i="0" u="none" strike="noStrike" cap="none">
                <a:solidFill>
                  <a:schemeClr val="dk1"/>
                </a:solidFill>
                <a:latin typeface="Raleway Medium"/>
                <a:ea typeface="Raleway Medium"/>
                <a:cs typeface="Raleway Medium"/>
                <a:sym typeface="Raleway Medium"/>
              </a:rPr>
              <a:t> - What I know</a:t>
            </a:r>
            <a:endParaRPr sz="1500" b="0" i="0" u="none" strike="noStrike" cap="none">
              <a:solidFill>
                <a:srgbClr val="000000"/>
              </a:solidFill>
              <a:latin typeface="Arial"/>
              <a:ea typeface="Arial"/>
              <a:cs typeface="Arial"/>
              <a:sym typeface="Arial"/>
            </a:endParaRPr>
          </a:p>
        </p:txBody>
      </p:sp>
      <p:sp>
        <p:nvSpPr>
          <p:cNvPr id="1313" name="Google Shape;1313;p70"/>
          <p:cNvSpPr/>
          <p:nvPr/>
        </p:nvSpPr>
        <p:spPr>
          <a:xfrm>
            <a:off x="3266168"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W</a:t>
            </a:r>
            <a:r>
              <a:rPr lang="en" sz="1000" b="0" i="0" u="none" strike="noStrike" cap="none">
                <a:solidFill>
                  <a:schemeClr val="dk1"/>
                </a:solidFill>
                <a:latin typeface="Raleway Medium"/>
                <a:ea typeface="Raleway Medium"/>
                <a:cs typeface="Raleway Medium"/>
                <a:sym typeface="Raleway Medium"/>
              </a:rPr>
              <a:t> - What I want to know</a:t>
            </a:r>
            <a:endParaRPr sz="1500" b="0" i="0" u="none" strike="noStrike" cap="none">
              <a:solidFill>
                <a:srgbClr val="000000"/>
              </a:solidFill>
              <a:latin typeface="Arial"/>
              <a:ea typeface="Arial"/>
              <a:cs typeface="Arial"/>
              <a:sym typeface="Arial"/>
            </a:endParaRPr>
          </a:p>
        </p:txBody>
      </p:sp>
      <p:sp>
        <p:nvSpPr>
          <p:cNvPr id="1314" name="Google Shape;1314;p70"/>
          <p:cNvSpPr/>
          <p:nvPr/>
        </p:nvSpPr>
        <p:spPr>
          <a:xfrm>
            <a:off x="6023511" y="1386550"/>
            <a:ext cx="2611800" cy="265200"/>
          </a:xfrm>
          <a:prstGeom prst="roundRect">
            <a:avLst>
              <a:gd name="adj" fmla="val 31278"/>
            </a:avLst>
          </a:prstGeom>
          <a:solidFill>
            <a:srgbClr val="C0FF00">
              <a:alpha val="3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1" i="0" u="none" strike="noStrike" cap="none">
                <a:solidFill>
                  <a:schemeClr val="dk1"/>
                </a:solidFill>
                <a:latin typeface="Raleway"/>
                <a:ea typeface="Raleway"/>
                <a:cs typeface="Raleway"/>
                <a:sym typeface="Raleway"/>
              </a:rPr>
              <a:t>L</a:t>
            </a:r>
            <a:r>
              <a:rPr lang="en" sz="1000" b="0" i="0" u="none" strike="noStrike" cap="none">
                <a:solidFill>
                  <a:schemeClr val="dk1"/>
                </a:solidFill>
                <a:latin typeface="Raleway Medium"/>
                <a:ea typeface="Raleway Medium"/>
                <a:cs typeface="Raleway Medium"/>
                <a:sym typeface="Raleway Medium"/>
              </a:rPr>
              <a:t> - What I learnt</a:t>
            </a:r>
            <a:endParaRPr sz="1500" b="0" i="0" u="none" strike="noStrike" cap="none">
              <a:solidFill>
                <a:srgbClr val="000000"/>
              </a:solidFill>
              <a:latin typeface="Arial"/>
              <a:ea typeface="Arial"/>
              <a:cs typeface="Arial"/>
              <a:sym typeface="Arial"/>
            </a:endParaRPr>
          </a:p>
        </p:txBody>
      </p:sp>
      <p:sp>
        <p:nvSpPr>
          <p:cNvPr id="1315" name="Google Shape;1315;p70"/>
          <p:cNvSpPr/>
          <p:nvPr/>
        </p:nvSpPr>
        <p:spPr>
          <a:xfrm>
            <a:off x="3266168"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1316" name="Google Shape;1316;p70"/>
          <p:cNvSpPr/>
          <p:nvPr/>
        </p:nvSpPr>
        <p:spPr>
          <a:xfrm>
            <a:off x="508825"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sp>
        <p:nvSpPr>
          <p:cNvPr id="1317" name="Google Shape;1317;p70"/>
          <p:cNvSpPr/>
          <p:nvPr/>
        </p:nvSpPr>
        <p:spPr>
          <a:xfrm>
            <a:off x="6023511" y="1723550"/>
            <a:ext cx="2611800" cy="3012300"/>
          </a:xfrm>
          <a:prstGeom prst="roundRect">
            <a:avLst>
              <a:gd name="adj" fmla="val 3117"/>
            </a:avLst>
          </a:prstGeom>
          <a:solidFill>
            <a:schemeClr val="lt1"/>
          </a:solidFill>
          <a:ln w="9525" cap="flat" cmpd="sng">
            <a:solidFill>
              <a:srgbClr val="00ABF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Raleway"/>
              <a:ea typeface="Raleway"/>
              <a:cs typeface="Raleway"/>
              <a:sym typeface="Raleway"/>
            </a:endParaRPr>
          </a:p>
        </p:txBody>
      </p:sp>
      <p:pic>
        <p:nvPicPr>
          <p:cNvPr id="1318" name="Google Shape;1318;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7644" y="675500"/>
            <a:ext cx="367200" cy="367200"/>
          </a:xfrm>
          <a:prstGeom prst="rect">
            <a:avLst/>
          </a:prstGeom>
          <a:noFill/>
          <a:ln>
            <a:noFill/>
          </a:ln>
        </p:spPr>
      </p:pic>
      <p:pic>
        <p:nvPicPr>
          <p:cNvPr id="1319" name="Google Shape;1319;p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29169" y="3121125"/>
            <a:ext cx="1853625" cy="202237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Google Shape;1324;p71" title="AFL Healthy_Kicks_Worksheets [5-6].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375" y="995800"/>
            <a:ext cx="4247240" cy="3002928"/>
          </a:xfrm>
          <a:prstGeom prst="rect">
            <a:avLst/>
          </a:prstGeom>
          <a:noFill/>
          <a:ln>
            <a:noFill/>
          </a:ln>
          <a:effectLst>
            <a:outerShdw blurRad="57150" dist="19050" dir="5400000" algn="bl" rotWithShape="0">
              <a:srgbClr val="000000">
                <a:alpha val="49803"/>
              </a:srgbClr>
            </a:outerShdw>
          </a:effectLst>
        </p:spPr>
      </p:pic>
      <p:pic>
        <p:nvPicPr>
          <p:cNvPr id="1325" name="Google Shape;1325;p71" title="AFL Healthy_Kicks_Worksheets [5-6]2.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10859" y="1403967"/>
            <a:ext cx="4247240" cy="3002935"/>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FUELING OUR BODIES</a:t>
            </a:r>
            <a:endParaRPr sz="2300" b="1" i="0" u="none" strike="noStrike" cap="none" dirty="0">
              <a:solidFill>
                <a:schemeClr val="dk1"/>
              </a:solidFill>
              <a:latin typeface="Oswald"/>
              <a:ea typeface="Oswald"/>
              <a:cs typeface="Oswald"/>
              <a:sym typeface="Oswald"/>
            </a:endParaRPr>
          </a:p>
        </p:txBody>
      </p:sp>
      <p:pic>
        <p:nvPicPr>
          <p:cNvPr id="4" name="Picture 3" descr="A cartoon of a child kicking a football&#10;&#10;AI-generated content may be incorrect.">
            <a:extLst>
              <a:ext uri="{FF2B5EF4-FFF2-40B4-BE49-F238E27FC236}">
                <a16:creationId xmlns:a16="http://schemas.microsoft.com/office/drawing/2014/main" id="{E87B424C-6C26-AA60-A787-F3B2715754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145" y="1457173"/>
            <a:ext cx="2979953" cy="3554302"/>
          </a:xfrm>
          <a:prstGeom prst="rect">
            <a:avLst/>
          </a:prstGeom>
        </p:spPr>
      </p:pic>
      <p:pic>
        <p:nvPicPr>
          <p:cNvPr id="2" name="Online Media 14" descr="Coles Healthy Kicks - Fuelling our Bodies">
            <a:hlinkClick r:id="rId5"/>
            <a:extLst>
              <a:ext uri="{FF2B5EF4-FFF2-40B4-BE49-F238E27FC236}">
                <a16:creationId xmlns:a16="http://schemas.microsoft.com/office/drawing/2014/main" id="{D039C6EA-70E9-6C58-3A4C-11BF77B1CB5C}"/>
              </a:ext>
            </a:extLst>
          </p:cNvPr>
          <p:cNvPicPr>
            <a:picLocks noRot="1" noChangeAspect="1"/>
          </p:cNvPicPr>
          <p:nvPr>
            <a:videoFile r:link="rId1"/>
          </p:nvPr>
        </p:nvPicPr>
        <p:blipFill>
          <a:blip r:embed="rId6"/>
          <a:stretch>
            <a:fillRect/>
          </a:stretch>
        </p:blipFill>
        <p:spPr>
          <a:xfrm>
            <a:off x="527499" y="1222460"/>
            <a:ext cx="5971720" cy="3364349"/>
          </a:xfrm>
          <a:prstGeom prst="rect">
            <a:avLst/>
          </a:prstGeom>
        </p:spPr>
      </p:pic>
    </p:spTree>
    <p:extLst>
      <p:ext uri="{BB962C8B-B14F-4D97-AF65-F5344CB8AC3E}">
        <p14:creationId xmlns:p14="http://schemas.microsoft.com/office/powerpoint/2010/main" val="20180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0" name="Google Shape;118;p6">
            <a:extLst>
              <a:ext uri="{FF2B5EF4-FFF2-40B4-BE49-F238E27FC236}">
                <a16:creationId xmlns:a16="http://schemas.microsoft.com/office/drawing/2014/main" id="{CD67EE62-059B-CDF5-F97A-BB5FE88D9C5B}"/>
              </a:ext>
            </a:extLst>
          </p:cNvPr>
          <p:cNvSpPr txBox="1"/>
          <p:nvPr/>
        </p:nvSpPr>
        <p:spPr>
          <a:xfrm>
            <a:off x="431425" y="625250"/>
            <a:ext cx="5328806" cy="467700"/>
          </a:xfrm>
          <a:prstGeom prst="rect">
            <a:avLst/>
          </a:prstGeom>
          <a:noFill/>
          <a:ln>
            <a:noFill/>
          </a:ln>
        </p:spPr>
        <p:txBody>
          <a:bodyPr spcFirstLastPara="1" wrap="square" lIns="0" tIns="91425" rIns="91425" bIns="91425" anchor="t" anchorCtr="0">
            <a:noAutofit/>
          </a:bodyPr>
          <a:lstStyle/>
          <a:p>
            <a:pPr marL="91440" marR="0" lvl="0" indent="0" algn="l" rtl="0">
              <a:lnSpc>
                <a:spcPct val="100000"/>
              </a:lnSpc>
              <a:spcBef>
                <a:spcPts val="0"/>
              </a:spcBef>
              <a:spcAft>
                <a:spcPts val="0"/>
              </a:spcAft>
              <a:buClr>
                <a:srgbClr val="000000"/>
              </a:buClr>
              <a:buSzPts val="2300"/>
              <a:buFont typeface="Arial"/>
              <a:buNone/>
            </a:pPr>
            <a:r>
              <a:rPr lang="en" sz="2300" b="1" i="0" u="none" strike="noStrike" cap="none" dirty="0">
                <a:solidFill>
                  <a:schemeClr val="dk1"/>
                </a:solidFill>
                <a:latin typeface="Oswald"/>
                <a:ea typeface="Oswald"/>
                <a:cs typeface="Oswald"/>
                <a:sym typeface="Oswald"/>
              </a:rPr>
              <a:t>CHK VIDEOS : FOOD AND CULTURE</a:t>
            </a:r>
            <a:endParaRPr sz="2300" b="1" i="0" u="none" strike="noStrike" cap="none" dirty="0">
              <a:solidFill>
                <a:schemeClr val="dk1"/>
              </a:solidFill>
              <a:latin typeface="Oswald"/>
              <a:ea typeface="Oswald"/>
              <a:cs typeface="Oswald"/>
              <a:sym typeface="Oswald"/>
            </a:endParaRPr>
          </a:p>
        </p:txBody>
      </p:sp>
      <p:pic>
        <p:nvPicPr>
          <p:cNvPr id="4" name="Picture 3" descr="A cartoon of a child kicking a red football&#10;&#10;AI-generated content may be incorrect.">
            <a:extLst>
              <a:ext uri="{FF2B5EF4-FFF2-40B4-BE49-F238E27FC236}">
                <a16:creationId xmlns:a16="http://schemas.microsoft.com/office/drawing/2014/main" id="{A1E55EA8-4A10-E2E1-3183-D733A5E0E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0761" y="1555619"/>
            <a:ext cx="3157794" cy="3441186"/>
          </a:xfrm>
          <a:prstGeom prst="rect">
            <a:avLst/>
          </a:prstGeom>
        </p:spPr>
      </p:pic>
      <p:pic>
        <p:nvPicPr>
          <p:cNvPr id="2" name="Online Media 16" descr="Coles Healthy Kicks - Food &amp; Culture">
            <a:hlinkClick r:id="rId5"/>
            <a:extLst>
              <a:ext uri="{FF2B5EF4-FFF2-40B4-BE49-F238E27FC236}">
                <a16:creationId xmlns:a16="http://schemas.microsoft.com/office/drawing/2014/main" id="{A9F9AFA9-FE43-302D-6EDC-A8A19CC9295E}"/>
              </a:ext>
            </a:extLst>
          </p:cNvPr>
          <p:cNvPicPr>
            <a:picLocks noRot="1" noChangeAspect="1"/>
          </p:cNvPicPr>
          <p:nvPr>
            <a:videoFile r:link="rId1"/>
          </p:nvPr>
        </p:nvPicPr>
        <p:blipFill>
          <a:blip r:embed="rId6"/>
          <a:stretch>
            <a:fillRect/>
          </a:stretch>
        </p:blipFill>
        <p:spPr>
          <a:xfrm>
            <a:off x="527498" y="1222459"/>
            <a:ext cx="5971721" cy="3364349"/>
          </a:xfrm>
          <a:prstGeom prst="rect">
            <a:avLst/>
          </a:prstGeom>
        </p:spPr>
      </p:pic>
    </p:spTree>
    <p:extLst>
      <p:ext uri="{BB962C8B-B14F-4D97-AF65-F5344CB8AC3E}">
        <p14:creationId xmlns:p14="http://schemas.microsoft.com/office/powerpoint/2010/main" val="348910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2546e96-2dc3-4911-80f1-64d519732f83">
      <Value>1</Value>
    </TaxCatchAll>
    <lcf76f155ced4ddcb4097134ff3c332f xmlns="8ca57aab-2f66-4751-93ac-1c8bec9935bf">
      <Terms xmlns="http://schemas.microsoft.com/office/infopath/2007/PartnerControls"/>
    </lcf76f155ced4ddcb4097134ff3c332f>
    <NavigatorClassification xmlns="42546e96-2dc3-4911-80f1-64d519732f83">Team</NavigatorClassification>
    <oc3ced3e220744ebad7dfdc3bca1d5e6 xmlns="42546e96-2dc3-4911-80f1-64d519732f83">
      <Terms xmlns="http://schemas.microsoft.com/office/infopath/2007/PartnerControls">
        <TermInfo xmlns="http://schemas.microsoft.com/office/infopath/2007/PartnerControls">
          <TermName xmlns="http://schemas.microsoft.com/office/infopath/2007/PartnerControls">Game Development</TermName>
          <TermId xmlns="http://schemas.microsoft.com/office/infopath/2007/PartnerControls">67f3fd0b-4e00-43bd-a673-9c71820ed4e7</TermId>
        </TermInfo>
      </Terms>
    </oc3ced3e220744ebad7dfdc3bca1d5e6>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27E86833E90449BDCD867460685A59" ma:contentTypeVersion="24" ma:contentTypeDescription="Create a new document." ma:contentTypeScope="" ma:versionID="b53b242a2d52eb2c6bc8bd44acb9c6ad">
  <xsd:schema xmlns:xsd="http://www.w3.org/2001/XMLSchema" xmlns:xs="http://www.w3.org/2001/XMLSchema" xmlns:p="http://schemas.microsoft.com/office/2006/metadata/properties" xmlns:ns2="42546e96-2dc3-4911-80f1-64d519732f83" xmlns:ns3="8ca57aab-2f66-4751-93ac-1c8bec9935bf" targetNamespace="http://schemas.microsoft.com/office/2006/metadata/properties" ma:root="true" ma:fieldsID="3550c325357229a4e175c8b02ef0e213" ns2:_="" ns3:_="">
    <xsd:import namespace="42546e96-2dc3-4911-80f1-64d519732f83"/>
    <xsd:import namespace="8ca57aab-2f66-4751-93ac-1c8bec9935bf"/>
    <xsd:element name="properties">
      <xsd:complexType>
        <xsd:sequence>
          <xsd:element name="documentManagement">
            <xsd:complexType>
              <xsd:all>
                <xsd:element ref="ns2:oc3ced3e220744ebad7dfdc3bca1d5e6" minOccurs="0"/>
                <xsd:element ref="ns2:TaxCatchAll" minOccurs="0"/>
                <xsd:element ref="ns2:NavigatorClassification"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46e96-2dc3-4911-80f1-64d519732f83" elementFormDefault="qualified">
    <xsd:import namespace="http://schemas.microsoft.com/office/2006/documentManagement/types"/>
    <xsd:import namespace="http://schemas.microsoft.com/office/infopath/2007/PartnerControls"/>
    <xsd:element name="oc3ced3e220744ebad7dfdc3bca1d5e6" ma:index="9" nillable="true" ma:taxonomy="true" ma:internalName="oc3ced3e220744ebad7dfdc3bca1d5e6" ma:taxonomyFieldName="afl_Department" ma:displayName="Department" ma:readOnly="false" ma:default="1;#Game Development|67f3fd0b-4e00-43bd-a673-9c71820ed4e7" ma:fieldId="{8c3ced3e-2207-44eb-ad7d-fdc3bca1d5e6}" ma:sspId="e52bb198-4455-42e9-ba80-ef2164bab702" ma:termSetId="065eca1f-19ba-4d8d-bba1-ce5c6c00b7c2"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5265e76-661e-4ab3-bc43-3d9830fff33f}" ma:internalName="TaxCatchAll" ma:showField="CatchAllData" ma:web="42546e96-2dc3-4911-80f1-64d519732f83">
      <xsd:complexType>
        <xsd:complexContent>
          <xsd:extension base="dms:MultiChoiceLookup">
            <xsd:sequence>
              <xsd:element name="Value" type="dms:Lookup" maxOccurs="unbounded" minOccurs="0" nillable="true"/>
            </xsd:sequence>
          </xsd:extension>
        </xsd:complexContent>
      </xsd:complexType>
    </xsd:element>
    <xsd:element name="NavigatorClassification" ma:index="11" nillable="true" ma:displayName="Site Classification" ma:default="Team" ma:internalName="NavigatorClassification" ma:readOnly="true">
      <xsd:simpleType>
        <xsd:restriction base="dms:Text"/>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ca57aab-2f66-4751-93ac-1c8bec9935bf"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52bb198-4455-42e9-ba80-ef2164bab7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FD624-ADDA-4552-97F1-B7078ECE29CC}">
  <ds:schemaRefs>
    <ds:schemaRef ds:uri="http://schemas.microsoft.com/sharepoint/v3/contenttype/forms"/>
  </ds:schemaRefs>
</ds:datastoreItem>
</file>

<file path=customXml/itemProps2.xml><?xml version="1.0" encoding="utf-8"?>
<ds:datastoreItem xmlns:ds="http://schemas.openxmlformats.org/officeDocument/2006/customXml" ds:itemID="{3349ECE9-8352-4F5D-B562-46B9EC3BE831}">
  <ds:schemaRefs>
    <ds:schemaRef ds:uri="http://schemas.microsoft.com/office/2006/documentManagement/types"/>
    <ds:schemaRef ds:uri="42546e96-2dc3-4911-80f1-64d519732f83"/>
    <ds:schemaRef ds:uri="http://schemas.microsoft.com/office/2006/metadata/properties"/>
    <ds:schemaRef ds:uri="http://schemas.openxmlformats.org/package/2006/metadata/core-properties"/>
    <ds:schemaRef ds:uri="8ca57aab-2f66-4751-93ac-1c8bec9935bf"/>
    <ds:schemaRef ds:uri="http://purl.org/dc/terms/"/>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B97112D-B201-4C7E-9B3D-B07722BDC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46e96-2dc3-4911-80f1-64d519732f83"/>
    <ds:schemaRef ds:uri="8ca57aab-2f66-4751-93ac-1c8bec993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e10cc29-d6fc-49dd-9c2e-e09917571505}" enabled="0" method="" siteId="{de10cc29-d6fc-49dd-9c2e-e09917571505}" removed="1"/>
</clbl:labelList>
</file>

<file path=docProps/app.xml><?xml version="1.0" encoding="utf-8"?>
<Properties xmlns="http://schemas.openxmlformats.org/officeDocument/2006/extended-properties" xmlns:vt="http://schemas.openxmlformats.org/officeDocument/2006/docPropsVTypes">
  <TotalTime>1569</TotalTime>
  <Words>6509</Words>
  <Application>Microsoft Office PowerPoint</Application>
  <PresentationFormat>On-screen Show (16:9)</PresentationFormat>
  <Paragraphs>688</Paragraphs>
  <Slides>75</Slides>
  <Notes>75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Raleway SemiBold</vt:lpstr>
      <vt:lpstr>Arial</vt:lpstr>
      <vt:lpstr>Raleway Medium</vt:lpstr>
      <vt:lpstr>Raleway</vt:lpstr>
      <vt:lpstr>Oswald</vt:lpstr>
      <vt:lpstr>Oswald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Graphic Designer</dc:creator>
  <cp:lastModifiedBy>Will Hellier</cp:lastModifiedBy>
  <cp:revision>7</cp:revision>
  <dcterms:modified xsi:type="dcterms:W3CDTF">2025-08-19T23:51:50Z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0x0101004727E86833E90449BDCD867460685A59</vt:lpwstr>
  </property>
  <property fmtid="{D5CDD505-2E9C-101B-9397-08002B2CF9AE}" pid="4" name="afl_Department">
    <vt:lpwstr>1;#Game Development|67f3fd0b-4e00-43bd-a673-9c71820ed4e7</vt:lpwstr>
  </property>
</Properties>
</file>